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45"/>
  </p:notesMasterIdLst>
  <p:sldIdLst>
    <p:sldId id="277" r:id="rId5"/>
    <p:sldId id="301" r:id="rId6"/>
    <p:sldId id="270" r:id="rId7"/>
    <p:sldId id="281" r:id="rId8"/>
    <p:sldId id="343" r:id="rId9"/>
    <p:sldId id="354" r:id="rId10"/>
    <p:sldId id="282" r:id="rId11"/>
    <p:sldId id="355" r:id="rId12"/>
    <p:sldId id="334" r:id="rId13"/>
    <p:sldId id="33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379" r:id="rId36"/>
    <p:sldId id="380" r:id="rId37"/>
    <p:sldId id="381" r:id="rId38"/>
    <p:sldId id="371" r:id="rId39"/>
    <p:sldId id="356" r:id="rId40"/>
    <p:sldId id="347" r:id="rId41"/>
    <p:sldId id="271" r:id="rId42"/>
    <p:sldId id="344" r:id="rId43"/>
    <p:sldId id="346" r:id="rId4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UeJCGQ3vNZzsDeXrMMVYQ==" hashData="cpDM3FoHTKXxV2kwXTMn+ncDQooNGtYf2IE6sNBwvjHACXtjlyhp6GHNJsBm1sRYo6ej6ebqPYZpwD8+165ZBA=="/>
  <p:extLst>
    <p:ext uri="{EFAFB233-063F-42B5-8137-9DF3F51BA10A}">
      <p15:sldGuideLst xmlns:p15="http://schemas.microsoft.com/office/powerpoint/2012/main">
        <p15:guide id="1" pos="2184" userDrawn="1">
          <p15:clr>
            <a:srgbClr val="A4A3A4"/>
          </p15:clr>
        </p15:guide>
        <p15:guide id="2" orient="horz" pos="19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DDAD00-746C-3497-9669-812F2F8F86D6}" name="Milke, Kyle" initials="MK" userId="S::cba454@mt.gov::231fd8ec-b3eb-4f34-8ecf-293408b95476" providerId="AD"/>
  <p188:author id="{652E72B6-B152-7346-120B-BBB665FBCCC9}" name="New, Hannah" initials="HN" userId="S::CBA313@mt.gov::1135c066-63df-4342-84b9-014adb1c0e49" providerId="AD"/>
  <p188:author id="{833A16D2-8B2C-3C35-718E-6C3A72C67BC5}" name="Riedl, Hannah" initials="HR" userId="S::CBA165@mt.gov::dd1adc2a-0e59-430c-97d9-d7ced32010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8"/>
    <a:srgbClr val="DBEDFF"/>
    <a:srgbClr val="D13438"/>
    <a:srgbClr val="4472C4"/>
    <a:srgbClr val="C55A11"/>
    <a:srgbClr val="B0BCDE"/>
    <a:srgbClr val="447260"/>
    <a:srgbClr val="F0731F"/>
    <a:srgbClr val="D2B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ACBF1A-AE3A-4646-B1E5-7A1B6A0B3404}" v="1" dt="2026-09-21T13:22:59.486"/>
    <p1510:client id="{C0DAF2C4-9BAC-F3F4-1D9C-703A847B0E59}" v="2" dt="2026-09-21T13:12:38.4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876" y="78"/>
      </p:cViewPr>
      <p:guideLst>
        <p:guide pos="2184"/>
        <p:guide orient="horz" pos="1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ke, Kyle" userId="231fd8ec-b3eb-4f34-8ecf-293408b95476" providerId="ADAL" clId="{2E2B0E1A-7F31-4621-AB0B-339CEC35441C}"/>
    <pc:docChg chg="mod">
      <pc:chgData name="Milke, Kyle" userId="231fd8ec-b3eb-4f34-8ecf-293408b95476" providerId="ADAL" clId="{2E2B0E1A-7F31-4621-AB0B-339CEC35441C}" dt="2026-09-21T13:23:44.084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982D1A-121A-4AEE-A5FD-F0F7080656B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91D36F-B313-4FE8-9125-211A0115A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6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1D36F-B313-4FE8-9125-211A0115A3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70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1D36F-B313-4FE8-9125-211A0115A3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47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9622-BC1A-3F47-C970-3C4DE9E5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96460-6E03-0F96-E8D4-D2CE7575A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E9E94-8E8A-213B-F277-CC62B58ED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1F66B-5FA5-4853-891B-40B3F3195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718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9622-BC1A-3F47-C970-3C4DE9E5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96460-6E03-0F96-E8D4-D2CE7575A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E9E94-8E8A-213B-F277-CC62B58ED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1F66B-5FA5-4853-891B-40B3F3195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312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1D36F-B313-4FE8-9125-211A0115A3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0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 that in the case of a PS to PS trade, the seller must also submit a modification request to DEQ </a:t>
            </a:r>
          </a:p>
          <a:p>
            <a:endParaRPr lang="en-US"/>
          </a:p>
          <a:p>
            <a:r>
              <a:rPr lang="en-US"/>
              <a:t>Again stress that the only thing that really has to happen is that the credit has to be approved before we can incorporate credit into permit.</a:t>
            </a:r>
          </a:p>
          <a:p>
            <a:endParaRPr lang="en-US"/>
          </a:p>
          <a:p>
            <a:r>
              <a:rPr lang="en-US" strike="sngStrike"/>
              <a:t>Should I include admin cont’d as a possibility here. Or keep it simple.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2B3970-60E5-4ED0-9179-845CEB9BEB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91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think this question had come up because there are permits that do require Optimization as part of the compliance schedule to meet an upcoming limit. But it’s not really a broad requirement that facilities be optimized; as long as facility is meeting permit limits, not an issue/requirement and can be used to generate credits below baseline.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B31F11-BB76-40DF-B0EF-87C59B4B85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20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448A-798B-9CD7-809D-AE61FB405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1ECEF-617D-2375-14A9-C1B99250D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B4265-6685-AB75-D712-6D468143B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04BB3-A41B-87CA-D452-F7C0A7CD2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1D36F-B313-4FE8-9125-211A0115A3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4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282FB-C924-AD5B-47EF-AF3698E4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E385D-CB3A-C0D9-E16D-E2918F79E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F0E40C-A30B-BC5D-8F30-D944EC9CF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1E2EC-F49D-B10F-0EE0-AFB3273EF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6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F5FC3-AEFF-0BA9-7D6D-06D51676E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A255AE-4F18-F2FF-732C-CA7826045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EB8E7-CD2E-15D7-6D6A-D75BF374B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91E51-033C-33E4-063C-908C63E63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482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9AF46-CA0F-0F4D-BDC4-7847BA2F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B1BAE-5643-9592-E354-244575E40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54BD4-8A3C-A12C-3E13-BBF1348F8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BC70A-69E3-B31B-D2D7-48FC7F731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255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62BFE-2072-055C-BA8A-2DC0328A9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DA1A8-90B5-9B29-4811-9D54D8847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78D28B-D873-86D1-498F-1663CAC62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A4662-361E-0E8B-0FF4-864210850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457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9AC51-C518-7484-7784-5AA508D0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2CA17-AB49-0110-821A-42B39CCB9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5C59A-3BA0-EA96-FB44-0EEFE601A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2DAA0-E6CF-E240-5BC5-06EF7CD68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320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6C1C-3CC4-3444-A0A1-A492649E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5231E2-860D-0403-9AF6-19CB8AD5C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53EFC2-2617-C82E-1E85-0EE206717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3B87D-1D2C-180C-DB58-B5AEE8A82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243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DD3A-5F08-20D7-4D25-2625F23FA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01753-441A-06D2-24DC-54707648B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E2625-490C-A4CD-DDAD-9F97E0CCD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24479-FFB1-032E-3063-684FB6CC2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692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9C9D1-A305-5160-3653-E4DC300AE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E7E7F-A44B-5CD2-5508-24789AAB5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22777-F87C-2AB7-1DA4-0FF44BFBB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D5FAE-F47F-79F6-B68C-3ACD8DC20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086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17892-AF76-D590-91B5-0C07D3AAF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085E7D-E06E-8037-EF29-9D6AE95D3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290F8-2AEE-CA7D-F286-FCB84D28F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8916C-1057-60AF-12CF-94E52A4CBD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716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F3299-8572-DA21-38DA-E3F24F2BC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408E41-731E-84CC-A5E0-8150389B0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8FDF6-E74A-FD02-A879-E994647D3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C1CA0-4FB6-B63B-DA62-79786B4B1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479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6E5C1-A89E-547A-3CE3-1877AA141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FC4C6-3D64-FE69-42E4-FD07BC37C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FBC7BD-6FA8-5086-22A5-69E779C20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8F1BC-E227-2672-9A28-99EA92EF5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675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230E9-068B-F94A-1CB5-D4933A17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3C9ED-E72E-52A0-AE64-23F0F4B1D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17F95-2C5A-039F-F2DA-6C7B30C3D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DE386-F71F-D5F5-2FC2-959F1CA29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646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2F7ED-3A8F-038A-C046-13294B0FF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EF64C-AC38-3511-7011-737201ED4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EE62A0-60D7-1058-A700-B91AF3A1B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2069B-227B-EDCD-9C72-C942DF120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159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B375C-5428-51E6-25B6-807392EA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41473-0D72-2167-E114-922BDA238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84927-F1AB-91A2-CE6D-F4A493398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67D23-C26E-B34D-BA15-587A4F33D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637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DB36B-B22E-7E26-FAD4-73B99CD98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B2327-0CD7-7A87-E88C-5F3A9D8F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C2E92-4BB7-DACA-EEE5-ED704B150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E7745-763D-635C-6409-5892B41F7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194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5E57A-8968-F631-2664-1D56ED187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5A634-DEE2-9A13-D315-B8901D92B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117585-E032-D545-3840-288EEF87C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76702-B36C-6302-EA3B-29FA1E0B6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17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F9133-79FA-BF17-4739-7905DE3F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DB688-BCFD-8BDE-7815-90A51C004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E4251-9D8C-EC41-55F8-1D905EA1C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C6A26-841D-3FAA-A522-D9480DF890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4982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4181F-16BE-EE2D-B676-DF97A744A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5A48A-ABD0-A015-A3F8-4414D2FF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AD602-10A5-7612-316B-A7B5A025C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4EE15-AE40-BE92-F93F-8621CFD26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987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1CCC8-96CA-F9E2-ECCB-48A5F439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0C0D7-0917-1748-431F-7D982B52E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DDF1F-B0FD-DC2C-E99C-532189B97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816C5-E589-9D0C-C1BC-57472B7E0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7038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FE6CA-18EA-7678-8073-FCE25D66B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00DB9-3C7D-866D-4182-8891686F5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5AF3F-429F-4591-7E21-5DE0BB80F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41DD4-9A94-D596-792D-DC5576C0D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588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D87F7-B0F3-CFCE-5243-FE701DB5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0A105-61B6-4740-B6E2-75293CA29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F1C70-F6DC-B61A-CDB7-95A1A7EC4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A0EDB-A299-06A1-E644-E89E9F467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5174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4DC08-50AE-47BF-F393-2D9B03483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D0C8C7-82A5-92F4-3333-F2803E38C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0F9D9D-DC16-3A15-D16A-A4AEBEDC9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23771-8514-2683-A192-B85E74797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791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F531D-CFC3-DC8A-93BB-E35EC2534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BE3E7-116F-48DD-9626-CF42DE3C0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373FCA-EFAD-B901-7EE7-D5D6A121C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EB3D3-003E-3D5F-E96F-399F40733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7082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B4BEF-42FE-7854-CBE3-5833C326A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8C567-081C-255A-4294-13326B963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930003-E4D1-7D53-545E-D67A1622F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11717-8DAB-7048-A235-B8F3F3875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3883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1D36F-B313-4FE8-9125-211A0115A3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704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9622-BC1A-3F47-C970-3C4DE9E5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96460-6E03-0F96-E8D4-D2CE7575A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E9E94-8E8A-213B-F277-CC62B58ED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of the before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1F66B-5FA5-4853-891B-40B3F3195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CBB31-C88E-496F-9280-0A616619FC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1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55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5E156-2D9D-D960-B1A9-784F8B37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C23C98-F099-2775-7264-888994B0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D97527-403D-6787-4AC4-4DD2A82E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7422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531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58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25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8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228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10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6869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8434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9423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104E17-51DD-E7D7-CC88-851B0681F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Connect with us! </a:t>
            </a:r>
          </a:p>
        </p:txBody>
      </p:sp>
    </p:spTree>
    <p:extLst>
      <p:ext uri="{BB962C8B-B14F-4D97-AF65-F5344CB8AC3E}">
        <p14:creationId xmlns:p14="http://schemas.microsoft.com/office/powerpoint/2010/main" val="3484727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93763" y="6276219"/>
            <a:ext cx="21600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D98F8C-9B99-46CB-BF7A-C0CDBA8DB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327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A60-ADC1-4741-843C-F7CD2238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5A539-4B24-408C-9E48-C1A4C213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grass, sky, mountain, outdoor&#10;&#10;Description automatically generated">
            <a:extLst>
              <a:ext uri="{FF2B5EF4-FFF2-40B4-BE49-F238E27FC236}">
                <a16:creationId xmlns:a16="http://schemas.microsoft.com/office/drawing/2014/main" id="{68510D17-717C-4057-A965-3F477AB447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8"/>
          <a:stretch/>
        </p:blipFill>
        <p:spPr>
          <a:xfrm>
            <a:off x="1525" y="1"/>
            <a:ext cx="12190476" cy="6036477"/>
          </a:xfrm>
          <a:prstGeom prst="rect">
            <a:avLst/>
          </a:prstGeom>
        </p:spPr>
      </p:pic>
      <p:pic>
        <p:nvPicPr>
          <p:cNvPr id="4" name="Picture 3" descr="A rocky beach with a body of water and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3C4E0BC3-6F47-4205-A896-846BBE2210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5"/>
          <a:stretch/>
        </p:blipFill>
        <p:spPr>
          <a:xfrm>
            <a:off x="762" y="429"/>
            <a:ext cx="12190476" cy="603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61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C4902-6F4C-413C-BF82-6DB82A84A2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07BAB4-0F3A-3B51-6983-E62152CE9FCA}"/>
              </a:ext>
            </a:extLst>
          </p:cNvPr>
          <p:cNvSpPr/>
          <p:nvPr userDrawn="1"/>
        </p:nvSpPr>
        <p:spPr>
          <a:xfrm>
            <a:off x="0" y="5999647"/>
            <a:ext cx="12192000" cy="85835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5E85C863-0481-05D9-4F26-2ED1BF698B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16" y="5900828"/>
            <a:ext cx="1366575" cy="105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1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91" r:id="rId12"/>
    <p:sldLayoutId id="2147483661" r:id="rId13"/>
    <p:sldLayoutId id="214748367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9F0A5-09DE-5A58-5544-1CCAE8A52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960" y="1041400"/>
            <a:ext cx="11562080" cy="2387600"/>
          </a:xfrm>
        </p:spPr>
        <p:txBody>
          <a:bodyPr/>
          <a:lstStyle/>
          <a:p>
            <a:r>
              <a:rPr lang="en-US"/>
              <a:t>Nutrient Offset Trading Workgroup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CED10-153D-3E40-A5EF-6765B0FFBD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September 21,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8AA61-15DC-2792-B2A1-C1D6CD81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7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9C40D-E18F-9418-B988-6C399C6E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C5AA56-AB20-98D3-20B4-6CBECAC2AF2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1397" y="1137780"/>
            <a:ext cx="421709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4A97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Preliminaries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EB56E-9152-2AA0-A0EC-C9281C758E18}"/>
              </a:ext>
            </a:extLst>
          </p:cNvPr>
          <p:cNvSpPr txBox="1"/>
          <p:nvPr/>
        </p:nvSpPr>
        <p:spPr>
          <a:xfrm>
            <a:off x="146136" y="1983288"/>
            <a:ext cx="559495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Roll Call  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/>
                <a:cs typeface="Calibri"/>
              </a:rPr>
              <a:t>Approve</a:t>
            </a:r>
            <a:r>
              <a:rPr lang="en-US" sz="2000">
                <a:solidFill>
                  <a:srgbClr val="000000"/>
                </a:solidFill>
                <a:highlight>
                  <a:srgbClr val="FFFFFF"/>
                </a:highlight>
                <a:ea typeface="Calibri"/>
                <a:cs typeface="Calibri"/>
              </a:rPr>
              <a:t> August 20, 2026 </a:t>
            </a:r>
            <a:r>
              <a:rPr lang="en-US" sz="2000" b="0" i="0">
                <a:solidFill>
                  <a:srgbClr val="000000"/>
                </a:solidFill>
                <a:effectLst/>
                <a:highlight>
                  <a:srgbClr val="FFFFFF"/>
                </a:highlight>
                <a:ea typeface="Calibri"/>
                <a:cs typeface="Calibri"/>
              </a:rPr>
              <a:t>meeting minutes and share any post-meeting thoughts or ideas 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Agenda</a:t>
            </a:r>
            <a:endParaRPr lang="en-US" sz="2000"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74C55B-F923-3DC2-E3A3-3BEFD4B5A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11243" r="15208" b="3986"/>
          <a:stretch/>
        </p:blipFill>
        <p:spPr>
          <a:xfrm>
            <a:off x="6943725" y="0"/>
            <a:ext cx="5248275" cy="60330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071E7-0A8B-BE05-C436-8ED7B55F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2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9C40D-E18F-9418-B988-6C399C6E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803A5C8-F765-0472-1C17-9D34DFDFF9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457200"/>
            <a:ext cx="4696373" cy="412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highlight>
                  <a:srgbClr val="FFFFFF"/>
                </a:highligh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DE1AD7-2FE6-6CED-FBD8-039CA4CDA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7" y="1059366"/>
            <a:ext cx="4933692" cy="482825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/>
              <a:t>Discussion Topics</a:t>
            </a:r>
          </a:p>
          <a:p>
            <a:pPr lvl="1"/>
            <a:r>
              <a:rPr lang="en-US">
                <a:ea typeface="Calibri"/>
                <a:cs typeface="Calibri"/>
              </a:rPr>
              <a:t>DEQ-13 Proposed Updates Review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Improvement ratio</a:t>
            </a:r>
          </a:p>
          <a:p>
            <a:pPr marL="914400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>
              <a:ea typeface="Calibri"/>
              <a:cs typeface="Calibri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Topics to revisit from August 20th</a:t>
            </a:r>
          </a:p>
          <a:p>
            <a:pPr lvl="2"/>
            <a:r>
              <a:rPr lang="en-US">
                <a:ea typeface="Calibri"/>
                <a:cs typeface="Calibri"/>
              </a:rPr>
              <a:t>Draft application form</a:t>
            </a:r>
          </a:p>
          <a:p>
            <a:pPr lvl="2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Optimization credits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Estimating Nutrient Reduction Credit Methods</a:t>
            </a:r>
          </a:p>
          <a:p>
            <a:pPr lvl="2"/>
            <a:r>
              <a:rPr lang="en-US">
                <a:ea typeface="Calibri"/>
                <a:cs typeface="Calibri"/>
              </a:rPr>
              <a:t>Riparian fencing</a:t>
            </a:r>
          </a:p>
          <a:p>
            <a:pPr lvl="2"/>
            <a:r>
              <a:rPr lang="en-US">
                <a:ea typeface="Calibri"/>
                <a:cs typeface="Calibri"/>
              </a:rPr>
              <a:t>Riparian revegetation</a:t>
            </a:r>
          </a:p>
          <a:p>
            <a:pPr lvl="2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Wetland development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Update on Rulemaking Timeline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MEANSS model questions</a:t>
            </a:r>
            <a:endParaRPr lang="en-US"/>
          </a:p>
          <a:p>
            <a:pPr marL="457200" lvl="1" indent="0">
              <a:spcBef>
                <a:spcPts val="0"/>
              </a:spcBef>
              <a:buNone/>
            </a:pPr>
            <a:endParaRPr lang="en-US">
              <a:ea typeface="Calibri"/>
              <a:cs typeface="Calibri"/>
            </a:endParaRPr>
          </a:p>
          <a:p>
            <a:pPr lvl="1">
              <a:spcBef>
                <a:spcPts val="0"/>
              </a:spcBef>
            </a:pPr>
            <a:r>
              <a:rPr lang="en-US">
                <a:ea typeface="Calibri"/>
                <a:cs typeface="Calibri"/>
              </a:rPr>
              <a:t>Ideas for Topics to Revisit</a:t>
            </a:r>
            <a:endParaRPr lang="en-US"/>
          </a:p>
          <a:p>
            <a:r>
              <a:rPr lang="en-US"/>
              <a:t>General + Public Comment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74C55B-F923-3DC2-E3A3-3BEFD4B5A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11243" r="15208" b="3986"/>
          <a:stretch/>
        </p:blipFill>
        <p:spPr>
          <a:xfrm>
            <a:off x="6943725" y="0"/>
            <a:ext cx="5248275" cy="60330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071E7-0A8B-BE05-C436-8ED7B55F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3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9D29B2E-9B24-60E2-F6D8-7C3AD2BC63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962" y="2354173"/>
            <a:ext cx="666131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b="1">
                <a:solidFill>
                  <a:srgbClr val="004A98"/>
                </a:solidFill>
                <a:latin typeface="Georgia"/>
              </a:rPr>
              <a:t>DEQ-13 Proposed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 Updates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B0E3B-A270-6CC4-208A-E96A3434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7F7A57-33A4-1C77-2609-3F3796029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0" r="21980" b="12321"/>
          <a:stretch/>
        </p:blipFill>
        <p:spPr>
          <a:xfrm>
            <a:off x="6957392" y="858"/>
            <a:ext cx="5234608" cy="6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89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31B2C-1A68-787B-DED2-8C7E7E63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0B6DA8-AA08-C448-CDE0-C2DBBB2678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Circular DEQ-13 II(7) Trading Credits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98FE3C2-775D-1AAD-A5FB-4593B7CD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9AC649-57E2-B0DD-4478-276F0E1F6BD2}"/>
              </a:ext>
            </a:extLst>
          </p:cNvPr>
          <p:cNvSpPr txBox="1"/>
          <p:nvPr/>
        </p:nvSpPr>
        <p:spPr>
          <a:xfrm>
            <a:off x="96250" y="826860"/>
            <a:ext cx="1219200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en-US" sz="1600" b="1" i="0" u="sng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Trading </a:t>
            </a:r>
            <a:r>
              <a:rPr lang="en-US" sz="1600" b="1" i="0" u="sng" strike="sngStrike" err="1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Ratio</a:t>
            </a:r>
            <a:r>
              <a:rPr lang="en-US" sz="1600" b="1" i="0" u="sng" err="1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Credits</a:t>
            </a:r>
            <a:r>
              <a:rPr lang="en-US" sz="1600" b="1" i="0" u="sng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</a:t>
            </a:r>
            <a:r>
              <a:rPr lang="en-US" sz="1600" b="1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All nutrient trades must result in a net decrease in nutrient loading within the United States geological survey-designated 12-digit HUC subbasin, or immediately adjacent 12-digit HUC  (Section IV.4), at the time of project implementation. </a:t>
            </a:r>
            <a:r>
              <a:rPr lang="en-US" sz="1600" b="0" i="0" u="sng" strike="sngStrike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 net decrease must also be maintained after the trading credit is applied in a permit. </a:t>
            </a:r>
            <a:r>
              <a:rPr lang="en-US" sz="1600" b="0" i="0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en-US" sz="1600" b="0" i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  <a:ea typeface="Calibri"/>
              <a:cs typeface="Segoe UI" panose="020B0502040204020203" pitchFamily="34" charset="0"/>
            </a:endParaRPr>
          </a:p>
          <a:p>
            <a:pPr algn="l" rtl="0"/>
            <a:endParaRPr lang="en-US" sz="1600" b="0" i="0">
              <a:solidFill>
                <a:srgbClr val="D13438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l" rtl="0" fontAlgn="base"/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For projects that result in a net decrease in nutrient loading at the time of implementation, </a:t>
            </a:r>
            <a:r>
              <a:rPr lang="en-US" sz="1600" b="0" i="0" strike="sngStrike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For nutrient reductions that satisfy Section IV. 3 - 4., </a:t>
            </a:r>
            <a:r>
              <a:rPr lang="en-US" sz="1600" b="0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the offset or trading credit must be 100% of a reduction from point source discharges; 80% of a reduction from an up-gradient, nonpoint source discharge; or 50% of a reduction from a down-gradient, nonpoint source discharge.</a:t>
            </a:r>
            <a:endParaRPr lang="en-US" sz="1600" b="0" i="0">
              <a:solidFill>
                <a:srgbClr val="D13438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36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31B2C-1A68-787B-DED2-8C7E7E63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0B6DA8-AA08-C448-CDE0-C2DBBB2678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Circular DEQ-13 II(7) Trading Credits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98FE3C2-775D-1AAD-A5FB-4593B7CD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C8775-E533-2972-4EE9-3FB7CA39347C}"/>
              </a:ext>
            </a:extLst>
          </p:cNvPr>
          <p:cNvSpPr txBox="1"/>
          <p:nvPr/>
        </p:nvSpPr>
        <p:spPr>
          <a:xfrm>
            <a:off x="0" y="610136"/>
            <a:ext cx="12192000" cy="5509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For point source to point source trades, </a:t>
            </a:r>
            <a:r>
              <a:rPr lang="en-US" sz="1600" b="0" i="0" u="sng" strike="sngStrike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</a:t>
            </a:r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</a:t>
            </a:r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 ensure the net decrease in nutrient loading is maintained after it takes effect in a permit, the trading applicant may need to apply an “improvement ratio” to the credit</a:t>
            </a:r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if the trade does not result in a net reduction in nutrient loading within the 12-digit HUC subbasin, or immediately adjacent 12-digit HUC subbasin.</a:t>
            </a:r>
            <a:r>
              <a:rPr lang="en-US" sz="1600" b="0" i="0" u="sng" strike="sngStrike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The applicant may use a 90% improvement ratio, or recommend their own improvement ratio for DEQ approval. DEQ will approve proposed improvement ratios (expressed as a percent of the load reduced below baseline) only when the associated net decrease in nutrient load for the HUC12 watershed is greater than the coefficient of variation (CV, expressed as a percentage) of the relevant discharge monitoring report data:</a:t>
            </a:r>
            <a:endParaRPr lang="en-US" sz="1600" b="0" i="0">
              <a:solidFill>
                <a:srgbClr val="D13438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l" rtl="0" fontAlgn="base"/>
            <a:endParaRPr lang="en-US" sz="1600" b="0" i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Reduction (%) &gt; CV(%)</a:t>
            </a:r>
            <a:endParaRPr lang="en-US" sz="1600" b="0" i="0">
              <a:solidFill>
                <a:srgbClr val="D13438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ctr" rtl="0" fontAlgn="base"/>
            <a:endParaRPr lang="en-US" sz="1600" b="0" i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where Reduction (%) = 100 – Improvement Ratio (%)</a:t>
            </a:r>
            <a:endParaRPr lang="en-US" sz="1600" b="0" i="0">
              <a:solidFill>
                <a:srgbClr val="D13438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l" rtl="0" fontAlgn="base"/>
            <a:endParaRPr lang="en-US" sz="1600" b="0" i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The period of record for calculating CVs should equal the period of record used to develop permit limits (typically 5 years). </a:t>
            </a:r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An exception may be granted to the typical 5 year period of record for facility operational changes. If an exception is granted, the period of record will span from the date of the facility operational change to the present. </a:t>
            </a:r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For example, if the past five years of monthly average and seasonal average effluent concentration data for the permitted season have a CV of 8%</a:t>
            </a:r>
            <a:r>
              <a:rPr lang="en-US" sz="1600" b="0" i="0" u="sng" strike="sngStrike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and 3% respectively</a:t>
            </a:r>
            <a:r>
              <a:rPr lang="en-US" sz="1600" b="0" i="0" u="sng">
                <a:solidFill>
                  <a:srgbClr val="D13438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then the applicant must propose an improvement ratio less than 92%</a:t>
            </a:r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see the below example calculation.</a:t>
            </a:r>
            <a:r>
              <a:rPr lang="en-US" sz="1600" b="0" i="0" u="sng" strike="sngStrike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sz="1600" b="0" i="0">
              <a:solidFill>
                <a:srgbClr val="0078D4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l" rtl="0" fontAlgn="base"/>
            <a:endParaRPr lang="en-US" sz="1600" b="0" i="0">
              <a:solidFill>
                <a:srgbClr val="000000"/>
              </a:solidFill>
              <a:effectLst/>
              <a:highlight>
                <a:srgbClr val="FFFFFF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600" b="1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Example % Reduction Calculation:</a:t>
            </a:r>
            <a:endParaRPr lang="en-US" sz="1600" b="0" i="0">
              <a:solidFill>
                <a:srgbClr val="0078D4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ctr" rtl="0" fontAlgn="base"/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Reduction (9%) &gt; CV (8%)</a:t>
            </a:r>
            <a:endParaRPr lang="en-US" sz="1600" b="0" i="0">
              <a:solidFill>
                <a:srgbClr val="0078D4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ctr" rtl="0" fontAlgn="base"/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where Reduction (%) = 100% – 91% = 9%</a:t>
            </a:r>
            <a:endParaRPr lang="en-US" sz="1600" b="0" i="0">
              <a:solidFill>
                <a:srgbClr val="0078D4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ctr" rtl="0" fontAlgn="base"/>
            <a:r>
              <a:rPr lang="en-US" sz="1600" b="0" i="0" u="sng">
                <a:solidFill>
                  <a:srgbClr val="0078D4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Credits acquired equals 91%</a:t>
            </a:r>
            <a:endParaRPr lang="en-US" sz="1600" b="0" i="0">
              <a:solidFill>
                <a:srgbClr val="0078D4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  <a:p>
            <a:pPr algn="l" rtl="0" fontAlgn="base"/>
            <a:endParaRPr lang="en-US" sz="1600" b="0" i="0">
              <a:solidFill>
                <a:srgbClr val="000000"/>
              </a:solidFill>
              <a:effectLst/>
              <a:highlight>
                <a:srgbClr val="606060"/>
              </a:highlight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023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9D29B2E-9B24-60E2-F6D8-7C3AD2BC63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3837" y="2355242"/>
            <a:ext cx="666131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Topics to Revisit from August</a:t>
            </a:r>
            <a:r>
              <a:rPr lang="en-US" b="1">
                <a:solidFill>
                  <a:srgbClr val="004A98"/>
                </a:solidFill>
                <a:latin typeface="Georgia"/>
              </a:rPr>
              <a:t> 20th</a:t>
            </a:r>
            <a:endParaRPr lang="en-US" sz="44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B0E3B-A270-6CC4-208A-E96A3434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23D8BC-E46E-8817-70C5-3BE27DEC2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-6" r="28825" b="11981"/>
          <a:stretch/>
        </p:blipFill>
        <p:spPr>
          <a:xfrm>
            <a:off x="6915150" y="0"/>
            <a:ext cx="5276850" cy="603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7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9C40D-E18F-9418-B988-6C399C6E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803A5C8-F765-0472-1C17-9D34DFDFF9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8288" y="2879802"/>
            <a:ext cx="6818312" cy="412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>
                <a:solidFill>
                  <a:srgbClr val="004A98"/>
                </a:solidFill>
                <a:highlight>
                  <a:srgbClr val="FFFFFF"/>
                </a:highlight>
                <a:latin typeface="Georgia" panose="02040502050405020303" pitchFamily="18" charset="0"/>
                <a:ea typeface="+mn-ea"/>
                <a:cs typeface="+mn-cs"/>
              </a:rPr>
              <a:t>Draft Application Form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highlight>
                <a:srgbClr val="FFFFFF"/>
              </a:highligh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74C55B-F923-3DC2-E3A3-3BEFD4B5A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11243" r="15208" b="3986"/>
          <a:stretch/>
        </p:blipFill>
        <p:spPr>
          <a:xfrm>
            <a:off x="6943725" y="0"/>
            <a:ext cx="5248275" cy="60330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071E7-0A8B-BE05-C436-8ED7B55F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24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262717-CB4F-A16E-0AA9-E78DAC40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18" y="5966868"/>
            <a:ext cx="12192000" cy="964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Updated process flow diagram for a permitted facility.">
            <a:extLst>
              <a:ext uri="{FF2B5EF4-FFF2-40B4-BE49-F238E27FC236}">
                <a16:creationId xmlns:a16="http://schemas.microsoft.com/office/drawing/2014/main" id="{F127382E-2057-DC46-3107-61DAFB712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018" y="883660"/>
            <a:ext cx="8800631" cy="54238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D7D2C-76AE-C09E-E2CF-A9F4743A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55678" y="486651"/>
            <a:ext cx="4462272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535FA1-B23C-4BF3-B06B-E86256B1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73" y="-176131"/>
            <a:ext cx="12192000" cy="1325563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004A98"/>
                </a:solidFill>
                <a:latin typeface="Georgia" panose="02040502050405020303" pitchFamily="18" charset="0"/>
              </a:rPr>
              <a:t>Updated Process Flow Diagram for a Permitted Facility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7BA064-DB24-DE95-DDD4-61F0E35D5FA3}"/>
              </a:ext>
            </a:extLst>
          </p:cNvPr>
          <p:cNvSpPr txBox="1"/>
          <p:nvPr/>
        </p:nvSpPr>
        <p:spPr>
          <a:xfrm>
            <a:off x="8851392" y="2969089"/>
            <a:ext cx="245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A9064-64D2-7819-854A-19747875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2195" y="5538766"/>
            <a:ext cx="2078394" cy="1021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egend showing that the permittee responsibility is in tan boxes and DEQ responsibility is in blue boxes.">
            <a:extLst>
              <a:ext uri="{FF2B5EF4-FFF2-40B4-BE49-F238E27FC236}">
                <a16:creationId xmlns:a16="http://schemas.microsoft.com/office/drawing/2014/main" id="{BE057605-8301-3461-0848-7DC75D1D4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301" y="5452844"/>
            <a:ext cx="3124636" cy="733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105FC1-AF9D-B6C0-E4DB-5D5841E2CDA7}"/>
              </a:ext>
            </a:extLst>
          </p:cNvPr>
          <p:cNvSpPr txBox="1"/>
          <p:nvPr/>
        </p:nvSpPr>
        <p:spPr>
          <a:xfrm>
            <a:off x="8391783" y="6179850"/>
            <a:ext cx="328573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lain"/>
            </a:pPr>
            <a:r>
              <a:rPr lang="en-US" sz="1050"/>
              <a:t>Note that in the case of a PS to PS trade, the seller must also submit a renewal/modification application to DEQ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62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02AA-8F82-1CCA-9CBA-371259B2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solidFill>
                  <a:srgbClr val="004A98"/>
                </a:solidFill>
                <a:highlight>
                  <a:srgbClr val="FFFFFF"/>
                </a:highlight>
                <a:latin typeface="Georgia"/>
                <a:ea typeface="+mn-ea"/>
                <a:cs typeface="+mn-cs"/>
              </a:rPr>
              <a:t>Optimization to meet 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0093A-C4B0-8D2A-1250-0E7BF6333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Yes, optimization can be used improve discharge characteristics and generate credits</a:t>
            </a:r>
          </a:p>
          <a:p>
            <a:pPr lvl="1"/>
            <a:r>
              <a:rPr lang="en-US"/>
              <a:t>Assumptions: Baseline is met </a:t>
            </a:r>
          </a:p>
        </p:txBody>
      </p:sp>
    </p:spTree>
    <p:extLst>
      <p:ext uri="{BB962C8B-B14F-4D97-AF65-F5344CB8AC3E}">
        <p14:creationId xmlns:p14="http://schemas.microsoft.com/office/powerpoint/2010/main" val="2471172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A436B-0F98-F014-075C-2C5542B6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939752-96FC-F1B3-04E8-901A42594C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8288" y="2879802"/>
            <a:ext cx="6818312" cy="4125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4A98"/>
                </a:solidFill>
                <a:highlight>
                  <a:srgbClr val="FFFFFF"/>
                </a:highlight>
                <a:latin typeface="Georgia"/>
                <a:ea typeface="+mn-ea"/>
                <a:cs typeface="+mn-cs"/>
              </a:rPr>
              <a:t>Estimating Nutrient Reduction Credit Methods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highlight>
                <a:srgbClr val="FFFFFF"/>
              </a:highligh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CEC6BC-1ADA-50BA-D6E3-777CC3BEB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t="11243" r="15208" b="3986"/>
          <a:stretch/>
        </p:blipFill>
        <p:spPr>
          <a:xfrm>
            <a:off x="6943725" y="0"/>
            <a:ext cx="5248275" cy="60330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A39DC-3385-3D3D-FA7F-37284CC0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62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CDEDE-4B46-6D3E-C21E-CD167C5A4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FF754F2E-B513-7E27-1158-362FA3CB4F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HB-736, Section 4(a)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8AE3C7-CC6B-C6E9-4E74-2B233655471F}"/>
              </a:ext>
            </a:extLst>
          </p:cNvPr>
          <p:cNvSpPr txBox="1"/>
          <p:nvPr/>
        </p:nvSpPr>
        <p:spPr>
          <a:xfrm>
            <a:off x="333275" y="903177"/>
            <a:ext cx="11408832" cy="255454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2000" baseline="0">
                <a:latin typeface="Calibri"/>
                <a:ea typeface="Calibri"/>
                <a:cs typeface="Calibri"/>
              </a:rPr>
              <a:t>(4) (a) The department shall establish acceptable methodologies, based on readily available watershed characteristics, to determine the reduction in nutrient loading for nonpoint sources, including for:</a:t>
            </a:r>
            <a:r>
              <a:rPr lang="en-US" sz="2000">
                <a:latin typeface="Calibri"/>
                <a:ea typeface="Calibri"/>
                <a:cs typeface="Calibri"/>
              </a:rPr>
              <a:t>​</a:t>
            </a:r>
          </a:p>
          <a:p>
            <a:pPr marL="571500" lvl="0" indent="-571500" rtl="0">
              <a:buFont typeface=""/>
              <a:buAutoNum type="romanLcPeriod"/>
            </a:pPr>
            <a:r>
              <a:rPr lang="en-US" sz="2000" baseline="0">
                <a:latin typeface="Calibri"/>
                <a:ea typeface="Calibri"/>
                <a:cs typeface="Calibri"/>
              </a:rPr>
              <a:t>riparian fencing programs based on the number of feet of streambank;</a:t>
            </a:r>
            <a:r>
              <a:rPr lang="en-US" sz="2000">
                <a:latin typeface="Calibri"/>
                <a:ea typeface="Calibri"/>
                <a:cs typeface="Calibri"/>
              </a:rPr>
              <a:t>​</a:t>
            </a:r>
          </a:p>
          <a:p>
            <a:pPr marL="571500" lvl="0" indent="-571500" rtl="0">
              <a:buFont typeface=""/>
              <a:buAutoNum type="romanLcPeriod"/>
            </a:pPr>
            <a:r>
              <a:rPr lang="en-US" sz="2000" baseline="0">
                <a:latin typeface="Calibri"/>
                <a:ea typeface="Calibri"/>
                <a:cs typeface="Calibri"/>
              </a:rPr>
              <a:t>riparian vegetation programs based on the number of acres vegetated;</a:t>
            </a:r>
            <a:r>
              <a:rPr lang="en-US" sz="2000">
                <a:latin typeface="Calibri"/>
                <a:ea typeface="Calibri"/>
                <a:cs typeface="Calibri"/>
              </a:rPr>
              <a:t>​</a:t>
            </a:r>
          </a:p>
          <a:p>
            <a:pPr marL="571500" lvl="0" indent="-571500" rtl="0">
              <a:buFont typeface=""/>
              <a:buAutoNum type="romanLcPeriod"/>
            </a:pPr>
            <a:r>
              <a:rPr lang="en-US" sz="2000" baseline="0">
                <a:latin typeface="Calibri"/>
                <a:ea typeface="Calibri"/>
                <a:cs typeface="Calibri"/>
              </a:rPr>
              <a:t>development of wetlands in areas of irrigation water return flows based on the number of acres associated with the return flows; or</a:t>
            </a:r>
            <a:r>
              <a:rPr lang="en-US" sz="2000">
                <a:latin typeface="Calibri"/>
                <a:ea typeface="Calibri"/>
                <a:cs typeface="Calibri"/>
              </a:rPr>
              <a:t>​</a:t>
            </a:r>
          </a:p>
          <a:p>
            <a:pPr marL="571500" lvl="0" indent="-571500" rtl="0">
              <a:buFont typeface=""/>
              <a:buAutoNum type="romanLcPeriod"/>
            </a:pPr>
            <a:r>
              <a:rPr lang="en-US" sz="2000" baseline="0">
                <a:latin typeface="Calibri"/>
                <a:ea typeface="Calibri"/>
                <a:cs typeface="Calibri"/>
              </a:rPr>
              <a:t>removal of septic systems based on the number and size of septic systems removed.</a:t>
            </a:r>
            <a:r>
              <a:rPr lang="en-US" sz="2000">
                <a:latin typeface="Calibri"/>
                <a:ea typeface="Calibri"/>
                <a:cs typeface="Calibri"/>
              </a:rPr>
              <a:t>​</a:t>
            </a:r>
          </a:p>
          <a:p>
            <a:pPr algn="ctr"/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7151740-906F-BC11-1B85-1F3A752C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43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47726-3CDD-47C2-95EA-4E6472C8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F98C482-E6B9-8D69-3158-24018E6299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Basic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2E999-436E-FF18-9177-8B08605F13AA}"/>
              </a:ext>
            </a:extLst>
          </p:cNvPr>
          <p:cNvSpPr>
            <a:spLocks noGrp="1"/>
          </p:cNvSpPr>
          <p:nvPr/>
        </p:nvSpPr>
        <p:spPr>
          <a:xfrm>
            <a:off x="330200" y="8625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Estimate the pre-BMP nitrogen and phosphorus loads from surrounding land uses</a:t>
            </a:r>
            <a:endParaRPr lang="en-US"/>
          </a:p>
          <a:p>
            <a:pPr marL="514350" indent="-5143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Identify reference values for nutrient removal efficiencies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514350" indent="-51435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Apply the removal efficiencies to the pre-BMP loads based on the caveats from HB-736</a:t>
            </a:r>
            <a:endParaRPr lang="en-US" sz="20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25B6C4F-853C-B94F-33A4-568C77E9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66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3294-32FC-8B16-F693-43BB918EE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B21B48-390C-D364-348C-E3B25B27F7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840194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Estimating the pre-BMP Nitrogen and Phosphorus Loads From Surrounding Land Uses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8317BA4-7C5D-D8D6-786F-D23D2F9C28E7}"/>
              </a:ext>
            </a:extLst>
          </p:cNvPr>
          <p:cNvSpPr>
            <a:spLocks noGrp="1"/>
          </p:cNvSpPr>
          <p:nvPr/>
        </p:nvSpPr>
        <p:spPr>
          <a:xfrm>
            <a:off x="330200" y="1010708"/>
            <a:ext cx="1183851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5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500">
                <a:latin typeface="Calibri"/>
                <a:ea typeface="Calibri"/>
                <a:cs typeface="Calibri"/>
              </a:rPr>
              <a:t>Pollutant Load Estimation Tool (PLET)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Web-based model developed by EPA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Useful for estimating nutrient loads from different land uses “based on readily available watershed characteristics” (e.g., precipitation data, land use type, acreage, etc.)</a:t>
            </a:r>
          </a:p>
          <a:p>
            <a:pPr marL="0" indent="0">
              <a:buNone/>
            </a:pP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BDEC354-FE85-4A22-C1BF-A48D8AF6A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12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0D088-F3A1-AEF9-C102-34DEB0B3E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7C2DE6C8-25C1-A3D8-6E74-8E397A4FC8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725175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2. Identify Reference Values for Nutrient Removal Efficiencies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73E455-A3F0-7665-B255-0DAFA38C1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288288"/>
            <a:ext cx="10515600" cy="387267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/>
              <a:t>Ellis (2008)</a:t>
            </a:r>
          </a:p>
          <a:p>
            <a:pPr lvl="1">
              <a:spcAft>
                <a:spcPts val="1200"/>
              </a:spcAft>
            </a:pPr>
            <a:r>
              <a:rPr lang="en-US" sz="2000"/>
              <a:t>Riparian fencing</a:t>
            </a:r>
          </a:p>
          <a:p>
            <a:pPr lvl="1">
              <a:spcAft>
                <a:spcPts val="1200"/>
              </a:spcAft>
            </a:pPr>
            <a:r>
              <a:rPr lang="en-US" sz="2000"/>
              <a:t>Riparian revegetation</a:t>
            </a:r>
          </a:p>
          <a:p>
            <a:pPr>
              <a:spcAft>
                <a:spcPts val="1200"/>
              </a:spcAft>
            </a:pPr>
            <a:r>
              <a:rPr lang="en-US" sz="2000"/>
              <a:t>Land et al (2016)</a:t>
            </a:r>
          </a:p>
          <a:p>
            <a:pPr lvl="1">
              <a:spcAft>
                <a:spcPts val="1200"/>
              </a:spcAft>
            </a:pPr>
            <a:r>
              <a:rPr lang="en-US" sz="2000"/>
              <a:t>Wetlands associated with irrigation return flows</a:t>
            </a:r>
          </a:p>
        </p:txBody>
      </p:sp>
      <p:sp>
        <p:nvSpPr>
          <p:cNvPr id="4" name="Freeform: Shape 3" descr="Lines connecting riparian buffer to riparian fencing and riparian vegetation.">
            <a:extLst>
              <a:ext uri="{FF2B5EF4-FFF2-40B4-BE49-F238E27FC236}">
                <a16:creationId xmlns:a16="http://schemas.microsoft.com/office/drawing/2014/main" id="{4D0241EE-5763-A9DA-791C-F048791A48D2}"/>
              </a:ext>
            </a:extLst>
          </p:cNvPr>
          <p:cNvSpPr/>
          <p:nvPr/>
        </p:nvSpPr>
        <p:spPr>
          <a:xfrm>
            <a:off x="3219111" y="1940475"/>
            <a:ext cx="1728216" cy="539496"/>
          </a:xfrm>
          <a:custGeom>
            <a:avLst/>
            <a:gdLst>
              <a:gd name="csX0" fmla="*/ 0 w 1728216"/>
              <a:gd name="csY0" fmla="*/ 0 h 539496"/>
              <a:gd name="csX1" fmla="*/ 1728216 w 1728216"/>
              <a:gd name="csY1" fmla="*/ 192024 h 539496"/>
              <a:gd name="csX2" fmla="*/ 292608 w 1728216"/>
              <a:gd name="csY2" fmla="*/ 539496 h 539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28216" h="539496">
                <a:moveTo>
                  <a:pt x="0" y="0"/>
                </a:moveTo>
                <a:lnTo>
                  <a:pt x="1728216" y="192024"/>
                </a:lnTo>
                <a:lnTo>
                  <a:pt x="292608" y="539496"/>
                </a:ln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472956-2DEB-E30A-E491-A97E9F0DBED7}"/>
              </a:ext>
            </a:extLst>
          </p:cNvPr>
          <p:cNvSpPr txBox="1">
            <a:spLocks/>
          </p:cNvSpPr>
          <p:nvPr/>
        </p:nvSpPr>
        <p:spPr>
          <a:xfrm>
            <a:off x="5090583" y="1940475"/>
            <a:ext cx="2691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Native Riparian Buffer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6260CEF-1DDF-9695-2548-A4FA38CA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1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F5E48-8E90-36CE-A31A-35E962392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668B4BBF-7AF9-1E61-2D03-2C65D390FF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Ellis (2008)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9ACC6-52D0-704B-48C0-FE7C5440B9BC}"/>
              </a:ext>
            </a:extLst>
          </p:cNvPr>
          <p:cNvSpPr txBox="1"/>
          <p:nvPr/>
        </p:nvSpPr>
        <p:spPr>
          <a:xfrm>
            <a:off x="827617" y="957157"/>
            <a:ext cx="4319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Table 1 – Nitrogen Removal Efficiencies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4B42B8-01B2-37C4-AA12-DA321CBDE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540118"/>
              </p:ext>
            </p:extLst>
          </p:nvPr>
        </p:nvGraphicFramePr>
        <p:xfrm>
          <a:off x="467784" y="1430814"/>
          <a:ext cx="5050391" cy="3524250"/>
        </p:xfrm>
        <a:graphic>
          <a:graphicData uri="http://schemas.openxmlformats.org/drawingml/2006/table">
            <a:tbl>
              <a:tblPr firstRow="1" firstCol="1" bandRow="1"/>
              <a:tblGrid>
                <a:gridCol w="1418992">
                  <a:extLst>
                    <a:ext uri="{9D8B030D-6E8A-4147-A177-3AD203B41FA5}">
                      <a16:colId xmlns:a16="http://schemas.microsoft.com/office/drawing/2014/main" val="1588557691"/>
                    </a:ext>
                  </a:extLst>
                </a:gridCol>
                <a:gridCol w="1418992">
                  <a:extLst>
                    <a:ext uri="{9D8B030D-6E8A-4147-A177-3AD203B41FA5}">
                      <a16:colId xmlns:a16="http://schemas.microsoft.com/office/drawing/2014/main" val="4197971463"/>
                    </a:ext>
                  </a:extLst>
                </a:gridCol>
                <a:gridCol w="2212407">
                  <a:extLst>
                    <a:ext uri="{9D8B030D-6E8A-4147-A177-3AD203B41FA5}">
                      <a16:colId xmlns:a16="http://schemas.microsoft.com/office/drawing/2014/main" val="1146911092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Percent Removed (median)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Buffer Width (median)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Author of Study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462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Muscutt et al 1993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0200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89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62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Shisler et al 1987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2614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164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Peterjohn and Correll 1984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843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67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70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Young et al 1980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0246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39.5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37.5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Schmitt et al 1999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71642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BEE7165-5C3C-89E3-25CF-FB34F8BCE4F1}"/>
              </a:ext>
            </a:extLst>
          </p:cNvPr>
          <p:cNvSpPr txBox="1"/>
          <p:nvPr/>
        </p:nvSpPr>
        <p:spPr>
          <a:xfrm>
            <a:off x="6461591" y="957157"/>
            <a:ext cx="5122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Table 2 – Phosphorus Removal Efficiencies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0207DC-7479-7283-E244-73273E6D4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982889"/>
              </p:ext>
            </p:extLst>
          </p:nvPr>
        </p:nvGraphicFramePr>
        <p:xfrm>
          <a:off x="5926666" y="1430814"/>
          <a:ext cx="5905621" cy="3854196"/>
        </p:xfrm>
        <a:graphic>
          <a:graphicData uri="http://schemas.openxmlformats.org/drawingml/2006/table">
            <a:tbl>
              <a:tblPr firstRow="1" firstCol="1" bandRow="1"/>
              <a:tblGrid>
                <a:gridCol w="1659283">
                  <a:extLst>
                    <a:ext uri="{9D8B030D-6E8A-4147-A177-3AD203B41FA5}">
                      <a16:colId xmlns:a16="http://schemas.microsoft.com/office/drawing/2014/main" val="2021653782"/>
                    </a:ext>
                  </a:extLst>
                </a:gridCol>
                <a:gridCol w="1659283">
                  <a:extLst>
                    <a:ext uri="{9D8B030D-6E8A-4147-A177-3AD203B41FA5}">
                      <a16:colId xmlns:a16="http://schemas.microsoft.com/office/drawing/2014/main" val="811100968"/>
                    </a:ext>
                  </a:extLst>
                </a:gridCol>
                <a:gridCol w="2587055">
                  <a:extLst>
                    <a:ext uri="{9D8B030D-6E8A-4147-A177-3AD203B41FA5}">
                      <a16:colId xmlns:a16="http://schemas.microsoft.com/office/drawing/2014/main" val="2730657459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Percent Removed (median)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Buffer Width (median)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Author of Study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4468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200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Horner and Mar 1982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1302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62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Shisler et al 1987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63136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78.5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164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Peterjohn and Correll 1984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381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74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79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Mander et al 1997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761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Young et al 1980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1337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80.5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39.5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 panose="02020603050405020304" pitchFamily="18" charset="0"/>
                          <a:cs typeface="Calibri"/>
                        </a:rPr>
                        <a:t>Vought et al 1994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166886"/>
                  </a:ext>
                </a:extLst>
              </a:tr>
            </a:tbl>
          </a:graphicData>
        </a:graphic>
      </p:graphicFrame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7EAA6D5-538B-216F-EF6D-83F79F68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67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952D1-16A4-8E98-E7CA-4E47B3467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8177FCE5-D983-D611-000A-782DF8B6F3B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Ellis (2008) (Cont'd)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334CA2-6EE0-ED78-69B8-6D1383C52F17}"/>
              </a:ext>
            </a:extLst>
          </p:cNvPr>
          <p:cNvSpPr txBox="1"/>
          <p:nvPr/>
        </p:nvSpPr>
        <p:spPr>
          <a:xfrm>
            <a:off x="1179491" y="1010073"/>
            <a:ext cx="5081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Figure 1 – Nitrogen Removal Efficiencies</a:t>
            </a:r>
          </a:p>
        </p:txBody>
      </p:sp>
      <p:pic>
        <p:nvPicPr>
          <p:cNvPr id="11" name="Picture 10" descr="Graph showing buffer width versus percent removal for nitrogen removal efficiencies.">
            <a:extLst>
              <a:ext uri="{FF2B5EF4-FFF2-40B4-BE49-F238E27FC236}">
                <a16:creationId xmlns:a16="http://schemas.microsoft.com/office/drawing/2014/main" id="{FE4ED2F7-80DA-6A18-10BE-612495188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65" y="1410158"/>
            <a:ext cx="5889246" cy="33104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B689292-CD89-9E8C-2504-2CAC11682A95}"/>
              </a:ext>
            </a:extLst>
          </p:cNvPr>
          <p:cNvSpPr txBox="1"/>
          <p:nvPr/>
        </p:nvSpPr>
        <p:spPr>
          <a:xfrm>
            <a:off x="6959007" y="1010073"/>
            <a:ext cx="5122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Figure 2 – Phosphorus Removal Efficiencies</a:t>
            </a:r>
          </a:p>
        </p:txBody>
      </p:sp>
      <p:pic>
        <p:nvPicPr>
          <p:cNvPr id="12" name="Picture 11" descr="Graph showing buffer width versus percent removal for phosphorus removal efficiencies.">
            <a:extLst>
              <a:ext uri="{FF2B5EF4-FFF2-40B4-BE49-F238E27FC236}">
                <a16:creationId xmlns:a16="http://schemas.microsoft.com/office/drawing/2014/main" id="{8FD9C246-C862-C7A8-5BC3-A3CCA9625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824" y="1410157"/>
            <a:ext cx="5883150" cy="3310415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2B189B4-F7D3-A231-9AF8-947F02A4B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3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2B359-7DEE-B95A-82F9-6E3668A2F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D77A5965-5D69-91C8-E793-85DED054E9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8777817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Land et al. (2016)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D79A44C-A75B-2FEE-C2EA-E54895A2C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883708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/>
              <a:t>Extensive, quality-controlled analysis of available studies on the nitrogen and phosphorus removal efficiencies of wetlands. </a:t>
            </a:r>
          </a:p>
          <a:p>
            <a:pPr>
              <a:spcAft>
                <a:spcPts val="1200"/>
              </a:spcAft>
            </a:pPr>
            <a:r>
              <a:rPr lang="en-US" sz="2000"/>
              <a:t>The median Total Nitrogen removal efficiency across 93 studies was 37% and the median Total Phosphorus removal efficiency was 46%.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304CED9-4233-DED0-75BD-4A27F926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3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771D1-BD6B-3AD6-C27A-ED82532CA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8BE49857-DCCA-3141-47D0-7A6029C2B7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840194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3. Apply the Removal Efficiencies to the pre-BMP Loads Based on the Caveats From HB-736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BE3BE02-5B5F-4409-E4C1-300BCC509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489457"/>
            <a:ext cx="10515600" cy="3671506"/>
          </a:xfrm>
        </p:spPr>
        <p:txBody>
          <a:bodyPr>
            <a:normAutofit/>
          </a:bodyPr>
          <a:lstStyle/>
          <a:p>
            <a:r>
              <a:rPr lang="en-US" sz="2000"/>
              <a:t>Riparian fencing programs based on the number of feet of streambank;</a:t>
            </a:r>
          </a:p>
          <a:p>
            <a:r>
              <a:rPr lang="en-US" sz="2000"/>
              <a:t>Riparian vegetation programs based on the number of acres vegetated;</a:t>
            </a:r>
          </a:p>
          <a:p>
            <a:r>
              <a:rPr lang="en-US" sz="2000"/>
              <a:t>Development of wetlands in areas of irrigation water return flows based on the number of acres associated with the return flows;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2CCC3DF-15D1-7FB2-BE59-A8794ED7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23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D798-EBD3-1C34-1494-D14AA093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31A627A7-4D78-6AF3-D7AD-EF6B5A3373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840194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Riparian Fencing Programs Based on the Number of Feet of Streambank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A33FD5-7EAF-D01A-CEE0-6024B3ABB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40229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/>
              <a:t>Method Assumptions</a:t>
            </a:r>
          </a:p>
          <a:p>
            <a:r>
              <a:rPr lang="en-US" sz="2000"/>
              <a:t>The fenced, riparian buffer will be fully vegetated with native, site-appropriate vegetation</a:t>
            </a:r>
          </a:p>
          <a:p>
            <a:r>
              <a:rPr lang="en-US" sz="2000"/>
              <a:t>The buffer will not be mowed, cropped or hayed</a:t>
            </a:r>
          </a:p>
          <a:p>
            <a:r>
              <a:rPr lang="en-US" sz="2000"/>
              <a:t>Weed control will be limited to mechanical removal or spot-spraying</a:t>
            </a:r>
          </a:p>
          <a:p>
            <a:endParaRPr lang="en-US" sz="200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841EB91-0F95-A9AE-6D2E-E24AD9B4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0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F11A-F5DB-552F-C4CE-B4C6FD56A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5710A5-87EA-E2A3-3B62-AD872835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Original Pasture</a:t>
            </a:r>
          </a:p>
        </p:txBody>
      </p:sp>
      <p:pic>
        <p:nvPicPr>
          <p:cNvPr id="2" name="Picture 1" descr="PLET image showing the original pasture and the PLET inputs required.">
            <a:extLst>
              <a:ext uri="{FF2B5EF4-FFF2-40B4-BE49-F238E27FC236}">
                <a16:creationId xmlns:a16="http://schemas.microsoft.com/office/drawing/2014/main" id="{7974452A-581F-08C9-5FD9-E3CAB09E7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41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59764-42C0-4CDA-EC91-AEA45798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19B50-7100-2165-93BC-954CF51A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Banks and Riparian Pasture Pre-Project</a:t>
            </a:r>
          </a:p>
        </p:txBody>
      </p:sp>
      <p:pic>
        <p:nvPicPr>
          <p:cNvPr id="2" name="Picture 1" descr="Image showing the left bank, right bank, and riparian pastures separated.">
            <a:extLst>
              <a:ext uri="{FF2B5EF4-FFF2-40B4-BE49-F238E27FC236}">
                <a16:creationId xmlns:a16="http://schemas.microsoft.com/office/drawing/2014/main" id="{B6692DA8-603C-C29B-AD94-AD0C45560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04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6D3FF-E30B-298A-7AD9-96C2DB9C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DED7FA-68F4-FFEC-5C03-9E5F87F9D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Left Bank Pasture Post-Project Nitrogen</a:t>
            </a:r>
          </a:p>
        </p:txBody>
      </p:sp>
      <p:pic>
        <p:nvPicPr>
          <p:cNvPr id="2" name="Picture 1" descr="Image showing the left bank pasture and the stream buffer widths split into less than 35 feet, 35-99 feet, and 100 plus feet buffers. The image also shows the equation used to calculate the post-project nitrogen loading from the left-side pasture.">
            <a:extLst>
              <a:ext uri="{FF2B5EF4-FFF2-40B4-BE49-F238E27FC236}">
                <a16:creationId xmlns:a16="http://schemas.microsoft.com/office/drawing/2014/main" id="{4C06DA9E-F49C-5BDE-0595-D9D77C98A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0184B08-2A83-78B7-5DCB-7D8CC647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08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F2316-5160-7806-4E21-88086DEA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4A9A77-EC8B-C96C-7920-C3617DB46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left Bank Post-Project Phosphorus</a:t>
            </a:r>
          </a:p>
        </p:txBody>
      </p:sp>
      <p:pic>
        <p:nvPicPr>
          <p:cNvPr id="2" name="Picture 1" descr="Image showing the left bank pasture and the stream buffer widths split into less than 35 feet, 35-99 feet, and 100 plus feet buffers. The image also shows the equation used to calculate the post-project phosphorus loading from the left-side pasture.">
            <a:extLst>
              <a:ext uri="{FF2B5EF4-FFF2-40B4-BE49-F238E27FC236}">
                <a16:creationId xmlns:a16="http://schemas.microsoft.com/office/drawing/2014/main" id="{4A9BDA62-504E-97F7-0632-9629482D7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39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A0DC1-8246-AEE4-2372-29C236215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5C93D9-3DA2-A53C-9E0D-2F25D2DE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Right Bank Post-Project Nitrogen</a:t>
            </a:r>
          </a:p>
        </p:txBody>
      </p:sp>
      <p:pic>
        <p:nvPicPr>
          <p:cNvPr id="2" name="Picture 1" descr="Image showing the right bank pasture and the stream buffer widths split into less than 35 feet, 35-99 feet, and 100 plus feet buffers. The image also shows the equation used to calculate the post-project nitrogen loading from the right-side pasture.">
            <a:extLst>
              <a:ext uri="{FF2B5EF4-FFF2-40B4-BE49-F238E27FC236}">
                <a16:creationId xmlns:a16="http://schemas.microsoft.com/office/drawing/2014/main" id="{E7AF66CF-1569-8BB4-B9DB-562A5779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90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42ED5-6323-0899-01C3-0CF4801DE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7AE378-7C25-121D-8A8E-9587E59AF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Right Bank Post-Project Phosphorus</a:t>
            </a:r>
          </a:p>
        </p:txBody>
      </p:sp>
      <p:pic>
        <p:nvPicPr>
          <p:cNvPr id="2" name="Picture 1" descr="Image showing the right bank pasture and the stream buffer widths split into less than 35 feet, 35-99 feet, and 100 plus feet buffers. The image also shows the equation used to calculate the post-project nitrogen loading from the right-side pasture.">
            <a:extLst>
              <a:ext uri="{FF2B5EF4-FFF2-40B4-BE49-F238E27FC236}">
                <a16:creationId xmlns:a16="http://schemas.microsoft.com/office/drawing/2014/main" id="{D6DA2FB5-C0A9-92C7-D2A9-FD05EF59C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59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99B3-8D3E-87FD-E289-EE56C3035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8E4276-B7D8-20FA-5672-9679848E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Riparian Pasture</a:t>
            </a:r>
          </a:p>
        </p:txBody>
      </p:sp>
      <p:pic>
        <p:nvPicPr>
          <p:cNvPr id="2" name="Picture 1" descr="Image showing the left bank, right bank, and riparian pasture. The image also includes the PLET inputs you must provide using a GIS and pasture stocking records.">
            <a:extLst>
              <a:ext uri="{FF2B5EF4-FFF2-40B4-BE49-F238E27FC236}">
                <a16:creationId xmlns:a16="http://schemas.microsoft.com/office/drawing/2014/main" id="{D8C5DF7A-3CA9-46B4-2B93-A2E407BC3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0"/>
            <a:ext cx="12192000" cy="6848480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B2E90D1-1D63-2BA5-F74C-F2057B24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75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DD651-69DB-7F79-5777-F79C3DBEB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66BF44FA-E962-0ACE-A7EE-7983F11727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559118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Riparian Fencing Programs Based on the Number of Feet of Streambank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327BF9-18A5-0A6D-FCC2-2B5D29C595BB}"/>
              </a:ext>
            </a:extLst>
          </p:cNvPr>
          <p:cNvSpPr txBox="1">
            <a:spLocks/>
          </p:cNvSpPr>
          <p:nvPr/>
        </p:nvSpPr>
        <p:spPr>
          <a:xfrm>
            <a:off x="326886" y="1349375"/>
            <a:ext cx="10972799" cy="1132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/>
              <a:t>Use the following equations to calculate the load reduction attributable to the fencing project. Note: this will be the load reduction before applying any applicable trading ratios or accounting for grazing in the fenced buffer. </a:t>
            </a:r>
          </a:p>
          <a:p>
            <a:endParaRPr lang="en-US" sz="20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AD3CE23-454C-110A-2B73-7F2912857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2476974"/>
            <a:ext cx="5257800" cy="220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+ (pre-project N load estimate from PLET)</a:t>
            </a:r>
          </a:p>
          <a:p>
            <a:pPr>
              <a:buFontTx/>
              <a:buChar char="-"/>
            </a:pPr>
            <a:r>
              <a:rPr lang="en-US" sz="2000"/>
              <a:t>(left side pasture post-project N load)</a:t>
            </a:r>
          </a:p>
          <a:p>
            <a:pPr>
              <a:buFontTx/>
              <a:buChar char="-"/>
            </a:pPr>
            <a:r>
              <a:rPr lang="en-US" sz="2000"/>
              <a:t>(right side pasture post-project N load)</a:t>
            </a:r>
          </a:p>
          <a:p>
            <a:pPr>
              <a:buFontTx/>
              <a:buChar char="-"/>
            </a:pPr>
            <a:r>
              <a:rPr lang="en-US" sz="2000"/>
              <a:t>(post-project riparian pasture N load)</a:t>
            </a:r>
          </a:p>
          <a:p>
            <a:pPr marL="0" indent="0">
              <a:buNone/>
            </a:pPr>
            <a:r>
              <a:rPr lang="en-US" sz="2000"/>
              <a:t>= N Load Reduction </a:t>
            </a:r>
          </a:p>
          <a:p>
            <a:endParaRPr lang="en-US" sz="20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B7A4DF-CC26-013C-224B-C2199E33770E}"/>
              </a:ext>
            </a:extLst>
          </p:cNvPr>
          <p:cNvSpPr txBox="1">
            <a:spLocks/>
          </p:cNvSpPr>
          <p:nvPr/>
        </p:nvSpPr>
        <p:spPr>
          <a:xfrm>
            <a:off x="6200917" y="2476974"/>
            <a:ext cx="5257800" cy="2209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/>
              <a:t>+ (pre-project P load estimate from PLET)</a:t>
            </a:r>
          </a:p>
          <a:p>
            <a:pPr>
              <a:buFontTx/>
              <a:buChar char="-"/>
            </a:pPr>
            <a:r>
              <a:rPr lang="en-US" sz="2000"/>
              <a:t>(left side pasture post-project P load)</a:t>
            </a:r>
          </a:p>
          <a:p>
            <a:pPr>
              <a:buFontTx/>
              <a:buChar char="-"/>
            </a:pPr>
            <a:r>
              <a:rPr lang="en-US" sz="2000"/>
              <a:t>(right side pasture post-project P load)</a:t>
            </a:r>
          </a:p>
          <a:p>
            <a:pPr>
              <a:buFontTx/>
              <a:buChar char="-"/>
            </a:pPr>
            <a:r>
              <a:rPr lang="en-US" sz="2000"/>
              <a:t>(post-project riparian pasture P load)</a:t>
            </a:r>
          </a:p>
          <a:p>
            <a:pPr marL="0" indent="0">
              <a:buNone/>
            </a:pPr>
            <a:r>
              <a:rPr lang="en-US" sz="2000"/>
              <a:t>= P Load Reduction </a:t>
            </a:r>
          </a:p>
          <a:p>
            <a:endParaRPr lang="en-US" sz="2000"/>
          </a:p>
          <a:p>
            <a:endParaRPr lang="en-US" sz="20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9E49BE-3B85-8CA0-CF7F-EBC9D2001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28082" y="3979333"/>
            <a:ext cx="4646083" cy="0"/>
          </a:xfrm>
          <a:prstGeom prst="straightConnector1">
            <a:avLst/>
          </a:prstGeom>
          <a:ln w="28575">
            <a:solidFill>
              <a:srgbClr val="00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29523A9-A03C-641E-4AA8-E3B036902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06581" y="3979332"/>
            <a:ext cx="4646083" cy="0"/>
          </a:xfrm>
          <a:prstGeom prst="straightConnector1">
            <a:avLst/>
          </a:prstGeom>
          <a:ln w="28575">
            <a:solidFill>
              <a:srgbClr val="00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3ED310D-8227-2A7E-84FB-0B4C6B89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63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3E78E-903F-342B-731C-5AC90D56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9D77B24-866A-5F32-A9D7-398DC8019E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708747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Riparian Vegetation Programs Based on the Number of Acres Vegetated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39CBB02-7881-D390-1950-BDB5F163C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32820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/>
              <a:t>Method Assumptions</a:t>
            </a:r>
          </a:p>
          <a:p>
            <a:r>
              <a:rPr lang="en-US" sz="2000"/>
              <a:t>The revegetated riparian buffer will be fully vegetated with native, site-appropriate vegetation, including native trees and shrubs where appropriate.</a:t>
            </a:r>
          </a:p>
          <a:p>
            <a:r>
              <a:rPr lang="en-US" sz="2000"/>
              <a:t>The revegetated riparian buffer will not be grazed, cropped, mowed, or hayed.</a:t>
            </a:r>
          </a:p>
          <a:p>
            <a:r>
              <a:rPr lang="en-US" sz="2000"/>
              <a:t>Weed control within the revegetated riparian buffer will be limited to mechanical removal or spot-spraying.</a:t>
            </a:r>
          </a:p>
          <a:p>
            <a:r>
              <a:rPr lang="en-US" sz="2000"/>
              <a:t>The buffer will not include any infrastructure (e.g., roads, trails, boat ramps, bridges, buildings, </a:t>
            </a:r>
            <a:r>
              <a:rPr lang="en-US" sz="2000" err="1"/>
              <a:t>etc</a:t>
            </a:r>
            <a:r>
              <a:rPr lang="en-US" sz="2000"/>
              <a:t>) within 35 feet of the ordinary high water mark (the edge of the streambank).</a:t>
            </a:r>
          </a:p>
          <a:p>
            <a:r>
              <a:rPr lang="en-US" sz="2000"/>
              <a:t>The revegetated riparian buffer will be at least 35 feet wide throughout. The buffer width must be calculated as a perpendicular, horizontal line drawn from the ordinary high water mark outward to the edge of the buffer strip or the nearest infrastructure, whichever is closer.</a:t>
            </a:r>
          </a:p>
          <a:p>
            <a:endParaRPr lang="en-US" sz="200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4572325-F140-FD33-C097-6B0D8A4B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3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FE415-DE10-3497-876E-0094C9C69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09C81E-1F0F-E0E4-D3FC-7D6A63E6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Pre-Project Loads</a:t>
            </a:r>
          </a:p>
        </p:txBody>
      </p:sp>
      <p:pic>
        <p:nvPicPr>
          <p:cNvPr id="2" name="Picture 1" descr="Image showing the pasture and the pre-project PLET inputs and pre-project loads.">
            <a:extLst>
              <a:ext uri="{FF2B5EF4-FFF2-40B4-BE49-F238E27FC236}">
                <a16:creationId xmlns:a16="http://schemas.microsoft.com/office/drawing/2014/main" id="{C5242BD5-18E0-2E2C-A20A-FCC6DB9F8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1010B6E-8D7D-B3E3-13CB-C87096A2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36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D4BB0-D758-0978-F5D0-332FF0BB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D45A5F-5274-CA75-C10D-6C4D098D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Post-Project Loads</a:t>
            </a:r>
          </a:p>
        </p:txBody>
      </p:sp>
      <p:pic>
        <p:nvPicPr>
          <p:cNvPr id="2" name="Picture 1" descr="Image showing the pasture and the post-project PLET inputs and post-project loads.">
            <a:extLst>
              <a:ext uri="{FF2B5EF4-FFF2-40B4-BE49-F238E27FC236}">
                <a16:creationId xmlns:a16="http://schemas.microsoft.com/office/drawing/2014/main" id="{70ED8163-50C4-34AD-D7A2-92C9CA24F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9C724BD-BDF6-BB7C-2BB6-30F5C7D9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92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E11F6-DE1B-0632-F03F-E555570E6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F1F6ED-B9DF-3E0F-C373-56BBD23B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Load Reduction Calculations</a:t>
            </a:r>
          </a:p>
        </p:txBody>
      </p:sp>
      <p:pic>
        <p:nvPicPr>
          <p:cNvPr id="2" name="Picture 1" descr="Image showing the pasture and the average buffer width, nitrogen removal efficiency, phosphorus removal efficiency, post-project loads with riparian buffer, and load reductions.">
            <a:extLst>
              <a:ext uri="{FF2B5EF4-FFF2-40B4-BE49-F238E27FC236}">
                <a16:creationId xmlns:a16="http://schemas.microsoft.com/office/drawing/2014/main" id="{7AD5D273-474E-64E2-4F07-393DD756E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703CC13-2255-46BB-4E48-02DC9EA7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29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23A7C-24C4-B41D-761C-A73F5C050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3D4B9EC8-AFF8-37FC-19BF-DC9FE53622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734964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Development of Wetlands in Areas of Irrigation Water Return Flows Based on the Number of Acres Associated With the Return Flows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55D8B3-D62D-A3B2-82F9-A54EB7373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823296"/>
            <a:ext cx="10515600" cy="3708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/>
              <a:t>Method Assumptions</a:t>
            </a:r>
          </a:p>
          <a:p>
            <a:r>
              <a:rPr lang="en-US" sz="2000"/>
              <a:t>The water entering the wetlands will be a mixture of unused irrigation water (sometimes referred to as irrigation tailwater), surface runoff from irrigated agricultural fields, incidental flows from stormwater runoff and groundwater return flows from irrigated ag lands.</a:t>
            </a:r>
          </a:p>
          <a:p>
            <a:r>
              <a:rPr lang="en-US" sz="2000"/>
              <a:t>The wetlands will be vegetated with native, site appropriate vegetation.</a:t>
            </a:r>
          </a:p>
          <a:p>
            <a:r>
              <a:rPr lang="en-US" sz="2000"/>
              <a:t>The wetlands will not be grazed, cropped, mowed, or hayed.</a:t>
            </a:r>
          </a:p>
          <a:p>
            <a:r>
              <a:rPr lang="en-US" sz="2000"/>
              <a:t>Weed control within the wetlands will be limited to mechanical removal or spot-spraying.</a:t>
            </a:r>
          </a:p>
          <a:p>
            <a:endParaRPr lang="en-US" sz="200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5E5A6CA-AC80-3F91-3359-DB9D12FFC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70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04D42-40FC-18A7-1039-48E46342E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355F62-397B-B66F-4078-F66B8E62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PLET Irrigation Canal Load Reduction Estimates</a:t>
            </a:r>
          </a:p>
        </p:txBody>
      </p:sp>
      <p:pic>
        <p:nvPicPr>
          <p:cNvPr id="2" name="Picture 1" descr="Image showing the cropland, pasture land, the irrigation canal, and the return flow outfall. The image also shows the PLET inputs and load reduction estimates for nitrogen and phosphorus.">
            <a:extLst>
              <a:ext uri="{FF2B5EF4-FFF2-40B4-BE49-F238E27FC236}">
                <a16:creationId xmlns:a16="http://schemas.microsoft.com/office/drawing/2014/main" id="{F6B2B654-DDD2-E50B-66EF-AF3176FD5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91"/>
            <a:ext cx="12192000" cy="6834817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6E69D04-F600-A245-F52B-EDBD2A8D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65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B4819-3E86-31DB-A27C-CADE69FEE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9C9FDFE5-F254-FC1F-317A-599B98F8BB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8082" y="160242"/>
            <a:ext cx="11471195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Removal of Septic Systems Based on the Number and Size of Septic Systems Removed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981632-896E-5A3E-4F06-8B6393E1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360338"/>
            <a:ext cx="10515600" cy="4128707"/>
          </a:xfrm>
        </p:spPr>
        <p:txBody>
          <a:bodyPr>
            <a:normAutofit/>
          </a:bodyPr>
          <a:lstStyle/>
          <a:p>
            <a:r>
              <a:rPr lang="en-US" sz="2000"/>
              <a:t>Use the Method for Estimating Attenuation of Nutrients from Septic Systems (MEANSS model)</a:t>
            </a:r>
          </a:p>
          <a:p>
            <a:r>
              <a:rPr lang="en-US" sz="2000" i="1"/>
              <a:t>More info to come . . 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E0452E2-A15D-8B64-DCD8-43334FCE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4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9D29B2E-9B24-60E2-F6D8-7C3AD2BC63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6212" y="2354173"/>
            <a:ext cx="666131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Rulemaking Timeline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B0E3B-A270-6CC4-208A-E96A3434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7F7A57-33A4-1C77-2609-3F3796029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0" r="21980" b="12321"/>
          <a:stretch/>
        </p:blipFill>
        <p:spPr>
          <a:xfrm>
            <a:off x="6957392" y="858"/>
            <a:ext cx="5234608" cy="6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36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9D29B2E-9B24-60E2-F6D8-7C3AD2BC63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423318"/>
            <a:ext cx="7108988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4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</a:rPr>
              <a:t>Ideas for Future Top</a:t>
            </a:r>
            <a:r>
              <a:rPr lang="en-US" b="1" err="1">
                <a:solidFill>
                  <a:srgbClr val="004A98"/>
                </a:solidFill>
                <a:latin typeface="Georgia"/>
              </a:rPr>
              <a:t>ics</a:t>
            </a:r>
            <a:endParaRPr lang="en-US" sz="44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B0E3B-A270-6CC4-208A-E96A3434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23D8BC-E46E-8817-70C5-3BE27DEC2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7" t="-6" r="28825" b="11981"/>
          <a:stretch/>
        </p:blipFill>
        <p:spPr>
          <a:xfrm>
            <a:off x="6915150" y="0"/>
            <a:ext cx="5276850" cy="603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25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8BC00F-AAB6-A1BC-C46C-DD3078281A6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231" y="134815"/>
            <a:ext cx="6787661" cy="9848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Questions/  Comments 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B3A193-605B-090C-071F-35280BA7DE47}"/>
              </a:ext>
            </a:extLst>
          </p:cNvPr>
          <p:cNvSpPr txBox="1"/>
          <p:nvPr/>
        </p:nvSpPr>
        <p:spPr>
          <a:xfrm>
            <a:off x="246185" y="1119554"/>
            <a:ext cx="6096000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7345" indent="-347345" algn="l" rtl="0">
              <a:buFont typeface="Arial"/>
              <a:buChar char="•"/>
            </a:pPr>
            <a:r>
              <a:rPr lang="en-US" sz="2000" kern="1200">
                <a:solidFill>
                  <a:srgbClr val="000000"/>
                </a:solidFill>
                <a:latin typeface="Calibri"/>
                <a:ea typeface="Aptos"/>
                <a:cs typeface="Calibri"/>
              </a:rPr>
              <a:t>Raise hand (*9 if on the phone) or type questions into the Q&amp;A</a:t>
            </a:r>
          </a:p>
          <a:p>
            <a:pPr marL="347345" indent="-347345" algn="l" rtl="0"/>
            <a:endParaRPr lang="en-US" sz="2000">
              <a:solidFill>
                <a:srgbClr val="000000"/>
              </a:solidFill>
              <a:ea typeface="Calibri"/>
              <a:cs typeface="Calibri"/>
            </a:endParaRPr>
          </a:p>
          <a:p>
            <a:pPr marL="347345" indent="-347345" algn="l" rtl="0">
              <a:buFont typeface="Arial"/>
              <a:buChar char="•"/>
            </a:pPr>
            <a:r>
              <a:rPr lang="en-US" sz="2000" kern="120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DEQ will unmute you if you wish to provide your comment orally</a:t>
            </a:r>
            <a:endParaRPr lang="en-US" sz="2000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7345" indent="-347345">
              <a:buFont typeface="Arial"/>
              <a:buChar char="•"/>
            </a:pPr>
            <a:endParaRPr lang="en-US" sz="2000">
              <a:solidFill>
                <a:srgbClr val="000000"/>
              </a:solidFill>
              <a:latin typeface="Calibri"/>
              <a:cs typeface="Calibri"/>
            </a:endParaRPr>
          </a:p>
          <a:p>
            <a:pPr marL="347345" indent="-347345" algn="l" rtl="0">
              <a:buFont typeface="Arial"/>
              <a:buChar char="•"/>
            </a:pPr>
            <a:r>
              <a:rPr lang="en-US" sz="2000" kern="120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If calling by phone, press*6 to unmute</a:t>
            </a:r>
            <a:endParaRPr lang="en-US" sz="2000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7345" indent="-347345">
              <a:buFont typeface="Arial"/>
              <a:buChar char="•"/>
            </a:pPr>
            <a:endParaRPr lang="en-US" sz="2000">
              <a:solidFill>
                <a:srgbClr val="000000"/>
              </a:solidFill>
              <a:latin typeface="Calibri"/>
              <a:cs typeface="Calibri"/>
            </a:endParaRPr>
          </a:p>
          <a:p>
            <a:pPr marL="347345" indent="-347345" algn="l" rtl="0">
              <a:buFont typeface="Arial"/>
              <a:buChar char="•"/>
            </a:pPr>
            <a:r>
              <a:rPr lang="en-US" sz="2000" kern="1200">
                <a:solidFill>
                  <a:srgbClr val="000000"/>
                </a:solidFill>
                <a:latin typeface="Calibri"/>
                <a:ea typeface="+mn-ea"/>
                <a:cs typeface="Calibri"/>
              </a:rPr>
              <a:t>State your name and affiliation before providing your comment</a:t>
            </a:r>
            <a:endParaRPr lang="en-US" sz="2000" kern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9" name="Picture 8" descr="Screenshot of Q&amp;A chat box in Zoom.">
            <a:extLst>
              <a:ext uri="{FF2B5EF4-FFF2-40B4-BE49-F238E27FC236}">
                <a16:creationId xmlns:a16="http://schemas.microsoft.com/office/drawing/2014/main" id="{0E1DDEEC-9368-4537-6588-334EA8E58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391" y="46892"/>
            <a:ext cx="3416574" cy="5146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Screenshot of Zoom controls bar.">
            <a:extLst>
              <a:ext uri="{FF2B5EF4-FFF2-40B4-BE49-F238E27FC236}">
                <a16:creationId xmlns:a16="http://schemas.microsoft.com/office/drawing/2014/main" id="{B212C9FA-FC34-3C4A-01EC-0E61B3984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29665"/>
            <a:ext cx="12192000" cy="7713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8D7DE-9446-B475-F66B-71CA2E88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39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B31B2C-1A68-787B-DED2-8C7E7E63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3FAEDDF-A03D-91BE-52AD-B12C3CF260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783" y="130945"/>
            <a:ext cx="7053792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Net Reductions: House Bill 736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1F0FA-9ACA-8270-1803-A9AC8D7DFCE4}"/>
              </a:ext>
            </a:extLst>
          </p:cNvPr>
          <p:cNvSpPr txBox="1"/>
          <p:nvPr/>
        </p:nvSpPr>
        <p:spPr>
          <a:xfrm>
            <a:off x="504825" y="1178689"/>
            <a:ext cx="111823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1(2)</a:t>
            </a:r>
          </a:p>
          <a:p>
            <a:r>
              <a:rPr lang="en-US"/>
              <a:t>Nutrient loading offsets and trading credits may be authorized for increases in or continuation of nutrient discharges when </a:t>
            </a:r>
            <a:r>
              <a:rPr lang="en-US">
                <a:highlight>
                  <a:srgbClr val="FFFF00"/>
                </a:highlight>
              </a:rPr>
              <a:t>a net decrease in nutrient loading</a:t>
            </a:r>
            <a:r>
              <a:rPr lang="en-US"/>
              <a:t> within the United States geological survey designated 12-digit hydrologic unit code subbasin, or immediately adjacent 12-digit hydrologic unit code subbasin when the project is in close proximity to the adjacent 12-digit hydrologic unit code subbasin, is achieved through reductions from other point sources or nonpoint sources within the subbasin, either up gradient or down gradient of the applicant.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D2716A-4FEC-5A42-3B4C-266D2729D568}"/>
              </a:ext>
            </a:extLst>
          </p:cNvPr>
          <p:cNvSpPr txBox="1"/>
          <p:nvPr/>
        </p:nvSpPr>
        <p:spPr>
          <a:xfrm>
            <a:off x="504825" y="3167354"/>
            <a:ext cx="111831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1(3)</a:t>
            </a:r>
          </a:p>
          <a:p>
            <a:r>
              <a:rPr lang="en-US">
                <a:highlight>
                  <a:srgbClr val="FFFF00"/>
                </a:highlight>
              </a:rPr>
              <a:t>For reductions that satisfy subsections (2)</a:t>
            </a:r>
            <a:r>
              <a:rPr lang="en-US"/>
              <a:t> and (4), the offset or trading credit must be measured as:</a:t>
            </a:r>
          </a:p>
          <a:p>
            <a:pPr marL="800100" lvl="1" indent="-342900">
              <a:buAutoNum type="alphaLcParenBoth"/>
            </a:pPr>
            <a:r>
              <a:rPr lang="en-US">
                <a:highlight>
                  <a:srgbClr val="FFFF00"/>
                </a:highlight>
              </a:rPr>
              <a:t>100% of a reduction from point source discharges</a:t>
            </a:r>
            <a:r>
              <a:rPr lang="en-US"/>
              <a:t>;</a:t>
            </a:r>
          </a:p>
          <a:p>
            <a:pPr marL="800100" lvl="1" indent="-342900">
              <a:buAutoNum type="alphaLcParenBoth"/>
            </a:pPr>
            <a:r>
              <a:rPr lang="en-US"/>
              <a:t>80% of a reduction from an up-gradient, nonpoint source discharge; or</a:t>
            </a:r>
          </a:p>
          <a:p>
            <a:pPr marL="800100" lvl="1" indent="-342900">
              <a:buAutoNum type="alphaLcParenBoth"/>
            </a:pPr>
            <a:r>
              <a:rPr lang="en-US"/>
              <a:t>50% of a reduction from a down-gradient, nonpoint source discharge.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98FE3C2-775D-1AAD-A5FB-4593B7CD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91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968ECD-E4C0-880E-BE9B-953B3317CC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242" y="0"/>
            <a:ext cx="12044083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4A98"/>
                </a:solidFill>
                <a:effectLst/>
                <a:uLnTx/>
                <a:uFillTx/>
                <a:latin typeface="Georgia"/>
                <a:ea typeface="Calibri"/>
                <a:cs typeface="Calibri"/>
              </a:rPr>
              <a:t>PS:PS Trades Coefficient of Variation (CV) Examples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4A98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CB22292-FB64-C13E-FA4F-F56A832A8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23603"/>
              </p:ext>
            </p:extLst>
          </p:nvPr>
        </p:nvGraphicFramePr>
        <p:xfrm>
          <a:off x="184149" y="748241"/>
          <a:ext cx="9615552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539">
                  <a:extLst>
                    <a:ext uri="{9D8B030D-6E8A-4147-A177-3AD203B41FA5}">
                      <a16:colId xmlns:a16="http://schemas.microsoft.com/office/drawing/2014/main" val="1596676478"/>
                    </a:ext>
                  </a:extLst>
                </a:gridCol>
                <a:gridCol w="1801587">
                  <a:extLst>
                    <a:ext uri="{9D8B030D-6E8A-4147-A177-3AD203B41FA5}">
                      <a16:colId xmlns:a16="http://schemas.microsoft.com/office/drawing/2014/main" val="3452245409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907298199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3476267835"/>
                    </a:ext>
                  </a:extLst>
                </a:gridCol>
                <a:gridCol w="1307592">
                  <a:extLst>
                    <a:ext uri="{9D8B030D-6E8A-4147-A177-3AD203B41FA5}">
                      <a16:colId xmlns:a16="http://schemas.microsoft.com/office/drawing/2014/main" val="1020197938"/>
                    </a:ext>
                  </a:extLst>
                </a:gridCol>
                <a:gridCol w="1307592">
                  <a:extLst>
                    <a:ext uri="{9D8B030D-6E8A-4147-A177-3AD203B41FA5}">
                      <a16:colId xmlns:a16="http://schemas.microsoft.com/office/drawing/2014/main" val="1714222817"/>
                    </a:ext>
                  </a:extLst>
                </a:gridCol>
                <a:gridCol w="1307592">
                  <a:extLst>
                    <a:ext uri="{9D8B030D-6E8A-4147-A177-3AD203B41FA5}">
                      <a16:colId xmlns:a16="http://schemas.microsoft.com/office/drawing/2014/main" val="146022843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Permit #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Facility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Duration (growing seasons)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/>
                        <a:t>Monthly Average CV</a:t>
                      </a:r>
                      <a:r>
                        <a:rPr lang="en-US" baseline="30000"/>
                        <a:t>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/>
                        <a:t>Seasonal Average CV</a:t>
                      </a:r>
                      <a:r>
                        <a:rPr lang="en-US" baseline="30000"/>
                        <a:t>1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9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TN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TP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TN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TP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56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MT0022608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Bozeman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/>
                        <a:t>2021-2025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09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MT0022012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Butte-Silver Bow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211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MT0022641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Helena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8812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EBA4EC6-7538-667F-A265-989705B63FBD}"/>
              </a:ext>
            </a:extLst>
          </p:cNvPr>
          <p:cNvSpPr txBox="1"/>
          <p:nvPr/>
        </p:nvSpPr>
        <p:spPr>
          <a:xfrm>
            <a:off x="184149" y="28575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/>
              <a:t>1</a:t>
            </a:r>
            <a:r>
              <a:rPr lang="en-US"/>
              <a:t>Average CV = Standard Deviation/Average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C5FB3-8513-49F4-A703-933FD2C6DF37}"/>
              </a:ext>
            </a:extLst>
          </p:cNvPr>
          <p:cNvSpPr txBox="1"/>
          <p:nvPr/>
        </p:nvSpPr>
        <p:spPr>
          <a:xfrm>
            <a:off x="0" y="3545741"/>
            <a:ext cx="74072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CV is based on the last 5 years of DMR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Could be truncated if there was an operational change (same as period of record for permit)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This process aligns with the methods permitting already 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Taking a 90% improvement ratio may be the better option in some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6AAD9-2F75-1BEB-B689-51025F72F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C4902-6F4C-413C-BF82-6DB82A84A2A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3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EQ">
      <a:dk1>
        <a:sysClr val="windowText" lastClr="000000"/>
      </a:dk1>
      <a:lt1>
        <a:sysClr val="window" lastClr="FFFFFF"/>
      </a:lt1>
      <a:dk2>
        <a:srgbClr val="004A97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BCAC9B5A711647A78E90E6B201C169" ma:contentTypeVersion="3" ma:contentTypeDescription="Create a new document." ma:contentTypeScope="" ma:versionID="3244e567f7a0455b24bf84254902dd4f">
  <xsd:schema xmlns:xsd="http://www.w3.org/2001/XMLSchema" xmlns:xs="http://www.w3.org/2001/XMLSchema" xmlns:p="http://schemas.microsoft.com/office/2006/metadata/properties" xmlns:ns2="ea7901da-499b-48d2-8d6f-87fa5f19a1bc" targetNamespace="http://schemas.microsoft.com/office/2006/metadata/properties" ma:root="true" ma:fieldsID="9eb1411e78010ac8a8ccc87b82f81800" ns2:_="">
    <xsd:import namespace="ea7901da-499b-48d2-8d6f-87fa5f19a1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7901da-499b-48d2-8d6f-87fa5f19a1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C5568B-EE78-4366-BFEF-EE8F89C8DD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39907F-0EAC-4D34-ABDD-D278E6B144B2}">
  <ds:schemaRefs>
    <ds:schemaRef ds:uri="http://schemas.microsoft.com/office/infopath/2007/PartnerControls"/>
    <ds:schemaRef ds:uri="ea7901da-499b-48d2-8d6f-87fa5f19a1bc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67AF317-1AD0-4684-94E5-E22953112707}">
  <ds:schemaRefs>
    <ds:schemaRef ds:uri="ea7901da-499b-48d2-8d6f-87fa5f19a1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2199</Words>
  <Application>Microsoft Office PowerPoint</Application>
  <PresentationFormat>Widescreen</PresentationFormat>
  <Paragraphs>324</Paragraphs>
  <Slides>40</Slides>
  <Notes>34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Georgia</vt:lpstr>
      <vt:lpstr>Segoe UI</vt:lpstr>
      <vt:lpstr>Office Theme</vt:lpstr>
      <vt:lpstr>Nutrient Offset Trading Workgroup</vt:lpstr>
      <vt:lpstr>Preliminaries</vt:lpstr>
      <vt:lpstr>Agenda</vt:lpstr>
      <vt:lpstr>DEQ-13 Proposed Updates Review</vt:lpstr>
      <vt:lpstr>Circular DEQ-13 II(7) Trading Credits</vt:lpstr>
      <vt:lpstr>Circular DEQ-13 II(7) Trading Credits</vt:lpstr>
      <vt:lpstr>Topics to Revisit from August 20th</vt:lpstr>
      <vt:lpstr>Draft Application Form</vt:lpstr>
      <vt:lpstr>Updated Process Flow Diagram for a Permitted Facility</vt:lpstr>
      <vt:lpstr>Optimization to meet credits</vt:lpstr>
      <vt:lpstr>Estimating Nutrient Reduction Credit Methods</vt:lpstr>
      <vt:lpstr>HB-736, Section 4(a)</vt:lpstr>
      <vt:lpstr>Basic Process</vt:lpstr>
      <vt:lpstr>Estimating the pre-BMP Nitrogen and Phosphorus Loads From Surrounding Land Uses</vt:lpstr>
      <vt:lpstr>2. Identify Reference Values for Nutrient Removal Efficiencies</vt:lpstr>
      <vt:lpstr>Ellis (2008)</vt:lpstr>
      <vt:lpstr>Ellis (2008) (Cont'd)</vt:lpstr>
      <vt:lpstr>Land et al. (2016)</vt:lpstr>
      <vt:lpstr>3. Apply the Removal Efficiencies to the pre-BMP Loads Based on the Caveats From HB-736</vt:lpstr>
      <vt:lpstr>Riparian Fencing Programs Based on the Number of Feet of Streambank</vt:lpstr>
      <vt:lpstr>PLET Original Pasture</vt:lpstr>
      <vt:lpstr>PLET Banks and Riparian Pasture Pre-Project</vt:lpstr>
      <vt:lpstr>PLET Left Bank Pasture Post-Project Nitrogen</vt:lpstr>
      <vt:lpstr>PLET left Bank Post-Project Phosphorus</vt:lpstr>
      <vt:lpstr>PLET Right Bank Post-Project Nitrogen</vt:lpstr>
      <vt:lpstr>PLET Right Bank Post-Project Phosphorus</vt:lpstr>
      <vt:lpstr>PLET Riparian Pasture</vt:lpstr>
      <vt:lpstr>Riparian Fencing Programs Based on the Number of Feet of Streambank</vt:lpstr>
      <vt:lpstr>Riparian Vegetation Programs Based on the Number of Acres Vegetated</vt:lpstr>
      <vt:lpstr>PLET Pre-Project Loads</vt:lpstr>
      <vt:lpstr>PLET Post-Project Loads</vt:lpstr>
      <vt:lpstr>PLET Load Reduction Calculations</vt:lpstr>
      <vt:lpstr>Development of Wetlands in Areas of Irrigation Water Return Flows Based on the Number of Acres Associated With the Return Flows</vt:lpstr>
      <vt:lpstr>PLET Irrigation Canal Load Reduction Estimates</vt:lpstr>
      <vt:lpstr>Removal of Septic Systems Based on the Number and Size of Septic Systems Removed</vt:lpstr>
      <vt:lpstr>Rulemaking Timeline Overview</vt:lpstr>
      <vt:lpstr>Ideas for Future Topics</vt:lpstr>
      <vt:lpstr>Questions/  Comments  </vt:lpstr>
      <vt:lpstr>Net Reductions: House Bill 736</vt:lpstr>
      <vt:lpstr>PS:PS Trades Coefficient of Variation (CV)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17, 2026 Nutrient Trading/Offset Work Group Presentation</dc:title>
  <dc:creator>Danielson, Nicholas</dc:creator>
  <cp:lastModifiedBy>Milke, Kyle</cp:lastModifiedBy>
  <cp:revision>6</cp:revision>
  <cp:lastPrinted>2026-04-16T13:41:43Z</cp:lastPrinted>
  <dcterms:created xsi:type="dcterms:W3CDTF">2022-02-07T20:48:03Z</dcterms:created>
  <dcterms:modified xsi:type="dcterms:W3CDTF">2026-10-06T15:56:12Z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0x010100FABCAC9B5A711647A78E90E6B201C169</vt:lpwstr>
  </property>
  <property fmtid="{D5CDD505-2E9C-101B-9397-08002B2CF9AE}" pid="3" name="Guidance Owner">
    <vt:lpwstr>Policy</vt:lpwstr>
  </property>
  <property fmtid="{D5CDD505-2E9C-101B-9397-08002B2CF9AE}" pid="4" name="Guidance Type">
    <vt:lpwstr>POL – Comms</vt:lpwstr>
  </property>
  <property fmtid="{D5CDD505-2E9C-101B-9397-08002B2CF9AE}" pid="5" name="Guidance Description">
    <vt:lpwstr>DEQ branded widescreen PowerPoint template with QR code placeholder for meeting materials and no footer title</vt:lpwstr>
  </property>
</Properties>
</file>