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33"/>
  </p:notesMasterIdLst>
  <p:sldIdLst>
    <p:sldId id="277" r:id="rId5"/>
    <p:sldId id="301" r:id="rId6"/>
    <p:sldId id="270" r:id="rId7"/>
    <p:sldId id="281" r:id="rId8"/>
    <p:sldId id="282" r:id="rId9"/>
    <p:sldId id="333" r:id="rId10"/>
    <p:sldId id="334" r:id="rId11"/>
    <p:sldId id="258" r:id="rId12"/>
    <p:sldId id="335" r:id="rId13"/>
    <p:sldId id="311" r:id="rId14"/>
    <p:sldId id="336" r:id="rId15"/>
    <p:sldId id="278" r:id="rId16"/>
    <p:sldId id="338" r:id="rId17"/>
    <p:sldId id="307" r:id="rId18"/>
    <p:sldId id="337" r:id="rId19"/>
    <p:sldId id="308" r:id="rId20"/>
    <p:sldId id="339" r:id="rId21"/>
    <p:sldId id="302" r:id="rId22"/>
    <p:sldId id="325" r:id="rId23"/>
    <p:sldId id="319" r:id="rId24"/>
    <p:sldId id="324" r:id="rId25"/>
    <p:sldId id="331" r:id="rId26"/>
    <p:sldId id="332" r:id="rId27"/>
    <p:sldId id="326" r:id="rId28"/>
    <p:sldId id="328" r:id="rId29"/>
    <p:sldId id="329" r:id="rId30"/>
    <p:sldId id="327" r:id="rId31"/>
    <p:sldId id="271" r:id="rId3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oNoRBAlHm7QL7aD9uSm5g==" hashData="QdDZWVD2AqexBaeK4U9tl57Ci78O4vpFW+XbFFM8qbOb8MjklF3ePIgqmZFJAe1AvwhSYI9fqIzJ32V7QEvKcw=="/>
  <p:extLst>
    <p:ext uri="{EFAFB233-063F-42B5-8137-9DF3F51BA10A}">
      <p15:sldGuideLst xmlns:p15="http://schemas.microsoft.com/office/powerpoint/2012/main">
        <p15:guide id="1" pos="2400" userDrawn="1">
          <p15:clr>
            <a:srgbClr val="A4A3A4"/>
          </p15:clr>
        </p15:guide>
        <p15:guide id="2" orient="horz" pos="249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DDAD00-746C-3497-9669-812F2F8F86D6}" name="Milke, Kyle" initials="MK" userId="S::cba454@mt.gov::231fd8ec-b3eb-4f34-8ecf-293408b95476" providerId="AD"/>
  <p188:author id="{652E72B6-B152-7346-120B-BBB665FBCCC9}" name="New, Hannah" initials="HN" userId="S::CBA313@mt.gov::1135c066-63df-4342-84b9-014adb1c0e49" providerId="AD"/>
  <p188:author id="{833A16D2-8B2C-3C35-718E-6C3A72C67BC5}" name="Riedl, Hannah" initials="HR" userId="S::CBA165@mt.gov::dd1adc2a-0e59-430c-97d9-d7ced320107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A98"/>
    <a:srgbClr val="4472C4"/>
    <a:srgbClr val="C55A11"/>
    <a:srgbClr val="B0BCDE"/>
    <a:srgbClr val="447260"/>
    <a:srgbClr val="F0731F"/>
    <a:srgbClr val="D2B4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showGuides="1">
      <p:cViewPr varScale="1">
        <p:scale>
          <a:sx n="92" d="100"/>
          <a:sy n="92" d="100"/>
        </p:scale>
        <p:origin x="432" y="66"/>
      </p:cViewPr>
      <p:guideLst>
        <p:guide pos="2400"/>
        <p:guide orient="horz" pos="2496"/>
      </p:guideLst>
    </p:cSldViewPr>
  </p:slideViewPr>
  <p:outlineViewPr>
    <p:cViewPr>
      <p:scale>
        <a:sx n="33" d="100"/>
        <a:sy n="33" d="100"/>
      </p:scale>
      <p:origin x="0" y="-16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8982D1A-121A-4AEE-A5FD-F0F7080656BD}" type="datetimeFigureOut">
              <a:rPr lang="en-US" smtClean="0"/>
              <a:t>7/21/2026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591D36F-B313-4FE8-9125-211A0115A355}" type="slidenum">
              <a:rPr lang="en-US" smtClean="0"/>
              <a:t>‹#›</a:t>
            </a:fld>
            <a:endParaRPr lang="en-US"/>
          </a:p>
        </p:txBody>
      </p:sp>
    </p:spTree>
    <p:extLst>
      <p:ext uri="{BB962C8B-B14F-4D97-AF65-F5344CB8AC3E}">
        <p14:creationId xmlns:p14="http://schemas.microsoft.com/office/powerpoint/2010/main" val="1287166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91D36F-B313-4FE8-9125-211A0115A355}" type="slidenum">
              <a:rPr lang="en-US" smtClean="0"/>
              <a:t>2</a:t>
            </a:fld>
            <a:endParaRPr lang="en-US"/>
          </a:p>
        </p:txBody>
      </p:sp>
    </p:spTree>
    <p:extLst>
      <p:ext uri="{BB962C8B-B14F-4D97-AF65-F5344CB8AC3E}">
        <p14:creationId xmlns:p14="http://schemas.microsoft.com/office/powerpoint/2010/main" val="429570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50D4C-44E3-4C9E-91CB-03E1C09197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E4B53-5FF4-DD30-AFE8-EEA14DA32A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3BAAF-4E76-1A85-9A51-437471E9D0D5}"/>
              </a:ext>
            </a:extLst>
          </p:cNvPr>
          <p:cNvSpPr>
            <a:spLocks noGrp="1"/>
          </p:cNvSpPr>
          <p:nvPr>
            <p:ph type="body" idx="1"/>
          </p:nvPr>
        </p:nvSpPr>
        <p:spPr/>
        <p:txBody>
          <a:bodyPr/>
          <a:lstStyle/>
          <a:p>
            <a:r>
              <a:rPr lang="en-US" b="1"/>
              <a:t>Narrative </a:t>
            </a:r>
            <a:r>
              <a:rPr lang="en-US" b="1" err="1"/>
              <a:t>nonsig</a:t>
            </a:r>
            <a:r>
              <a:rPr lang="en-US" b="1"/>
              <a:t> criteria: no </a:t>
            </a:r>
            <a:r>
              <a:rPr lang="en-US" b="1" err="1"/>
              <a:t>measureable</a:t>
            </a:r>
            <a:r>
              <a:rPr lang="en-US" b="1"/>
              <a:t> change to aq. Life. </a:t>
            </a:r>
          </a:p>
          <a:p>
            <a:r>
              <a:rPr lang="en-US"/>
              <a:t>To prevent oneself from being considered an increased source. are you meeting the mass-bass limits you had before. </a:t>
            </a:r>
          </a:p>
          <a:p>
            <a:r>
              <a:rPr lang="en-US"/>
              <a:t>AS: </a:t>
            </a:r>
            <a:r>
              <a:rPr lang="en-US" err="1"/>
              <a:t>nonsig</a:t>
            </a:r>
            <a:r>
              <a:rPr lang="en-US"/>
              <a:t> review and limit setting/</a:t>
            </a:r>
            <a:r>
              <a:rPr lang="en-US" err="1"/>
              <a:t>wqbels</a:t>
            </a:r>
            <a:r>
              <a:rPr lang="en-US"/>
              <a:t>. 2 separate processes. </a:t>
            </a:r>
          </a:p>
          <a:p>
            <a:r>
              <a:rPr lang="en-US"/>
              <a:t>Keep old mass-based limit. </a:t>
            </a:r>
          </a:p>
          <a:p>
            <a:r>
              <a:rPr lang="en-US"/>
              <a:t>Assim cap of receiving water hasn’t changed. But OK if net reduction. </a:t>
            </a:r>
          </a:p>
          <a:p>
            <a:endParaRPr lang="en-US"/>
          </a:p>
          <a:p>
            <a:r>
              <a:rPr lang="en-US"/>
              <a:t>Circular language about new/</a:t>
            </a:r>
            <a:r>
              <a:rPr lang="en-US" err="1"/>
              <a:t>inc</a:t>
            </a:r>
            <a:r>
              <a:rPr lang="en-US"/>
              <a:t> source.</a:t>
            </a:r>
          </a:p>
          <a:p>
            <a:endParaRPr lang="en-US"/>
          </a:p>
          <a:p>
            <a:endParaRPr lang="en-US"/>
          </a:p>
          <a:p>
            <a:r>
              <a:rPr lang="en-US"/>
              <a:t>Ver 3: Buyer just wants to increase load. </a:t>
            </a:r>
            <a:r>
              <a:rPr lang="en-US" b="1"/>
              <a:t>Anticipating future not-meeting, though, I guess</a:t>
            </a:r>
            <a:r>
              <a:rPr lang="en-US"/>
              <a:t>. So maybe this scenario doesn’t even make sense? I don’t think it does. I think they’d still have to calculate how many credits they would need based on that future hook-up or whatever. So when calculating, would probably be looking not at that current load of 29, but the anticipated future load of xx. ((so this would still be an issue of “meeting limit” </a:t>
            </a:r>
            <a:r>
              <a:rPr lang="en-US" err="1"/>
              <a:t>bc</a:t>
            </a:r>
            <a:r>
              <a:rPr lang="en-US"/>
              <a:t> they’d have that same limit they’d have to meet)</a:t>
            </a:r>
          </a:p>
          <a:p>
            <a:endParaRPr lang="en-US"/>
          </a:p>
          <a:p>
            <a:r>
              <a:rPr lang="en-US"/>
              <a:t>ER– could be scenario of trying to avoid </a:t>
            </a:r>
            <a:r>
              <a:rPr lang="en-US" err="1"/>
              <a:t>nondeg</a:t>
            </a:r>
            <a:r>
              <a:rPr lang="en-US"/>
              <a:t>. Trading in order to not be a new/</a:t>
            </a:r>
            <a:r>
              <a:rPr lang="en-US" err="1"/>
              <a:t>inc</a:t>
            </a:r>
            <a:r>
              <a:rPr lang="en-US"/>
              <a:t> source. </a:t>
            </a:r>
          </a:p>
          <a:p>
            <a:r>
              <a:rPr lang="en-US"/>
              <a:t>(KEEP THISS LIDE IN) this is ok, can trade to </a:t>
            </a:r>
            <a:r>
              <a:rPr lang="en-US" err="1"/>
              <a:t>inc</a:t>
            </a:r>
            <a:r>
              <a:rPr lang="en-US"/>
              <a:t> load, not </a:t>
            </a:r>
            <a:r>
              <a:rPr lang="en-US" err="1"/>
              <a:t>jsust</a:t>
            </a:r>
            <a:r>
              <a:rPr lang="en-US"/>
              <a:t> meet limit. </a:t>
            </a:r>
          </a:p>
          <a:p>
            <a:r>
              <a:rPr lang="en-US" err="1"/>
              <a:t>Nondeg</a:t>
            </a:r>
            <a:r>
              <a:rPr lang="en-US"/>
              <a:t> probably ok in this scenario for above scenario.</a:t>
            </a:r>
          </a:p>
          <a:p>
            <a:r>
              <a:rPr lang="en-US"/>
              <a:t>Kurt: just make sure statute/regs check out IR%-wise</a:t>
            </a:r>
          </a:p>
          <a:p>
            <a:endParaRPr lang="en-US"/>
          </a:p>
          <a:p>
            <a:r>
              <a:rPr lang="en-US"/>
              <a:t>Doesn’t need help meeting limits. In this case, would just be moving stuff around</a:t>
            </a:r>
          </a:p>
          <a:p>
            <a:endParaRPr lang="en-US"/>
          </a:p>
          <a:p>
            <a:r>
              <a:rPr lang="en-US"/>
              <a:t>Let’s say there was TMDL cap of 57+29 = 86. TMDL cap would be met. (in this scenario, there’s no real difference between “TMDL” and “limit.)</a:t>
            </a:r>
          </a:p>
          <a:p>
            <a:endParaRPr lang="en-US"/>
          </a:p>
          <a:p>
            <a:r>
              <a:rPr lang="en-US"/>
              <a:t>Is </a:t>
            </a:r>
            <a:r>
              <a:rPr lang="en-US" err="1"/>
              <a:t>nondeg</a:t>
            </a:r>
            <a:r>
              <a:rPr lang="en-US"/>
              <a:t> bypassed here because net decrease?? I’m </a:t>
            </a:r>
          </a:p>
        </p:txBody>
      </p:sp>
      <p:sp>
        <p:nvSpPr>
          <p:cNvPr id="4" name="Slide Number Placeholder 3">
            <a:extLst>
              <a:ext uri="{FF2B5EF4-FFF2-40B4-BE49-F238E27FC236}">
                <a16:creationId xmlns:a16="http://schemas.microsoft.com/office/drawing/2014/main" id="{59E34628-FF43-4FE0-E496-315AC5771B88}"/>
              </a:ext>
            </a:extLst>
          </p:cNvPr>
          <p:cNvSpPr>
            <a:spLocks noGrp="1"/>
          </p:cNvSpPr>
          <p:nvPr>
            <p:ph type="sldNum" sz="quarter" idx="5"/>
          </p:nvPr>
        </p:nvSpPr>
        <p:spPr/>
        <p:txBody>
          <a:bodyPr/>
          <a:lstStyle/>
          <a:p>
            <a:fld id="{C64614B4-277B-4332-A46E-1F62E8501578}" type="slidenum">
              <a:rPr lang="en-US" smtClean="0"/>
              <a:t>14</a:t>
            </a:fld>
            <a:endParaRPr lang="en-US"/>
          </a:p>
        </p:txBody>
      </p:sp>
    </p:spTree>
    <p:extLst>
      <p:ext uri="{BB962C8B-B14F-4D97-AF65-F5344CB8AC3E}">
        <p14:creationId xmlns:p14="http://schemas.microsoft.com/office/powerpoint/2010/main" val="2261105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E5029-CA0B-4BD8-5C8E-4373D769C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5453E-9FA7-8BA3-9938-3997FECDA7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D4D103-B81C-8537-701B-51B7B3D812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D52676-55A4-5680-ED89-BBD7B1AE1301}"/>
              </a:ext>
            </a:extLst>
          </p:cNvPr>
          <p:cNvSpPr>
            <a:spLocks noGrp="1"/>
          </p:cNvSpPr>
          <p:nvPr>
            <p:ph type="sldNum" sz="quarter" idx="5"/>
          </p:nvPr>
        </p:nvSpPr>
        <p:spPr/>
        <p:txBody>
          <a:bodyPr/>
          <a:lstStyle/>
          <a:p>
            <a:fld id="{C64614B4-277B-4332-A46E-1F62E8501578}" type="slidenum">
              <a:rPr lang="en-US" smtClean="0"/>
              <a:t>15</a:t>
            </a:fld>
            <a:endParaRPr lang="en-US"/>
          </a:p>
        </p:txBody>
      </p:sp>
    </p:spTree>
    <p:extLst>
      <p:ext uri="{BB962C8B-B14F-4D97-AF65-F5344CB8AC3E}">
        <p14:creationId xmlns:p14="http://schemas.microsoft.com/office/powerpoint/2010/main" val="25842532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03F50-D093-4EE1-269B-FBA8644AD0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CFB54-4857-5C61-59B6-6E30087C8B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3DF7F-C562-15C0-95A2-8DEA2D7AA400}"/>
              </a:ext>
            </a:extLst>
          </p:cNvPr>
          <p:cNvSpPr>
            <a:spLocks noGrp="1"/>
          </p:cNvSpPr>
          <p:nvPr>
            <p:ph type="body" idx="1"/>
          </p:nvPr>
        </p:nvSpPr>
        <p:spPr/>
        <p:txBody>
          <a:bodyPr/>
          <a:lstStyle/>
          <a:p>
            <a:r>
              <a:rPr lang="en-US"/>
              <a:t>Essentially, this would look similar to if the seller did have a limit, except they wouldn’t have to treat down to anything first. Their Current Load would just act as their baseline, and they can trade whatever credits they can generate below baseline. We would just look to see whether a net reduction has occurred or not. </a:t>
            </a:r>
          </a:p>
          <a:p>
            <a:endParaRPr lang="en-US"/>
          </a:p>
          <a:p>
            <a:r>
              <a:rPr lang="en-US"/>
              <a:t>______</a:t>
            </a:r>
          </a:p>
          <a:p>
            <a:pPr marL="171450" indent="-171450">
              <a:buFontTx/>
              <a:buChar char="-"/>
            </a:pPr>
            <a:r>
              <a:rPr lang="en-US"/>
              <a:t>Timing considerations</a:t>
            </a:r>
          </a:p>
          <a:p>
            <a:pPr marL="171450" indent="-171450">
              <a:buFontTx/>
              <a:buChar char="-"/>
            </a:pPr>
            <a:r>
              <a:rPr lang="en-US"/>
              <a:t>Pre-TMDL trading (EPA) doc. Right before they get WLA. Look for this doc. Kyle added to chat/site. Similar concept. Trading to get ahead of something.</a:t>
            </a:r>
          </a:p>
        </p:txBody>
      </p:sp>
      <p:sp>
        <p:nvSpPr>
          <p:cNvPr id="4" name="Slide Number Placeholder 3">
            <a:extLst>
              <a:ext uri="{FF2B5EF4-FFF2-40B4-BE49-F238E27FC236}">
                <a16:creationId xmlns:a16="http://schemas.microsoft.com/office/drawing/2014/main" id="{328881C7-70B9-A8BC-679A-EAEE22B18E06}"/>
              </a:ext>
            </a:extLst>
          </p:cNvPr>
          <p:cNvSpPr>
            <a:spLocks noGrp="1"/>
          </p:cNvSpPr>
          <p:nvPr>
            <p:ph type="sldNum" sz="quarter" idx="5"/>
          </p:nvPr>
        </p:nvSpPr>
        <p:spPr/>
        <p:txBody>
          <a:bodyPr/>
          <a:lstStyle/>
          <a:p>
            <a:fld id="{C64614B4-277B-4332-A46E-1F62E8501578}" type="slidenum">
              <a:rPr lang="en-US" smtClean="0"/>
              <a:t>16</a:t>
            </a:fld>
            <a:endParaRPr lang="en-US"/>
          </a:p>
        </p:txBody>
      </p:sp>
    </p:spTree>
    <p:extLst>
      <p:ext uri="{BB962C8B-B14F-4D97-AF65-F5344CB8AC3E}">
        <p14:creationId xmlns:p14="http://schemas.microsoft.com/office/powerpoint/2010/main" val="3744067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Other ideas for building in practice standards?</a:t>
            </a:r>
          </a:p>
        </p:txBody>
      </p:sp>
      <p:sp>
        <p:nvSpPr>
          <p:cNvPr id="4" name="Slide Number Placeholder 3"/>
          <p:cNvSpPr>
            <a:spLocks noGrp="1"/>
          </p:cNvSpPr>
          <p:nvPr>
            <p:ph type="sldNum" sz="quarter" idx="5"/>
          </p:nvPr>
        </p:nvSpPr>
        <p:spPr/>
        <p:txBody>
          <a:bodyPr/>
          <a:lstStyle/>
          <a:p>
            <a:fld id="{0591D36F-B313-4FE8-9125-211A0115A355}" type="slidenum">
              <a:rPr lang="en-US" smtClean="0"/>
              <a:t>18</a:t>
            </a:fld>
            <a:endParaRPr lang="en-US"/>
          </a:p>
        </p:txBody>
      </p:sp>
    </p:spTree>
    <p:extLst>
      <p:ext uri="{BB962C8B-B14F-4D97-AF65-F5344CB8AC3E}">
        <p14:creationId xmlns:p14="http://schemas.microsoft.com/office/powerpoint/2010/main" val="4182891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0591D36F-B313-4FE8-9125-211A0115A355}" type="slidenum">
              <a:rPr lang="en-US" smtClean="0"/>
              <a:t>19</a:t>
            </a:fld>
            <a:endParaRPr lang="en-US"/>
          </a:p>
        </p:txBody>
      </p:sp>
    </p:spTree>
    <p:extLst>
      <p:ext uri="{BB962C8B-B14F-4D97-AF65-F5344CB8AC3E}">
        <p14:creationId xmlns:p14="http://schemas.microsoft.com/office/powerpoint/2010/main" val="832687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 meeting team did not think these were in conflict</a:t>
            </a:r>
          </a:p>
        </p:txBody>
      </p:sp>
      <p:sp>
        <p:nvSpPr>
          <p:cNvPr id="4" name="Slide Number Placeholder 3"/>
          <p:cNvSpPr>
            <a:spLocks noGrp="1"/>
          </p:cNvSpPr>
          <p:nvPr>
            <p:ph type="sldNum" sz="quarter" idx="5"/>
          </p:nvPr>
        </p:nvSpPr>
        <p:spPr/>
        <p:txBody>
          <a:bodyPr/>
          <a:lstStyle/>
          <a:p>
            <a:fld id="{0591D36F-B313-4FE8-9125-211A0115A355}" type="slidenum">
              <a:rPr lang="en-US" smtClean="0"/>
              <a:t>20</a:t>
            </a:fld>
            <a:endParaRPr lang="en-US"/>
          </a:p>
        </p:txBody>
      </p:sp>
    </p:spTree>
    <p:extLst>
      <p:ext uri="{BB962C8B-B14F-4D97-AF65-F5344CB8AC3E}">
        <p14:creationId xmlns:p14="http://schemas.microsoft.com/office/powerpoint/2010/main" val="85176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Retain clear and convincing in the definition section.</a:t>
            </a:r>
          </a:p>
        </p:txBody>
      </p:sp>
      <p:sp>
        <p:nvSpPr>
          <p:cNvPr id="4" name="Slide Number Placeholder 3"/>
          <p:cNvSpPr>
            <a:spLocks noGrp="1"/>
          </p:cNvSpPr>
          <p:nvPr>
            <p:ph type="sldNum" sz="quarter" idx="5"/>
          </p:nvPr>
        </p:nvSpPr>
        <p:spPr/>
        <p:txBody>
          <a:bodyPr/>
          <a:lstStyle/>
          <a:p>
            <a:fld id="{0591D36F-B313-4FE8-9125-211A0115A355}" type="slidenum">
              <a:rPr lang="en-US" smtClean="0"/>
              <a:t>21</a:t>
            </a:fld>
            <a:endParaRPr lang="en-US"/>
          </a:p>
        </p:txBody>
      </p:sp>
    </p:spTree>
    <p:extLst>
      <p:ext uri="{BB962C8B-B14F-4D97-AF65-F5344CB8AC3E}">
        <p14:creationId xmlns:p14="http://schemas.microsoft.com/office/powerpoint/2010/main" val="2178580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 meeting team did not think these were in conflict</a:t>
            </a:r>
          </a:p>
        </p:txBody>
      </p:sp>
      <p:sp>
        <p:nvSpPr>
          <p:cNvPr id="4" name="Slide Number Placeholder 3"/>
          <p:cNvSpPr>
            <a:spLocks noGrp="1"/>
          </p:cNvSpPr>
          <p:nvPr>
            <p:ph type="sldNum" sz="quarter" idx="5"/>
          </p:nvPr>
        </p:nvSpPr>
        <p:spPr/>
        <p:txBody>
          <a:bodyPr/>
          <a:lstStyle/>
          <a:p>
            <a:fld id="{0591D36F-B313-4FE8-9125-211A0115A355}" type="slidenum">
              <a:rPr lang="en-US" smtClean="0"/>
              <a:t>22</a:t>
            </a:fld>
            <a:endParaRPr lang="en-US"/>
          </a:p>
        </p:txBody>
      </p:sp>
    </p:spTree>
    <p:extLst>
      <p:ext uri="{BB962C8B-B14F-4D97-AF65-F5344CB8AC3E}">
        <p14:creationId xmlns:p14="http://schemas.microsoft.com/office/powerpoint/2010/main" val="1141026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91D36F-B313-4FE8-9125-211A0115A355}" type="slidenum">
              <a:rPr lang="en-US" smtClean="0"/>
              <a:t>23</a:t>
            </a:fld>
            <a:endParaRPr lang="en-US"/>
          </a:p>
        </p:txBody>
      </p:sp>
    </p:spTree>
    <p:extLst>
      <p:ext uri="{BB962C8B-B14F-4D97-AF65-F5344CB8AC3E}">
        <p14:creationId xmlns:p14="http://schemas.microsoft.com/office/powerpoint/2010/main" val="2024194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Annual.</a:t>
            </a:r>
          </a:p>
        </p:txBody>
      </p:sp>
      <p:sp>
        <p:nvSpPr>
          <p:cNvPr id="4" name="Slide Number Placeholder 3"/>
          <p:cNvSpPr>
            <a:spLocks noGrp="1"/>
          </p:cNvSpPr>
          <p:nvPr>
            <p:ph type="sldNum" sz="quarter" idx="5"/>
          </p:nvPr>
        </p:nvSpPr>
        <p:spPr/>
        <p:txBody>
          <a:bodyPr/>
          <a:lstStyle/>
          <a:p>
            <a:fld id="{0591D36F-B313-4FE8-9125-211A0115A355}" type="slidenum">
              <a:rPr lang="en-US" smtClean="0"/>
              <a:t>25</a:t>
            </a:fld>
            <a:endParaRPr lang="en-US"/>
          </a:p>
        </p:txBody>
      </p:sp>
    </p:spTree>
    <p:extLst>
      <p:ext uri="{BB962C8B-B14F-4D97-AF65-F5344CB8AC3E}">
        <p14:creationId xmlns:p14="http://schemas.microsoft.com/office/powerpoint/2010/main" val="2642597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0591D36F-B313-4FE8-9125-211A0115A355}" type="slidenum">
              <a:rPr lang="en-US" smtClean="0"/>
              <a:t>3</a:t>
            </a:fld>
            <a:endParaRPr lang="en-US"/>
          </a:p>
        </p:txBody>
      </p:sp>
    </p:spTree>
    <p:extLst>
      <p:ext uri="{BB962C8B-B14F-4D97-AF65-F5344CB8AC3E}">
        <p14:creationId xmlns:p14="http://schemas.microsoft.com/office/powerpoint/2010/main" val="4191347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Annual.</a:t>
            </a:r>
          </a:p>
        </p:txBody>
      </p:sp>
      <p:sp>
        <p:nvSpPr>
          <p:cNvPr id="4" name="Slide Number Placeholder 3"/>
          <p:cNvSpPr>
            <a:spLocks noGrp="1"/>
          </p:cNvSpPr>
          <p:nvPr>
            <p:ph type="sldNum" sz="quarter" idx="5"/>
          </p:nvPr>
        </p:nvSpPr>
        <p:spPr/>
        <p:txBody>
          <a:bodyPr/>
          <a:lstStyle/>
          <a:p>
            <a:fld id="{0591D36F-B313-4FE8-9125-211A0115A355}" type="slidenum">
              <a:rPr lang="en-US" smtClean="0"/>
              <a:t>26</a:t>
            </a:fld>
            <a:endParaRPr lang="en-US"/>
          </a:p>
        </p:txBody>
      </p:sp>
    </p:spTree>
    <p:extLst>
      <p:ext uri="{BB962C8B-B14F-4D97-AF65-F5344CB8AC3E}">
        <p14:creationId xmlns:p14="http://schemas.microsoft.com/office/powerpoint/2010/main" val="2357260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91D36F-B313-4FE8-9125-211A0115A355}" type="slidenum">
              <a:rPr lang="en-US" smtClean="0"/>
              <a:t>28</a:t>
            </a:fld>
            <a:endParaRPr lang="en-US"/>
          </a:p>
        </p:txBody>
      </p:sp>
    </p:spTree>
    <p:extLst>
      <p:ext uri="{BB962C8B-B14F-4D97-AF65-F5344CB8AC3E}">
        <p14:creationId xmlns:p14="http://schemas.microsoft.com/office/powerpoint/2010/main" val="2303870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49622-BC1A-3F47-C970-3C4DE9E53A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96460-6E03-0F96-E8D4-D2CE7575A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0E9E94-8E8A-213B-F277-CC62B58EDE8F}"/>
              </a:ext>
            </a:extLst>
          </p:cNvPr>
          <p:cNvSpPr>
            <a:spLocks noGrp="1"/>
          </p:cNvSpPr>
          <p:nvPr>
            <p:ph type="body" idx="1"/>
          </p:nvPr>
        </p:nvSpPr>
        <p:spPr/>
        <p:txBody>
          <a:bodyPr/>
          <a:lstStyle/>
          <a:p>
            <a:r>
              <a:rPr lang="en-US"/>
              <a:t>Reminder of the before</a:t>
            </a:r>
          </a:p>
        </p:txBody>
      </p:sp>
      <p:sp>
        <p:nvSpPr>
          <p:cNvPr id="4" name="Slide Number Placeholder 3">
            <a:extLst>
              <a:ext uri="{FF2B5EF4-FFF2-40B4-BE49-F238E27FC236}">
                <a16:creationId xmlns:a16="http://schemas.microsoft.com/office/drawing/2014/main" id="{D421F66B-5FA5-4853-891B-40B3F31955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4CBB31-C88E-496F-9280-0A616619FC9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6744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Again stress that the only thing that really has to happen is that the credit has to be approved before we can incorporate credit into permit.</a:t>
            </a:r>
          </a:p>
          <a:p>
            <a:endParaRPr lang="en-US"/>
          </a:p>
          <a:p>
            <a:r>
              <a:rPr lang="en-US" strike="sngStrike"/>
              <a:t>Should I include admin cont’d as a possibility here. Or keep it simple. </a:t>
            </a:r>
          </a:p>
        </p:txBody>
      </p:sp>
      <p:sp>
        <p:nvSpPr>
          <p:cNvPr id="4" name="Slide Number Placeholder 3"/>
          <p:cNvSpPr>
            <a:spLocks noGrp="1"/>
          </p:cNvSpPr>
          <p:nvPr>
            <p:ph type="sldNum" sz="quarter" idx="5"/>
          </p:nvPr>
        </p:nvSpPr>
        <p:spPr/>
        <p:txBody>
          <a:bodyPr/>
          <a:lstStyle/>
          <a:p>
            <a:fld id="{722B3970-60E5-4ED0-9179-845CEB9BEBCA}" type="slidenum">
              <a:rPr lang="en-US" smtClean="0"/>
              <a:t>7</a:t>
            </a:fld>
            <a:endParaRPr lang="en-US"/>
          </a:p>
        </p:txBody>
      </p:sp>
    </p:spTree>
    <p:extLst>
      <p:ext uri="{BB962C8B-B14F-4D97-AF65-F5344CB8AC3E}">
        <p14:creationId xmlns:p14="http://schemas.microsoft.com/office/powerpoint/2010/main" val="254079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0591D36F-B313-4FE8-9125-211A0115A355}" type="slidenum">
              <a:rPr lang="en-US" smtClean="0"/>
              <a:t>8</a:t>
            </a:fld>
            <a:endParaRPr lang="en-US"/>
          </a:p>
        </p:txBody>
      </p:sp>
    </p:spTree>
    <p:extLst>
      <p:ext uri="{BB962C8B-B14F-4D97-AF65-F5344CB8AC3E}">
        <p14:creationId xmlns:p14="http://schemas.microsoft.com/office/powerpoint/2010/main" val="2116163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67E55-F22A-FF7E-FCB8-2F1D1F71F4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9B9776-BA24-DC0F-A35C-44C4AE245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A0885B-F104-58A8-95A9-3AB05E0853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E3788F-7697-F190-DD8D-873EC3EBF20F}"/>
              </a:ext>
            </a:extLst>
          </p:cNvPr>
          <p:cNvSpPr>
            <a:spLocks noGrp="1"/>
          </p:cNvSpPr>
          <p:nvPr>
            <p:ph type="sldNum" sz="quarter" idx="5"/>
          </p:nvPr>
        </p:nvSpPr>
        <p:spPr/>
        <p:txBody>
          <a:bodyPr/>
          <a:lstStyle/>
          <a:p>
            <a:fld id="{C64614B4-277B-4332-A46E-1F62E8501578}" type="slidenum">
              <a:rPr lang="en-US" smtClean="0"/>
              <a:t>10</a:t>
            </a:fld>
            <a:endParaRPr lang="en-US"/>
          </a:p>
        </p:txBody>
      </p:sp>
    </p:spTree>
    <p:extLst>
      <p:ext uri="{BB962C8B-B14F-4D97-AF65-F5344CB8AC3E}">
        <p14:creationId xmlns:p14="http://schemas.microsoft.com/office/powerpoint/2010/main" val="323605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3559-48C6-156D-2464-8CA8C2121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1A300-DB09-4935-2391-B0006F286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729A4-2F71-1A74-29BE-2CB7E1D307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6BBD1F-1211-7CA0-419C-79490CD1ED69}"/>
              </a:ext>
            </a:extLst>
          </p:cNvPr>
          <p:cNvSpPr>
            <a:spLocks noGrp="1"/>
          </p:cNvSpPr>
          <p:nvPr>
            <p:ph type="sldNum" sz="quarter" idx="5"/>
          </p:nvPr>
        </p:nvSpPr>
        <p:spPr/>
        <p:txBody>
          <a:bodyPr/>
          <a:lstStyle/>
          <a:p>
            <a:fld id="{C64614B4-277B-4332-A46E-1F62E8501578}" type="slidenum">
              <a:rPr lang="en-US" smtClean="0"/>
              <a:t>11</a:t>
            </a:fld>
            <a:endParaRPr lang="en-US"/>
          </a:p>
        </p:txBody>
      </p:sp>
    </p:spTree>
    <p:extLst>
      <p:ext uri="{BB962C8B-B14F-4D97-AF65-F5344CB8AC3E}">
        <p14:creationId xmlns:p14="http://schemas.microsoft.com/office/powerpoint/2010/main" val="3505374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9FEC7-34E7-6BC5-75A2-757697448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C33A95-2646-51E8-8369-8A0828EA83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290321-92B8-8065-F26C-BBDDBE92E716}"/>
              </a:ext>
            </a:extLst>
          </p:cNvPr>
          <p:cNvSpPr>
            <a:spLocks noGrp="1"/>
          </p:cNvSpPr>
          <p:nvPr>
            <p:ph type="body" idx="1"/>
          </p:nvPr>
        </p:nvSpPr>
        <p:spPr/>
        <p:txBody>
          <a:bodyPr/>
          <a:lstStyle/>
          <a:p>
            <a:endParaRPr lang="en-US" b="1"/>
          </a:p>
        </p:txBody>
      </p:sp>
      <p:sp>
        <p:nvSpPr>
          <p:cNvPr id="4" name="Slide Number Placeholder 3">
            <a:extLst>
              <a:ext uri="{FF2B5EF4-FFF2-40B4-BE49-F238E27FC236}">
                <a16:creationId xmlns:a16="http://schemas.microsoft.com/office/drawing/2014/main" id="{223F30E6-8B6A-4509-8470-584877781E08}"/>
              </a:ext>
            </a:extLst>
          </p:cNvPr>
          <p:cNvSpPr>
            <a:spLocks noGrp="1"/>
          </p:cNvSpPr>
          <p:nvPr>
            <p:ph type="sldNum" sz="quarter" idx="5"/>
          </p:nvPr>
        </p:nvSpPr>
        <p:spPr/>
        <p:txBody>
          <a:bodyPr/>
          <a:lstStyle/>
          <a:p>
            <a:fld id="{C64614B4-277B-4332-A46E-1F62E8501578}" type="slidenum">
              <a:rPr lang="en-US" smtClean="0"/>
              <a:t>12</a:t>
            </a:fld>
            <a:endParaRPr lang="en-US"/>
          </a:p>
        </p:txBody>
      </p:sp>
    </p:spTree>
    <p:extLst>
      <p:ext uri="{BB962C8B-B14F-4D97-AF65-F5344CB8AC3E}">
        <p14:creationId xmlns:p14="http://schemas.microsoft.com/office/powerpoint/2010/main" val="1766255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A7D6A-C7D2-7E96-5F7E-4EA855165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51C71-7F26-3BC1-6CAB-9DA833FDF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3B9484-248F-00A6-F84A-22E400C29E3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441266-4ABD-A19A-24FA-C9C04824001C}"/>
              </a:ext>
            </a:extLst>
          </p:cNvPr>
          <p:cNvSpPr>
            <a:spLocks noGrp="1"/>
          </p:cNvSpPr>
          <p:nvPr>
            <p:ph type="sldNum" sz="quarter" idx="5"/>
          </p:nvPr>
        </p:nvSpPr>
        <p:spPr/>
        <p:txBody>
          <a:bodyPr/>
          <a:lstStyle/>
          <a:p>
            <a:fld id="{C64614B4-277B-4332-A46E-1F62E8501578}" type="slidenum">
              <a:rPr lang="en-US" smtClean="0"/>
              <a:t>13</a:t>
            </a:fld>
            <a:endParaRPr lang="en-US"/>
          </a:p>
        </p:txBody>
      </p:sp>
    </p:spTree>
    <p:extLst>
      <p:ext uri="{BB962C8B-B14F-4D97-AF65-F5344CB8AC3E}">
        <p14:creationId xmlns:p14="http://schemas.microsoft.com/office/powerpoint/2010/main" val="2371384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28072554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395748434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153919423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amp;Image">
    <p:spTree>
      <p:nvGrpSpPr>
        <p:cNvPr id="1" name=""/>
        <p:cNvGrpSpPr/>
        <p:nvPr/>
      </p:nvGrpSpPr>
      <p:grpSpPr>
        <a:xfrm>
          <a:off x="0" y="0"/>
          <a:ext cx="0" cy="0"/>
          <a:chOff x="0" y="0"/>
          <a:chExt cx="0" cy="0"/>
        </a:xfrm>
      </p:grpSpPr>
      <p:sp>
        <p:nvSpPr>
          <p:cNvPr id="2" name="Title 1"/>
          <p:cNvSpPr>
            <a:spLocks noGrp="1"/>
          </p:cNvSpPr>
          <p:nvPr>
            <p:ph type="title"/>
          </p:nvPr>
        </p:nvSpPr>
        <p:spPr>
          <a:xfrm>
            <a:off x="5377135" y="318053"/>
            <a:ext cx="6255027" cy="1600200"/>
          </a:xfrm>
        </p:spPr>
        <p:txBody>
          <a:bodyPr anchor="b"/>
          <a:lstStyle>
            <a:lvl1pPr>
              <a:defRPr sz="3200">
                <a:solidFill>
                  <a:schemeClr val="tx2"/>
                </a:solidFill>
              </a:defRPr>
            </a:lvl1pPr>
          </a:lstStyle>
          <a:p>
            <a:r>
              <a:rPr lang="en-US"/>
              <a:t>Click to edit Master title style</a:t>
            </a:r>
          </a:p>
        </p:txBody>
      </p:sp>
      <p:sp>
        <p:nvSpPr>
          <p:cNvPr id="3" name="Content Placeholder 2"/>
          <p:cNvSpPr>
            <a:spLocks noGrp="1"/>
          </p:cNvSpPr>
          <p:nvPr>
            <p:ph idx="1"/>
          </p:nvPr>
        </p:nvSpPr>
        <p:spPr>
          <a:xfrm>
            <a:off x="5377135" y="1918253"/>
            <a:ext cx="6255028" cy="3830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EB9C4902-6F4C-413C-BF82-6DB82A84A2A6}" type="slidenum">
              <a:rPr lang="en-US" smtClean="0"/>
              <a:pPr/>
              <a:t>‹#›</a:t>
            </a:fld>
            <a:endParaRPr lang="en-US"/>
          </a:p>
        </p:txBody>
      </p:sp>
      <p:pic>
        <p:nvPicPr>
          <p:cNvPr id="5" name="Picture 4" descr="A landscape with mountains and trees&#10;&#10;Description automatically generated with low confidence">
            <a:extLst>
              <a:ext uri="{FF2B5EF4-FFF2-40B4-BE49-F238E27FC236}">
                <a16:creationId xmlns:a16="http://schemas.microsoft.com/office/drawing/2014/main" id="{CE479D27-B034-4A48-8D1D-8A0EE19A0D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8438" t="-12" r="1950" b="12031"/>
          <a:stretch/>
        </p:blipFill>
        <p:spPr>
          <a:xfrm>
            <a:off x="0" y="0"/>
            <a:ext cx="4828896" cy="6033052"/>
          </a:xfrm>
          <a:prstGeom prst="rect">
            <a:avLst/>
          </a:prstGeom>
        </p:spPr>
      </p:pic>
    </p:spTree>
    <p:extLst>
      <p:ext uri="{BB962C8B-B14F-4D97-AF65-F5344CB8AC3E}">
        <p14:creationId xmlns:p14="http://schemas.microsoft.com/office/powerpoint/2010/main" val="483361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act U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chemeClr val="bg1"/>
                </a:solidFill>
              </a:defRPr>
            </a:lvl1pPr>
          </a:lstStyle>
          <a:p>
            <a:fld id="{EB9C4902-6F4C-413C-BF82-6DB82A84A2A6}" type="slidenum">
              <a:rPr lang="en-US" smtClean="0"/>
              <a:pPr/>
              <a:t>‹#›</a:t>
            </a:fld>
            <a:endParaRPr lang="en-US"/>
          </a:p>
        </p:txBody>
      </p:sp>
      <p:sp>
        <p:nvSpPr>
          <p:cNvPr id="3" name="Title 2">
            <a:extLst>
              <a:ext uri="{FF2B5EF4-FFF2-40B4-BE49-F238E27FC236}">
                <a16:creationId xmlns:a16="http://schemas.microsoft.com/office/drawing/2014/main" id="{57104E17-51DD-E7D7-CC88-851B0681FA56}"/>
              </a:ext>
            </a:extLst>
          </p:cNvPr>
          <p:cNvSpPr>
            <a:spLocks noGrp="1"/>
          </p:cNvSpPr>
          <p:nvPr>
            <p:ph type="title" hasCustomPrompt="1"/>
          </p:nvPr>
        </p:nvSpPr>
        <p:spPr/>
        <p:txBody>
          <a:bodyPr/>
          <a:lstStyle>
            <a:lvl1pPr>
              <a:defRPr/>
            </a:lvl1pPr>
          </a:lstStyle>
          <a:p>
            <a:r>
              <a:rPr lang="en-US"/>
              <a:t>Connect with us! </a:t>
            </a:r>
          </a:p>
        </p:txBody>
      </p:sp>
    </p:spTree>
    <p:extLst>
      <p:ext uri="{BB962C8B-B14F-4D97-AF65-F5344CB8AC3E}">
        <p14:creationId xmlns:p14="http://schemas.microsoft.com/office/powerpoint/2010/main" val="348472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a:xfrm>
            <a:off x="9193763" y="6276219"/>
            <a:ext cx="2160036" cy="365125"/>
          </a:xfrm>
        </p:spPr>
        <p:txBody>
          <a:bodyPr/>
          <a:lstStyle>
            <a:lvl1pPr>
              <a:defRPr>
                <a:solidFill>
                  <a:schemeClr val="bg1"/>
                </a:solidFill>
              </a:defRPr>
            </a:lvl1pPr>
          </a:lstStyle>
          <a:p>
            <a:fld id="{EB9C4902-6F4C-413C-BF82-6DB82A84A2A6}" type="slidenum">
              <a:rPr lang="en-US" smtClean="0"/>
              <a:pPr/>
              <a:t>‹#›</a:t>
            </a:fld>
            <a:endParaRPr lang="en-US"/>
          </a:p>
        </p:txBody>
      </p:sp>
      <p:sp>
        <p:nvSpPr>
          <p:cNvPr id="7" name="Title 6">
            <a:extLst>
              <a:ext uri="{FF2B5EF4-FFF2-40B4-BE49-F238E27FC236}">
                <a16:creationId xmlns:a16="http://schemas.microsoft.com/office/drawing/2014/main" id="{53D98F8C-9B99-46CB-BF7A-C0CDBA8DBB81}"/>
              </a:ext>
            </a:extLst>
          </p:cNvPr>
          <p:cNvSpPr>
            <a:spLocks noGrp="1"/>
          </p:cNvSpPr>
          <p:nvPr>
            <p:ph type="title"/>
          </p:nvPr>
        </p:nvSpPr>
        <p:spPr/>
        <p:txBody>
          <a:bodyPr>
            <a:normAutofit/>
          </a:bodyPr>
          <a:lstStyle>
            <a:lvl1pPr>
              <a:defRPr sz="4000" b="1">
                <a:solidFill>
                  <a:schemeClr val="tx2"/>
                </a:solidFill>
                <a:latin typeface="Georgia" panose="02040502050405020303" pitchFamily="18" charset="0"/>
              </a:defRPr>
            </a:lvl1pPr>
          </a:lstStyle>
          <a:p>
            <a:r>
              <a:rPr lang="en-US"/>
              <a:t>Click to edit Master title style</a:t>
            </a:r>
          </a:p>
        </p:txBody>
      </p:sp>
    </p:spTree>
    <p:extLst>
      <p:ext uri="{BB962C8B-B14F-4D97-AF65-F5344CB8AC3E}">
        <p14:creationId xmlns:p14="http://schemas.microsoft.com/office/powerpoint/2010/main" val="343327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full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DAA60-ADC1-4741-843C-F7CD223872C5}"/>
              </a:ext>
            </a:extLst>
          </p:cNvPr>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8875A539-4B24-408C-9E48-C1A4C213FB98}"/>
              </a:ext>
            </a:extLst>
          </p:cNvPr>
          <p:cNvSpPr>
            <a:spLocks noGrp="1"/>
          </p:cNvSpPr>
          <p:nvPr>
            <p:ph type="sldNum" sz="quarter" idx="12"/>
          </p:nvPr>
        </p:nvSpPr>
        <p:spPr/>
        <p:txBody>
          <a:bodyPr/>
          <a:lstStyle>
            <a:lvl1pPr>
              <a:defRPr>
                <a:solidFill>
                  <a:schemeClr val="bg1"/>
                </a:solidFill>
              </a:defRPr>
            </a:lvl1pPr>
          </a:lstStyle>
          <a:p>
            <a:fld id="{EB9C4902-6F4C-413C-BF82-6DB82A84A2A6}" type="slidenum">
              <a:rPr lang="en-US" smtClean="0"/>
              <a:pPr/>
              <a:t>‹#›</a:t>
            </a:fld>
            <a:endParaRPr lang="en-US"/>
          </a:p>
        </p:txBody>
      </p:sp>
      <p:pic>
        <p:nvPicPr>
          <p:cNvPr id="11" name="Picture 10" descr="A picture containing grass, sky, mountain, outdoor&#10;&#10;Description automatically generated">
            <a:extLst>
              <a:ext uri="{FF2B5EF4-FFF2-40B4-BE49-F238E27FC236}">
                <a16:creationId xmlns:a16="http://schemas.microsoft.com/office/drawing/2014/main" id="{68510D17-717C-4057-A965-3F477AB447F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1968"/>
          <a:stretch/>
        </p:blipFill>
        <p:spPr>
          <a:xfrm>
            <a:off x="1525" y="1"/>
            <a:ext cx="12190476" cy="6036477"/>
          </a:xfrm>
          <a:prstGeom prst="rect">
            <a:avLst/>
          </a:prstGeom>
        </p:spPr>
      </p:pic>
      <p:pic>
        <p:nvPicPr>
          <p:cNvPr id="4" name="Picture 3" descr="A rocky beach with a body of water and mountains in the background&#10;&#10;Description automatically generated with medium confidence">
            <a:extLst>
              <a:ext uri="{FF2B5EF4-FFF2-40B4-BE49-F238E27FC236}">
                <a16:creationId xmlns:a16="http://schemas.microsoft.com/office/drawing/2014/main" id="{3C4E0BC3-6F47-4205-A896-846BBE22101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11975"/>
          <a:stretch/>
        </p:blipFill>
        <p:spPr>
          <a:xfrm>
            <a:off x="762" y="429"/>
            <a:ext cx="12190476" cy="6036049"/>
          </a:xfrm>
          <a:prstGeom prst="rect">
            <a:avLst/>
          </a:prstGeom>
        </p:spPr>
      </p:pic>
    </p:spTree>
    <p:extLst>
      <p:ext uri="{BB962C8B-B14F-4D97-AF65-F5344CB8AC3E}">
        <p14:creationId xmlns:p14="http://schemas.microsoft.com/office/powerpoint/2010/main" val="4862613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E5E156-2D9D-D960-B1A9-784F8B371565}"/>
              </a:ext>
            </a:extLst>
          </p:cNvPr>
          <p:cNvSpPr>
            <a:spLocks noGrp="1"/>
          </p:cNvSpPr>
          <p:nvPr>
            <p:ph type="dt" sz="half" idx="10"/>
          </p:nvPr>
        </p:nvSpPr>
        <p:spPr/>
        <p:txBody>
          <a:bodyPr/>
          <a:lstStyle/>
          <a:p>
            <a:fld id="{C764DE79-268F-4C1A-8933-263129D2AF90}" type="datetimeFigureOut">
              <a:rPr lang="en-US" smtClean="0"/>
              <a:t>7/21/2026</a:t>
            </a:fld>
            <a:endParaRPr lang="en-US"/>
          </a:p>
        </p:txBody>
      </p:sp>
      <p:sp>
        <p:nvSpPr>
          <p:cNvPr id="8" name="Footer Placeholder 7">
            <a:extLst>
              <a:ext uri="{FF2B5EF4-FFF2-40B4-BE49-F238E27FC236}">
                <a16:creationId xmlns:a16="http://schemas.microsoft.com/office/drawing/2014/main" id="{ECC23C98-F099-2775-7264-888994B097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1D97527-403D-6787-4AC4-4DD2A82E0DEE}"/>
              </a:ext>
            </a:extLst>
          </p:cNvPr>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264617422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298675311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12613584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422182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378488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27718228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350054106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9C4902-6F4C-413C-BF82-6DB82A84A2A6}" type="slidenum">
              <a:rPr lang="en-US" smtClean="0"/>
              <a:pPr/>
              <a:t>‹#›</a:t>
            </a:fld>
            <a:endParaRPr lang="en-US"/>
          </a:p>
        </p:txBody>
      </p:sp>
    </p:spTree>
    <p:extLst>
      <p:ext uri="{BB962C8B-B14F-4D97-AF65-F5344CB8AC3E}">
        <p14:creationId xmlns:p14="http://schemas.microsoft.com/office/powerpoint/2010/main" val="202906869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C4902-6F4C-413C-BF82-6DB82A84A2A6}" type="slidenum">
              <a:rPr lang="en-US" smtClean="0"/>
              <a:pPr/>
              <a:t>‹#›</a:t>
            </a:fld>
            <a:endParaRPr lang="en-US"/>
          </a:p>
        </p:txBody>
      </p:sp>
      <p:sp>
        <p:nvSpPr>
          <p:cNvPr id="7" name="Rectangle 6">
            <a:extLst>
              <a:ext uri="{FF2B5EF4-FFF2-40B4-BE49-F238E27FC236}">
                <a16:creationId xmlns:a16="http://schemas.microsoft.com/office/drawing/2014/main" id="{B607BAB4-0F3A-3B51-6983-E62152CE9FCA}"/>
              </a:ext>
            </a:extLst>
          </p:cNvPr>
          <p:cNvSpPr/>
          <p:nvPr userDrawn="1"/>
        </p:nvSpPr>
        <p:spPr>
          <a:xfrm>
            <a:off x="0" y="5999647"/>
            <a:ext cx="12192000" cy="8583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descr="Logo, company name&#10;&#10;Description automatically generated">
            <a:extLst>
              <a:ext uri="{FF2B5EF4-FFF2-40B4-BE49-F238E27FC236}">
                <a16:creationId xmlns:a16="http://schemas.microsoft.com/office/drawing/2014/main" id="{5E85C863-0481-05D9-4F26-2ED1BF698B6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01116" y="5900828"/>
            <a:ext cx="1366575" cy="1055990"/>
          </a:xfrm>
          <a:prstGeom prst="rect">
            <a:avLst/>
          </a:prstGeom>
        </p:spPr>
      </p:pic>
    </p:spTree>
    <p:extLst>
      <p:ext uri="{BB962C8B-B14F-4D97-AF65-F5344CB8AC3E}">
        <p14:creationId xmlns:p14="http://schemas.microsoft.com/office/powerpoint/2010/main" val="217541061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8" r:id="rId12"/>
    <p:sldLayoutId id="2147483691" r:id="rId13"/>
    <p:sldLayoutId id="2147483661" r:id="rId14"/>
    <p:sldLayoutId id="2147483671"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9F0A5-09DE-5A58-5544-1CCAE8A52BC2}"/>
              </a:ext>
            </a:extLst>
          </p:cNvPr>
          <p:cNvSpPr>
            <a:spLocks noGrp="1"/>
          </p:cNvSpPr>
          <p:nvPr>
            <p:ph type="ctrTitle"/>
          </p:nvPr>
        </p:nvSpPr>
        <p:spPr>
          <a:xfrm>
            <a:off x="314960" y="1041400"/>
            <a:ext cx="11562080" cy="2387600"/>
          </a:xfrm>
        </p:spPr>
        <p:txBody>
          <a:bodyPr/>
          <a:lstStyle/>
          <a:p>
            <a:r>
              <a:rPr lang="en-US" dirty="0"/>
              <a:t>Nutrient Offset Trading Workgroup</a:t>
            </a:r>
          </a:p>
        </p:txBody>
      </p:sp>
      <p:sp>
        <p:nvSpPr>
          <p:cNvPr id="3" name="Subtitle 2">
            <a:extLst>
              <a:ext uri="{FF2B5EF4-FFF2-40B4-BE49-F238E27FC236}">
                <a16:creationId xmlns:a16="http://schemas.microsoft.com/office/drawing/2014/main" id="{5C3CED10-153D-3E40-A5EF-6765B0FFBDC5}"/>
              </a:ext>
            </a:extLst>
          </p:cNvPr>
          <p:cNvSpPr>
            <a:spLocks noGrp="1"/>
          </p:cNvSpPr>
          <p:nvPr>
            <p:ph type="subTitle" idx="1"/>
          </p:nvPr>
        </p:nvSpPr>
        <p:spPr/>
        <p:txBody>
          <a:bodyPr vert="horz" lIns="91440" tIns="45720" rIns="91440" bIns="45720" rtlCol="0" anchor="t">
            <a:normAutofit/>
          </a:bodyPr>
          <a:lstStyle/>
          <a:p>
            <a:r>
              <a:rPr lang="en-US"/>
              <a:t>July 9, 2026</a:t>
            </a:r>
          </a:p>
        </p:txBody>
      </p:sp>
      <p:sp>
        <p:nvSpPr>
          <p:cNvPr id="4" name="Slide Number Placeholder 3">
            <a:extLst>
              <a:ext uri="{FF2B5EF4-FFF2-40B4-BE49-F238E27FC236}">
                <a16:creationId xmlns:a16="http://schemas.microsoft.com/office/drawing/2014/main" id="{C608AA61-15DC-2792-B2A1-C1D6CD81806B}"/>
              </a:ext>
            </a:extLst>
          </p:cNvPr>
          <p:cNvSpPr>
            <a:spLocks noGrp="1"/>
          </p:cNvSpPr>
          <p:nvPr>
            <p:ph type="sldNum" sz="quarter" idx="12"/>
          </p:nvPr>
        </p:nvSpPr>
        <p:spPr/>
        <p:txBody>
          <a:bodyPr/>
          <a:lstStyle/>
          <a:p>
            <a:fld id="{EB9C4902-6F4C-413C-BF82-6DB82A84A2A6}" type="slidenum">
              <a:rPr lang="en-US" smtClean="0"/>
              <a:pPr/>
              <a:t>1</a:t>
            </a:fld>
            <a:endParaRPr lang="en-US"/>
          </a:p>
        </p:txBody>
      </p:sp>
    </p:spTree>
    <p:extLst>
      <p:ext uri="{BB962C8B-B14F-4D97-AF65-F5344CB8AC3E}">
        <p14:creationId xmlns:p14="http://schemas.microsoft.com/office/powerpoint/2010/main" val="597370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07F76-A8FF-F6CC-9776-C343DFBBCB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2F957-F915-8AE9-463A-7C8DF5C89971}"/>
              </a:ext>
            </a:extLst>
          </p:cNvPr>
          <p:cNvSpPr>
            <a:spLocks noGrp="1"/>
          </p:cNvSpPr>
          <p:nvPr>
            <p:ph type="title"/>
          </p:nvPr>
        </p:nvSpPr>
        <p:spPr>
          <a:xfrm>
            <a:off x="0" y="-121058"/>
            <a:ext cx="13789152" cy="1325563"/>
          </a:xfrm>
        </p:spPr>
        <p:txBody>
          <a:bodyPr>
            <a:normAutofit/>
          </a:bodyPr>
          <a:lstStyle/>
          <a:p>
            <a:r>
              <a:rPr lang="en-US" sz="3800" b="1" dirty="0">
                <a:solidFill>
                  <a:srgbClr val="004A98"/>
                </a:solidFill>
                <a:latin typeface="Georgia" panose="02040502050405020303" pitchFamily="18" charset="0"/>
              </a:rPr>
              <a:t>Point Source to Point Source Trades/Transfers</a:t>
            </a:r>
          </a:p>
        </p:txBody>
      </p:sp>
      <p:pic>
        <p:nvPicPr>
          <p:cNvPr id="3" name="Picture 2" descr="Flow chart showing point source to point source trades (credits generated) and point source to point source transfers (source eliminated). This flow chart demonstrates that not all scenarios result in a net reduction in the watershed.">
            <a:extLst>
              <a:ext uri="{FF2B5EF4-FFF2-40B4-BE49-F238E27FC236}">
                <a16:creationId xmlns:a16="http://schemas.microsoft.com/office/drawing/2014/main" id="{84F35694-326E-C3D1-CF8B-CE3E1A45AE7B}"/>
              </a:ext>
            </a:extLst>
          </p:cNvPr>
          <p:cNvPicPr>
            <a:picLocks noChangeAspect="1"/>
          </p:cNvPicPr>
          <p:nvPr/>
        </p:nvPicPr>
        <p:blipFill>
          <a:blip r:embed="rId3"/>
          <a:stretch>
            <a:fillRect/>
          </a:stretch>
        </p:blipFill>
        <p:spPr>
          <a:xfrm>
            <a:off x="1450445" y="926078"/>
            <a:ext cx="9291109" cy="5931922"/>
          </a:xfrm>
          <a:prstGeom prst="rect">
            <a:avLst/>
          </a:prstGeom>
        </p:spPr>
      </p:pic>
      <p:sp>
        <p:nvSpPr>
          <p:cNvPr id="4" name="Rectangle 3">
            <a:extLst>
              <a:ext uri="{FF2B5EF4-FFF2-40B4-BE49-F238E27FC236}">
                <a16:creationId xmlns:a16="http://schemas.microsoft.com/office/drawing/2014/main" id="{3A46C1D9-F49B-4A45-90CE-FA35BF9D3164}"/>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9112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2BD4E-0CF3-CB9A-2187-337119F4FB7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942A8B4-0E38-36CF-2DE4-3A943268B230}"/>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Flow chart showing point source to point source trades (credits generated) and point source to point source transfers (source eliminated). This flow chart demonstrates that not all scenarios result in a net reduction in the watershed.">
            <a:extLst>
              <a:ext uri="{FF2B5EF4-FFF2-40B4-BE49-F238E27FC236}">
                <a16:creationId xmlns:a16="http://schemas.microsoft.com/office/drawing/2014/main" id="{E065AA35-593A-7320-297D-6EDA915ED000}"/>
              </a:ext>
            </a:extLst>
          </p:cNvPr>
          <p:cNvPicPr>
            <a:picLocks noChangeAspect="1"/>
          </p:cNvPicPr>
          <p:nvPr/>
        </p:nvPicPr>
        <p:blipFill>
          <a:blip r:embed="rId3"/>
          <a:stretch>
            <a:fillRect/>
          </a:stretch>
        </p:blipFill>
        <p:spPr>
          <a:xfrm>
            <a:off x="1444349" y="938527"/>
            <a:ext cx="9303302" cy="5931922"/>
          </a:xfrm>
          <a:prstGeom prst="rect">
            <a:avLst/>
          </a:prstGeom>
        </p:spPr>
      </p:pic>
      <p:sp>
        <p:nvSpPr>
          <p:cNvPr id="2" name="Title 1">
            <a:extLst>
              <a:ext uri="{FF2B5EF4-FFF2-40B4-BE49-F238E27FC236}">
                <a16:creationId xmlns:a16="http://schemas.microsoft.com/office/drawing/2014/main" id="{5C4E5883-A1A4-BA4E-4F3E-F297D9A70A19}"/>
              </a:ext>
            </a:extLst>
          </p:cNvPr>
          <p:cNvSpPr>
            <a:spLocks noGrp="1"/>
          </p:cNvSpPr>
          <p:nvPr>
            <p:ph type="title"/>
          </p:nvPr>
        </p:nvSpPr>
        <p:spPr>
          <a:xfrm>
            <a:off x="-17418" y="-219456"/>
            <a:ext cx="12533376" cy="1325563"/>
          </a:xfrm>
        </p:spPr>
        <p:txBody>
          <a:bodyPr>
            <a:normAutofit/>
          </a:bodyPr>
          <a:lstStyle/>
          <a:p>
            <a:r>
              <a:rPr lang="en-US" sz="3200" b="1" dirty="0">
                <a:solidFill>
                  <a:srgbClr val="004A98"/>
                </a:solidFill>
                <a:latin typeface="Georgia" panose="02040502050405020303" pitchFamily="18" charset="0"/>
              </a:rPr>
              <a:t>Point Source to Point Source Trades/Transfers (Cont’d)</a:t>
            </a:r>
          </a:p>
        </p:txBody>
      </p:sp>
    </p:spTree>
    <p:extLst>
      <p:ext uri="{BB962C8B-B14F-4D97-AF65-F5344CB8AC3E}">
        <p14:creationId xmlns:p14="http://schemas.microsoft.com/office/powerpoint/2010/main" val="1423035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687CA-B984-E581-9CA1-DC23FB0D6A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16CEE-0FFD-6916-63A4-CCD679D357AA}"/>
              </a:ext>
            </a:extLst>
          </p:cNvPr>
          <p:cNvSpPr>
            <a:spLocks noGrp="1"/>
          </p:cNvSpPr>
          <p:nvPr>
            <p:ph type="title"/>
          </p:nvPr>
        </p:nvSpPr>
        <p:spPr>
          <a:xfrm>
            <a:off x="243254" y="87097"/>
            <a:ext cx="10515600" cy="1325563"/>
          </a:xfrm>
        </p:spPr>
        <p:txBody>
          <a:bodyPr>
            <a:normAutofit/>
          </a:bodyPr>
          <a:lstStyle/>
          <a:p>
            <a:r>
              <a:rPr lang="en-US" sz="2400" b="1" dirty="0"/>
              <a:t>(Ex 1) </a:t>
            </a:r>
            <a:r>
              <a:rPr lang="en-US" sz="2400" dirty="0"/>
              <a:t>Watershed Trading – Seller has limit/WLA.  </a:t>
            </a:r>
            <a:br>
              <a:rPr lang="en-US" sz="2400" dirty="0"/>
            </a:br>
            <a:r>
              <a:rPr lang="en-US" sz="2400" dirty="0"/>
              <a:t>→ “Buyer” buying to meet limit</a:t>
            </a:r>
          </a:p>
        </p:txBody>
      </p:sp>
      <p:pic>
        <p:nvPicPr>
          <p:cNvPr id="83" name="Picture 82" descr="Bar graph showing before and after a trade when the seller has a limit/WLA and the buyer is needing to meet their limit. The sellers bar is broken up in to current load (80 pounds per day), load to be reduced (23 pounds per day), baseline (57 pounds per day), load reduction in excess of limit (11 pounds per day), and treatment capability (46 pounds per day). The buyers bar is broken up into current load (40 pounds per day), credits needed to meet limit (11 pounds per day), and limit (29 pounds per day). The next bar graph shows after the trade and shows the buyers adjusted limit (40 pounds per day).">
            <a:extLst>
              <a:ext uri="{FF2B5EF4-FFF2-40B4-BE49-F238E27FC236}">
                <a16:creationId xmlns:a16="http://schemas.microsoft.com/office/drawing/2014/main" id="{3C0BB04B-60DD-BD3E-F456-5F5014B6F029}"/>
              </a:ext>
            </a:extLst>
          </p:cNvPr>
          <p:cNvPicPr>
            <a:picLocks noChangeAspect="1"/>
          </p:cNvPicPr>
          <p:nvPr/>
        </p:nvPicPr>
        <p:blipFill>
          <a:blip r:embed="rId3"/>
          <a:stretch>
            <a:fillRect/>
          </a:stretch>
        </p:blipFill>
        <p:spPr>
          <a:xfrm>
            <a:off x="459759" y="1013463"/>
            <a:ext cx="11272481" cy="4633362"/>
          </a:xfrm>
          <a:prstGeom prst="rect">
            <a:avLst/>
          </a:prstGeom>
        </p:spPr>
      </p:pic>
      <p:sp>
        <p:nvSpPr>
          <p:cNvPr id="14" name="TextBox 13">
            <a:extLst>
              <a:ext uri="{FF2B5EF4-FFF2-40B4-BE49-F238E27FC236}">
                <a16:creationId xmlns:a16="http://schemas.microsoft.com/office/drawing/2014/main" id="{57F88B4E-8F77-971B-DE91-AE3DDA8F5085}"/>
              </a:ext>
            </a:extLst>
          </p:cNvPr>
          <p:cNvSpPr txBox="1"/>
          <p:nvPr/>
        </p:nvSpPr>
        <p:spPr>
          <a:xfrm>
            <a:off x="309075" y="5675794"/>
            <a:ext cx="5527411" cy="523220"/>
          </a:xfrm>
          <a:prstGeom prst="rect">
            <a:avLst/>
          </a:prstGeom>
          <a:noFill/>
        </p:spPr>
        <p:txBody>
          <a:bodyPr wrap="none" rtlCol="0">
            <a:spAutoFit/>
          </a:bodyPr>
          <a:lstStyle/>
          <a:p>
            <a:pPr algn="ctr"/>
            <a:r>
              <a:rPr lang="en-US" sz="1600" dirty="0"/>
              <a:t>Watershed load </a:t>
            </a:r>
            <a:r>
              <a:rPr lang="en-US" sz="1600" b="1" i="1" dirty="0"/>
              <a:t>once seller reaches baseline </a:t>
            </a:r>
            <a:r>
              <a:rPr lang="en-US" sz="1600" dirty="0"/>
              <a:t>= 57 + 40 = </a:t>
            </a:r>
            <a:r>
              <a:rPr lang="en-US" sz="1600" b="1" dirty="0"/>
              <a:t>97</a:t>
            </a:r>
            <a:r>
              <a:rPr lang="en-US" sz="1600" dirty="0"/>
              <a:t> </a:t>
            </a:r>
          </a:p>
          <a:p>
            <a:endParaRPr lang="en-US" sz="1200" dirty="0"/>
          </a:p>
        </p:txBody>
      </p:sp>
      <p:sp>
        <p:nvSpPr>
          <p:cNvPr id="34" name="TextBox 33">
            <a:extLst>
              <a:ext uri="{FF2B5EF4-FFF2-40B4-BE49-F238E27FC236}">
                <a16:creationId xmlns:a16="http://schemas.microsoft.com/office/drawing/2014/main" id="{74B6B33E-2B2B-F354-B71B-E0FB3C8315A9}"/>
              </a:ext>
            </a:extLst>
          </p:cNvPr>
          <p:cNvSpPr txBox="1"/>
          <p:nvPr/>
        </p:nvSpPr>
        <p:spPr>
          <a:xfrm>
            <a:off x="6914717" y="5427436"/>
            <a:ext cx="4390112" cy="646331"/>
          </a:xfrm>
          <a:prstGeom prst="rect">
            <a:avLst/>
          </a:prstGeom>
          <a:noFill/>
        </p:spPr>
        <p:txBody>
          <a:bodyPr wrap="none" lIns="91440" tIns="45720" rIns="91440" bIns="45720" rtlCol="0" anchor="t">
            <a:spAutoFit/>
          </a:bodyPr>
          <a:lstStyle/>
          <a:p>
            <a:pPr algn="ctr"/>
            <a:r>
              <a:rPr lang="en-US" dirty="0"/>
              <a:t>Watershed load after trading = 46 + 40 = </a:t>
            </a:r>
            <a:r>
              <a:rPr lang="en-US" b="1" dirty="0"/>
              <a:t>86</a:t>
            </a:r>
          </a:p>
          <a:p>
            <a:pPr algn="ctr"/>
            <a:r>
              <a:rPr lang="en-US" dirty="0">
                <a:solidFill>
                  <a:schemeClr val="accent6"/>
                </a:solidFill>
              </a:rPr>
              <a:t>97 → 86 Net Reduction</a:t>
            </a:r>
          </a:p>
        </p:txBody>
      </p:sp>
      <p:sp>
        <p:nvSpPr>
          <p:cNvPr id="7" name="Rectangle 6">
            <a:extLst>
              <a:ext uri="{FF2B5EF4-FFF2-40B4-BE49-F238E27FC236}">
                <a16:creationId xmlns:a16="http://schemas.microsoft.com/office/drawing/2014/main" id="{A645FD6A-F481-6361-D19D-48D7F63F6F48}"/>
              </a:ext>
              <a:ext uri="{C183D7F6-B498-43B3-948B-1728B52AA6E4}">
                <adec:decorative xmlns:adec="http://schemas.microsoft.com/office/drawing/2017/decorative" val="1"/>
              </a:ext>
            </a:extLst>
          </p:cNvPr>
          <p:cNvSpPr/>
          <p:nvPr/>
        </p:nvSpPr>
        <p:spPr>
          <a:xfrm>
            <a:off x="0" y="6023903"/>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1982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83CDF-8EC9-1BA7-F35C-E36D772DDE5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3DD7C65-1587-A107-A96C-D57C4D9A67BC}"/>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Flow chart showing point source to point source trades (credits generated) and point source to point source transfers (source eliminated). This flow chart demonstrates that not all scenarios result in a net reduction in the watershed.">
            <a:extLst>
              <a:ext uri="{FF2B5EF4-FFF2-40B4-BE49-F238E27FC236}">
                <a16:creationId xmlns:a16="http://schemas.microsoft.com/office/drawing/2014/main" id="{D9934EDF-4614-4D35-F375-03C140A67677}"/>
              </a:ext>
            </a:extLst>
          </p:cNvPr>
          <p:cNvPicPr>
            <a:picLocks noChangeAspect="1"/>
          </p:cNvPicPr>
          <p:nvPr/>
        </p:nvPicPr>
        <p:blipFill>
          <a:blip r:embed="rId3"/>
          <a:stretch>
            <a:fillRect/>
          </a:stretch>
        </p:blipFill>
        <p:spPr>
          <a:xfrm>
            <a:off x="1461765" y="926078"/>
            <a:ext cx="9303302" cy="5931922"/>
          </a:xfrm>
          <a:prstGeom prst="rect">
            <a:avLst/>
          </a:prstGeom>
        </p:spPr>
      </p:pic>
      <p:sp>
        <p:nvSpPr>
          <p:cNvPr id="2" name="Title 1">
            <a:extLst>
              <a:ext uri="{FF2B5EF4-FFF2-40B4-BE49-F238E27FC236}">
                <a16:creationId xmlns:a16="http://schemas.microsoft.com/office/drawing/2014/main" id="{6DC25BA3-B4AF-5B80-E2F7-93A185E87740}"/>
              </a:ext>
            </a:extLst>
          </p:cNvPr>
          <p:cNvSpPr>
            <a:spLocks noGrp="1"/>
          </p:cNvSpPr>
          <p:nvPr>
            <p:ph type="title"/>
          </p:nvPr>
        </p:nvSpPr>
        <p:spPr>
          <a:xfrm>
            <a:off x="-17418" y="-219456"/>
            <a:ext cx="12533376" cy="1325563"/>
          </a:xfrm>
        </p:spPr>
        <p:txBody>
          <a:bodyPr>
            <a:normAutofit/>
          </a:bodyPr>
          <a:lstStyle/>
          <a:p>
            <a:r>
              <a:rPr lang="en-US" sz="3200" b="1" dirty="0">
                <a:solidFill>
                  <a:srgbClr val="004A98"/>
                </a:solidFill>
                <a:latin typeface="Georgia" panose="02040502050405020303" pitchFamily="18" charset="0"/>
              </a:rPr>
              <a:t>Point Source to Point Source Trades/Transfers (Cont’d)</a:t>
            </a:r>
          </a:p>
        </p:txBody>
      </p:sp>
    </p:spTree>
    <p:extLst>
      <p:ext uri="{BB962C8B-B14F-4D97-AF65-F5344CB8AC3E}">
        <p14:creationId xmlns:p14="http://schemas.microsoft.com/office/powerpoint/2010/main" val="1645418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05BFB-E117-7888-FC2D-FE71A46A275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7A498D1-BBE2-6ED7-6686-C7F4093B6ED7}"/>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5B9735-B09E-7431-C4BB-65475F4DEE31}"/>
              </a:ext>
            </a:extLst>
          </p:cNvPr>
          <p:cNvSpPr>
            <a:spLocks noGrp="1"/>
          </p:cNvSpPr>
          <p:nvPr>
            <p:ph type="title"/>
          </p:nvPr>
        </p:nvSpPr>
        <p:spPr>
          <a:xfrm>
            <a:off x="243254" y="87097"/>
            <a:ext cx="10515600" cy="1325563"/>
          </a:xfrm>
        </p:spPr>
        <p:txBody>
          <a:bodyPr>
            <a:normAutofit/>
          </a:bodyPr>
          <a:lstStyle/>
          <a:p>
            <a:r>
              <a:rPr lang="en-US" sz="2400" b="1"/>
              <a:t>(Ex 2) </a:t>
            </a:r>
            <a:r>
              <a:rPr lang="en-US" sz="2400"/>
              <a:t>Watershed Trading – Seller has limit/WLA</a:t>
            </a:r>
            <a:br>
              <a:rPr lang="en-US" sz="2400"/>
            </a:br>
            <a:r>
              <a:rPr lang="en-US" sz="2400"/>
              <a:t>→ “Buyer” buying to increase load</a:t>
            </a:r>
          </a:p>
        </p:txBody>
      </p:sp>
      <p:sp>
        <p:nvSpPr>
          <p:cNvPr id="14" name="TextBox 13">
            <a:extLst>
              <a:ext uri="{FF2B5EF4-FFF2-40B4-BE49-F238E27FC236}">
                <a16:creationId xmlns:a16="http://schemas.microsoft.com/office/drawing/2014/main" id="{79C59AE2-D62E-AB31-296C-5D4999C0FAA6}"/>
              </a:ext>
            </a:extLst>
          </p:cNvPr>
          <p:cNvSpPr txBox="1"/>
          <p:nvPr/>
        </p:nvSpPr>
        <p:spPr>
          <a:xfrm>
            <a:off x="309075" y="6058856"/>
            <a:ext cx="5527411" cy="523220"/>
          </a:xfrm>
          <a:prstGeom prst="rect">
            <a:avLst/>
          </a:prstGeom>
          <a:noFill/>
        </p:spPr>
        <p:txBody>
          <a:bodyPr wrap="none" rtlCol="0">
            <a:spAutoFit/>
          </a:bodyPr>
          <a:lstStyle/>
          <a:p>
            <a:pPr algn="ctr"/>
            <a:r>
              <a:rPr lang="en-US" sz="1600"/>
              <a:t>Watershed load </a:t>
            </a:r>
            <a:r>
              <a:rPr lang="en-US" sz="1600" b="1" i="1"/>
              <a:t>once seller reaches baseline </a:t>
            </a:r>
            <a:r>
              <a:rPr lang="en-US" sz="1600"/>
              <a:t>= 57 + 29 = </a:t>
            </a:r>
            <a:r>
              <a:rPr lang="en-US" sz="1600" b="1"/>
              <a:t>86</a:t>
            </a:r>
            <a:r>
              <a:rPr lang="en-US" sz="1600"/>
              <a:t> </a:t>
            </a:r>
          </a:p>
          <a:p>
            <a:endParaRPr lang="en-US" sz="1200"/>
          </a:p>
        </p:txBody>
      </p:sp>
      <p:sp>
        <p:nvSpPr>
          <p:cNvPr id="34" name="TextBox 33">
            <a:extLst>
              <a:ext uri="{FF2B5EF4-FFF2-40B4-BE49-F238E27FC236}">
                <a16:creationId xmlns:a16="http://schemas.microsoft.com/office/drawing/2014/main" id="{432E876B-8E9C-7401-04E6-80D69A4868B5}"/>
              </a:ext>
            </a:extLst>
          </p:cNvPr>
          <p:cNvSpPr txBox="1"/>
          <p:nvPr/>
        </p:nvSpPr>
        <p:spPr>
          <a:xfrm>
            <a:off x="6914717" y="5847572"/>
            <a:ext cx="4390112" cy="646331"/>
          </a:xfrm>
          <a:prstGeom prst="rect">
            <a:avLst/>
          </a:prstGeom>
          <a:noFill/>
        </p:spPr>
        <p:txBody>
          <a:bodyPr wrap="none" lIns="91440" tIns="45720" rIns="91440" bIns="45720" rtlCol="0" anchor="t">
            <a:spAutoFit/>
          </a:bodyPr>
          <a:lstStyle/>
          <a:p>
            <a:pPr algn="ctr"/>
            <a:r>
              <a:rPr lang="en-US"/>
              <a:t>Watershed load after trading = 46 + 40 = </a:t>
            </a:r>
            <a:r>
              <a:rPr lang="en-US" b="1"/>
              <a:t>86</a:t>
            </a:r>
          </a:p>
          <a:p>
            <a:pPr algn="ctr"/>
            <a:r>
              <a:rPr lang="en-US">
                <a:solidFill>
                  <a:srgbClr val="FF0000"/>
                </a:solidFill>
              </a:rPr>
              <a:t>86 → 86 No Net Reduction</a:t>
            </a:r>
            <a:endParaRPr lang="en-US"/>
          </a:p>
        </p:txBody>
      </p:sp>
      <p:pic>
        <p:nvPicPr>
          <p:cNvPr id="5" name="Picture 4" descr="Bar graph showing before and after a trade when the seller has a limit/WLA and the buyer is wanting to increase their load. The sellers bar is broken up in to current load (80 pounds per day), load to be reduced (23 pounds per day), baseline (57 pounds per day), load reduction in excess of limit (11 pounds per day), and treatment capability (46 pounds per day). The buyers bar is broken up into wants to increase load (40 pounds per day), credits needed to increase load (11 pounds per day), and current limit (29 pounds per day). The next bar graph shows after the trade and shows the buyers adjusted limit (40 pounds per day).">
            <a:extLst>
              <a:ext uri="{FF2B5EF4-FFF2-40B4-BE49-F238E27FC236}">
                <a16:creationId xmlns:a16="http://schemas.microsoft.com/office/drawing/2014/main" id="{AE699201-0912-F12E-8B28-2EE12A7F7B3D}"/>
              </a:ext>
            </a:extLst>
          </p:cNvPr>
          <p:cNvPicPr>
            <a:picLocks noChangeAspect="1"/>
          </p:cNvPicPr>
          <p:nvPr/>
        </p:nvPicPr>
        <p:blipFill>
          <a:blip r:embed="rId3"/>
          <a:stretch>
            <a:fillRect/>
          </a:stretch>
        </p:blipFill>
        <p:spPr>
          <a:xfrm>
            <a:off x="319539" y="1100126"/>
            <a:ext cx="11552921" cy="4657748"/>
          </a:xfrm>
          <a:prstGeom prst="rect">
            <a:avLst/>
          </a:prstGeom>
        </p:spPr>
      </p:pic>
    </p:spTree>
    <p:extLst>
      <p:ext uri="{BB962C8B-B14F-4D97-AF65-F5344CB8AC3E}">
        <p14:creationId xmlns:p14="http://schemas.microsoft.com/office/powerpoint/2010/main" val="2661671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9DA61-4BEA-90E3-8E72-0960BFD804A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B5B78D8-4633-A950-BB6D-6B230474E591}"/>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Flow chart showing point source to point source trades (credits generated) and point source to point source transfers (source eliminated). This flow chart demonstrates that not all scenarios result in a net reduction in the watershed.">
            <a:extLst>
              <a:ext uri="{FF2B5EF4-FFF2-40B4-BE49-F238E27FC236}">
                <a16:creationId xmlns:a16="http://schemas.microsoft.com/office/drawing/2014/main" id="{500B137B-BBCA-17A7-73D0-431DC3C1A0D4}"/>
              </a:ext>
            </a:extLst>
          </p:cNvPr>
          <p:cNvPicPr>
            <a:picLocks noChangeAspect="1"/>
          </p:cNvPicPr>
          <p:nvPr/>
        </p:nvPicPr>
        <p:blipFill>
          <a:blip r:embed="rId3"/>
          <a:stretch>
            <a:fillRect/>
          </a:stretch>
        </p:blipFill>
        <p:spPr>
          <a:xfrm>
            <a:off x="1467861" y="816607"/>
            <a:ext cx="9291109" cy="5931922"/>
          </a:xfrm>
          <a:prstGeom prst="rect">
            <a:avLst/>
          </a:prstGeom>
        </p:spPr>
      </p:pic>
      <p:sp>
        <p:nvSpPr>
          <p:cNvPr id="2" name="Title 1">
            <a:extLst>
              <a:ext uri="{FF2B5EF4-FFF2-40B4-BE49-F238E27FC236}">
                <a16:creationId xmlns:a16="http://schemas.microsoft.com/office/drawing/2014/main" id="{7D2A08EA-3553-ABDB-780D-9D575B0B7ECF}"/>
              </a:ext>
            </a:extLst>
          </p:cNvPr>
          <p:cNvSpPr>
            <a:spLocks noGrp="1"/>
          </p:cNvSpPr>
          <p:nvPr>
            <p:ph type="title"/>
          </p:nvPr>
        </p:nvSpPr>
        <p:spPr>
          <a:xfrm>
            <a:off x="-17418" y="-219456"/>
            <a:ext cx="12533376" cy="1325563"/>
          </a:xfrm>
        </p:spPr>
        <p:txBody>
          <a:bodyPr>
            <a:normAutofit/>
          </a:bodyPr>
          <a:lstStyle/>
          <a:p>
            <a:r>
              <a:rPr lang="en-US" sz="3200" b="1" dirty="0">
                <a:solidFill>
                  <a:srgbClr val="004A98"/>
                </a:solidFill>
                <a:latin typeface="Georgia" panose="02040502050405020303" pitchFamily="18" charset="0"/>
              </a:rPr>
              <a:t>Point Source to Point Source Trades/Transfers (Cont’d)</a:t>
            </a:r>
          </a:p>
        </p:txBody>
      </p:sp>
    </p:spTree>
    <p:extLst>
      <p:ext uri="{BB962C8B-B14F-4D97-AF65-F5344CB8AC3E}">
        <p14:creationId xmlns:p14="http://schemas.microsoft.com/office/powerpoint/2010/main" val="2313879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625E8-3379-B761-34D4-C2E74FE4F3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C4A7362-AD02-D6B4-F622-82219431969A}"/>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C4FA7B-FFFC-ED11-1EC4-E31DD6C68E81}"/>
              </a:ext>
            </a:extLst>
          </p:cNvPr>
          <p:cNvSpPr>
            <a:spLocks noGrp="1"/>
          </p:cNvSpPr>
          <p:nvPr>
            <p:ph type="title"/>
          </p:nvPr>
        </p:nvSpPr>
        <p:spPr>
          <a:xfrm>
            <a:off x="243254" y="87097"/>
            <a:ext cx="10515600" cy="1325563"/>
          </a:xfrm>
        </p:spPr>
        <p:txBody>
          <a:bodyPr>
            <a:normAutofit/>
          </a:bodyPr>
          <a:lstStyle/>
          <a:p>
            <a:r>
              <a:rPr lang="en-US" sz="2400" b="1" dirty="0"/>
              <a:t>(Ex 1) </a:t>
            </a:r>
            <a:r>
              <a:rPr lang="en-US" sz="2400" dirty="0"/>
              <a:t>Watershed Trading – Seller has limit/WLA.  </a:t>
            </a:r>
            <a:br>
              <a:rPr lang="en-US" sz="2400" dirty="0"/>
            </a:br>
            <a:r>
              <a:rPr lang="en-US" sz="2400" dirty="0"/>
              <a:t>→ “Buyer” buying to meet limit</a:t>
            </a:r>
          </a:p>
        </p:txBody>
      </p:sp>
      <p:sp>
        <p:nvSpPr>
          <p:cNvPr id="14" name="TextBox 13">
            <a:extLst>
              <a:ext uri="{FF2B5EF4-FFF2-40B4-BE49-F238E27FC236}">
                <a16:creationId xmlns:a16="http://schemas.microsoft.com/office/drawing/2014/main" id="{DAEE4ACC-D42A-33EA-6D71-CAB0CC428D81}"/>
              </a:ext>
            </a:extLst>
          </p:cNvPr>
          <p:cNvSpPr txBox="1"/>
          <p:nvPr/>
        </p:nvSpPr>
        <p:spPr>
          <a:xfrm>
            <a:off x="309075" y="6058856"/>
            <a:ext cx="5527411" cy="523220"/>
          </a:xfrm>
          <a:prstGeom prst="rect">
            <a:avLst/>
          </a:prstGeom>
          <a:noFill/>
        </p:spPr>
        <p:txBody>
          <a:bodyPr wrap="none" rtlCol="0">
            <a:spAutoFit/>
          </a:bodyPr>
          <a:lstStyle/>
          <a:p>
            <a:pPr algn="ctr"/>
            <a:r>
              <a:rPr lang="en-US" sz="1600"/>
              <a:t>Watershed load </a:t>
            </a:r>
            <a:r>
              <a:rPr lang="en-US" sz="1600" b="1" i="1"/>
              <a:t>once seller reaches baseline </a:t>
            </a:r>
            <a:r>
              <a:rPr lang="en-US" sz="1600"/>
              <a:t>= 57 + 40 = </a:t>
            </a:r>
            <a:r>
              <a:rPr lang="en-US" sz="1600" b="1"/>
              <a:t>97</a:t>
            </a:r>
            <a:r>
              <a:rPr lang="en-US" sz="1600"/>
              <a:t> </a:t>
            </a:r>
          </a:p>
          <a:p>
            <a:endParaRPr lang="en-US" sz="1200"/>
          </a:p>
        </p:txBody>
      </p:sp>
      <p:sp>
        <p:nvSpPr>
          <p:cNvPr id="34" name="TextBox 33">
            <a:extLst>
              <a:ext uri="{FF2B5EF4-FFF2-40B4-BE49-F238E27FC236}">
                <a16:creationId xmlns:a16="http://schemas.microsoft.com/office/drawing/2014/main" id="{936A9603-20D8-216D-151B-D4CD9D44529B}"/>
              </a:ext>
            </a:extLst>
          </p:cNvPr>
          <p:cNvSpPr txBox="1"/>
          <p:nvPr/>
        </p:nvSpPr>
        <p:spPr>
          <a:xfrm>
            <a:off x="6914717" y="5847572"/>
            <a:ext cx="4390112" cy="646331"/>
          </a:xfrm>
          <a:prstGeom prst="rect">
            <a:avLst/>
          </a:prstGeom>
          <a:noFill/>
        </p:spPr>
        <p:txBody>
          <a:bodyPr wrap="none" lIns="91440" tIns="45720" rIns="91440" bIns="45720" rtlCol="0" anchor="t">
            <a:spAutoFit/>
          </a:bodyPr>
          <a:lstStyle/>
          <a:p>
            <a:pPr algn="ctr"/>
            <a:r>
              <a:rPr lang="en-US"/>
              <a:t>Watershed load after trading = 46 + 40 = </a:t>
            </a:r>
            <a:r>
              <a:rPr lang="en-US" b="1"/>
              <a:t>86</a:t>
            </a:r>
          </a:p>
          <a:p>
            <a:pPr algn="ctr"/>
            <a:r>
              <a:rPr lang="en-US">
                <a:solidFill>
                  <a:schemeClr val="accent6"/>
                </a:solidFill>
              </a:rPr>
              <a:t>97 → 86 Net Reduction</a:t>
            </a:r>
          </a:p>
        </p:txBody>
      </p:sp>
      <p:pic>
        <p:nvPicPr>
          <p:cNvPr id="3" name="Picture 2" descr="Bar graph showing before and after a trade when the seller has a limit/WLA and the buyer is wanting to meet their limit. The sellers bar is broken up in to baseline (57 pounds per day), load reduction in excess of baseline (11 pounds per day), and treatment capability (46 pounds per day). The buyers bar is broken up into current load (40 pounds per day), credits needed to meet limit (11 pounds per day), and current limit (29 pounds per day). The next bar graph shows after the trade and shows the buyers adjusted limit (40 pounds per day).">
            <a:extLst>
              <a:ext uri="{FF2B5EF4-FFF2-40B4-BE49-F238E27FC236}">
                <a16:creationId xmlns:a16="http://schemas.microsoft.com/office/drawing/2014/main" id="{5A614147-9E56-B209-2198-13910C8E1C4D}"/>
              </a:ext>
            </a:extLst>
          </p:cNvPr>
          <p:cNvPicPr>
            <a:picLocks noChangeAspect="1"/>
          </p:cNvPicPr>
          <p:nvPr/>
        </p:nvPicPr>
        <p:blipFill>
          <a:blip r:embed="rId3"/>
          <a:stretch>
            <a:fillRect/>
          </a:stretch>
        </p:blipFill>
        <p:spPr>
          <a:xfrm>
            <a:off x="325636" y="1100126"/>
            <a:ext cx="11540728" cy="4657748"/>
          </a:xfrm>
          <a:prstGeom prst="rect">
            <a:avLst/>
          </a:prstGeom>
        </p:spPr>
      </p:pic>
    </p:spTree>
    <p:extLst>
      <p:ext uri="{BB962C8B-B14F-4D97-AF65-F5344CB8AC3E}">
        <p14:creationId xmlns:p14="http://schemas.microsoft.com/office/powerpoint/2010/main" val="315318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EB167-2641-5A40-7F47-871CCF6DDA3B}"/>
              </a:ext>
            </a:extLst>
          </p:cNvPr>
          <p:cNvSpPr>
            <a:spLocks noGrp="1"/>
          </p:cNvSpPr>
          <p:nvPr>
            <p:ph type="title"/>
          </p:nvPr>
        </p:nvSpPr>
        <p:spPr/>
        <p:txBody>
          <a:bodyPr>
            <a:normAutofit/>
          </a:bodyPr>
          <a:lstStyle/>
          <a:p>
            <a:r>
              <a:rPr lang="en-US" sz="3200" b="1">
                <a:solidFill>
                  <a:srgbClr val="004A98"/>
                </a:solidFill>
                <a:latin typeface="Georgia" panose="02040502050405020303" pitchFamily="18" charset="0"/>
              </a:rPr>
              <a:t>PS:PS Trades (cont’d)</a:t>
            </a:r>
          </a:p>
        </p:txBody>
      </p:sp>
      <p:sp>
        <p:nvSpPr>
          <p:cNvPr id="3" name="Content Placeholder 2">
            <a:extLst>
              <a:ext uri="{FF2B5EF4-FFF2-40B4-BE49-F238E27FC236}">
                <a16:creationId xmlns:a16="http://schemas.microsoft.com/office/drawing/2014/main" id="{0A0E53D5-7ADB-E1C0-B878-3C079589943F}"/>
              </a:ext>
            </a:extLst>
          </p:cNvPr>
          <p:cNvSpPr>
            <a:spLocks noGrp="1"/>
          </p:cNvSpPr>
          <p:nvPr>
            <p:ph idx="1"/>
          </p:nvPr>
        </p:nvSpPr>
        <p:spPr/>
        <p:txBody>
          <a:bodyPr/>
          <a:lstStyle/>
          <a:p>
            <a:r>
              <a:rPr lang="en-US"/>
              <a:t>Trade must result in net reduction of nutrient load in watershed</a:t>
            </a:r>
          </a:p>
          <a:p>
            <a:pPr lvl="1"/>
            <a:r>
              <a:rPr lang="en-US"/>
              <a:t>Where net reduction is not achieved: Improvement Ratio (90%) </a:t>
            </a:r>
          </a:p>
        </p:txBody>
      </p:sp>
      <p:sp>
        <p:nvSpPr>
          <p:cNvPr id="4" name="Slide Number Placeholder 3">
            <a:extLst>
              <a:ext uri="{FF2B5EF4-FFF2-40B4-BE49-F238E27FC236}">
                <a16:creationId xmlns:a16="http://schemas.microsoft.com/office/drawing/2014/main" id="{E8C6AAD9-2F75-1BEB-B689-51025F72F6F9}"/>
              </a:ext>
            </a:extLst>
          </p:cNvPr>
          <p:cNvSpPr>
            <a:spLocks noGrp="1"/>
          </p:cNvSpPr>
          <p:nvPr>
            <p:ph type="sldNum" sz="quarter" idx="12"/>
          </p:nvPr>
        </p:nvSpPr>
        <p:spPr/>
        <p:txBody>
          <a:bodyPr/>
          <a:lstStyle/>
          <a:p>
            <a:fld id="{EB9C4902-6F4C-413C-BF82-6DB82A84A2A6}" type="slidenum">
              <a:rPr lang="en-US" smtClean="0"/>
              <a:pPr/>
              <a:t>17</a:t>
            </a:fld>
            <a:endParaRPr lang="en-US"/>
          </a:p>
        </p:txBody>
      </p:sp>
    </p:spTree>
    <p:extLst>
      <p:ext uri="{BB962C8B-B14F-4D97-AF65-F5344CB8AC3E}">
        <p14:creationId xmlns:p14="http://schemas.microsoft.com/office/powerpoint/2010/main" val="641561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1B056D1-87F0-3ABB-1D3B-E5E4F8C7A289}"/>
              </a:ext>
            </a:extLst>
          </p:cNvPr>
          <p:cNvSpPr>
            <a:spLocks noGrp="1"/>
          </p:cNvSpPr>
          <p:nvPr>
            <p:ph type="title"/>
          </p:nvPr>
        </p:nvSpPr>
        <p:spPr>
          <a:xfrm>
            <a:off x="124691" y="2371725"/>
            <a:ext cx="6587835" cy="1325563"/>
          </a:xfrm>
        </p:spPr>
        <p:txBody>
          <a:bodyPr>
            <a:normAutofit fontScale="90000"/>
          </a:bodyPr>
          <a:lstStyle/>
          <a:p>
            <a:pPr algn="ctr"/>
            <a:r>
              <a:rPr lang="en-US" b="1">
                <a:solidFill>
                  <a:srgbClr val="004A98"/>
                </a:solidFill>
                <a:latin typeface="Georgia"/>
              </a:rPr>
              <a:t>Other Changes Required for Successful Implementation</a:t>
            </a:r>
          </a:p>
        </p:txBody>
      </p:sp>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18</a:t>
            </a:fld>
            <a:endParaRPr lang="en-US"/>
          </a:p>
        </p:txBody>
      </p:sp>
      <p:pic>
        <p:nvPicPr>
          <p:cNvPr id="2" name="Picture 1">
            <a:extLst>
              <a:ext uri="{FF2B5EF4-FFF2-40B4-BE49-F238E27FC236}">
                <a16:creationId xmlns:a16="http://schemas.microsoft.com/office/drawing/2014/main" id="{3474C55B-F923-3DC2-E3A3-3BEFD4B5AFE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22" t="11243" r="15208" b="3986"/>
          <a:stretch/>
        </p:blipFill>
        <p:spPr>
          <a:xfrm>
            <a:off x="6943725" y="0"/>
            <a:ext cx="5248275" cy="6033052"/>
          </a:xfrm>
          <a:prstGeom prst="rect">
            <a:avLst/>
          </a:prstGeom>
        </p:spPr>
      </p:pic>
    </p:spTree>
    <p:extLst>
      <p:ext uri="{BB962C8B-B14F-4D97-AF65-F5344CB8AC3E}">
        <p14:creationId xmlns:p14="http://schemas.microsoft.com/office/powerpoint/2010/main" val="521892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17F75D0-356D-6850-5A5F-02CBCEFCD8E2}"/>
              </a:ext>
            </a:extLst>
          </p:cNvPr>
          <p:cNvSpPr>
            <a:spLocks noGrp="1"/>
          </p:cNvSpPr>
          <p:nvPr>
            <p:ph type="title"/>
          </p:nvPr>
        </p:nvSpPr>
        <p:spPr>
          <a:xfrm>
            <a:off x="4967467" y="1"/>
            <a:ext cx="7117159" cy="758536"/>
          </a:xfrm>
        </p:spPr>
        <p:txBody>
          <a:bodyPr>
            <a:normAutofit/>
          </a:bodyPr>
          <a:lstStyle/>
          <a:p>
            <a:pPr algn="ctr"/>
            <a:r>
              <a:rPr lang="en-US" b="1">
                <a:solidFill>
                  <a:srgbClr val="004A98"/>
                </a:solidFill>
                <a:latin typeface="Georgia"/>
              </a:rPr>
              <a:t>HB736 Section 4c</a:t>
            </a:r>
          </a:p>
        </p:txBody>
      </p:sp>
      <p:sp>
        <p:nvSpPr>
          <p:cNvPr id="4" name="Slide Number Placeholder 3">
            <a:extLst>
              <a:ext uri="{FF2B5EF4-FFF2-40B4-BE49-F238E27FC236}">
                <a16:creationId xmlns:a16="http://schemas.microsoft.com/office/drawing/2014/main" id="{6A7712D8-BF85-4C3E-9A45-B0298CAA9FB2}"/>
              </a:ext>
            </a:extLst>
          </p:cNvPr>
          <p:cNvSpPr>
            <a:spLocks noGrp="1"/>
          </p:cNvSpPr>
          <p:nvPr>
            <p:ph type="sldNum" sz="quarter" idx="12"/>
          </p:nvPr>
        </p:nvSpPr>
        <p:spPr/>
        <p:txBody>
          <a:bodyPr/>
          <a:lstStyle/>
          <a:p>
            <a:fld id="{EB9C4902-6F4C-413C-BF82-6DB82A84A2A6}" type="slidenum">
              <a:rPr lang="en-US" smtClean="0"/>
              <a:pPr/>
              <a:t>19</a:t>
            </a:fld>
            <a:endParaRPr lang="en-US"/>
          </a:p>
        </p:txBody>
      </p:sp>
      <p:grpSp>
        <p:nvGrpSpPr>
          <p:cNvPr id="2" name="Group 1" descr="Excerpt from Section 4 of House Bill 736 highlighting 4(c).">
            <a:extLst>
              <a:ext uri="{FF2B5EF4-FFF2-40B4-BE49-F238E27FC236}">
                <a16:creationId xmlns:a16="http://schemas.microsoft.com/office/drawing/2014/main" id="{4A66E566-1CFA-E434-C9BE-B66F45250170}"/>
              </a:ext>
            </a:extLst>
          </p:cNvPr>
          <p:cNvGrpSpPr/>
          <p:nvPr/>
        </p:nvGrpSpPr>
        <p:grpSpPr>
          <a:xfrm>
            <a:off x="5200279" y="1299751"/>
            <a:ext cx="6820642" cy="3660364"/>
            <a:chOff x="5333843" y="784045"/>
            <a:chExt cx="6820642" cy="3660364"/>
          </a:xfrm>
        </p:grpSpPr>
        <p:pic>
          <p:nvPicPr>
            <p:cNvPr id="5" name="Picture 4">
              <a:extLst>
                <a:ext uri="{FF2B5EF4-FFF2-40B4-BE49-F238E27FC236}">
                  <a16:creationId xmlns:a16="http://schemas.microsoft.com/office/drawing/2014/main" id="{95086212-4154-BA67-3BBF-C4C38E06599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333843" y="1069612"/>
              <a:ext cx="6820642" cy="3374797"/>
            </a:xfrm>
            <a:prstGeom prst="rect">
              <a:avLst/>
            </a:prstGeom>
          </p:spPr>
        </p:pic>
        <p:pic>
          <p:nvPicPr>
            <p:cNvPr id="6" name="Picture 5">
              <a:extLst>
                <a:ext uri="{FF2B5EF4-FFF2-40B4-BE49-F238E27FC236}">
                  <a16:creationId xmlns:a16="http://schemas.microsoft.com/office/drawing/2014/main" id="{26BC2917-EB60-1A13-86BB-486BDA86E79B}"/>
                </a:ext>
              </a:extLst>
            </p:cNvPr>
            <p:cNvPicPr>
              <a:picLocks noChangeAspect="1"/>
            </p:cNvPicPr>
            <p:nvPr/>
          </p:nvPicPr>
          <p:blipFill>
            <a:blip r:embed="rId4"/>
            <a:stretch>
              <a:fillRect/>
            </a:stretch>
          </p:blipFill>
          <p:spPr>
            <a:xfrm>
              <a:off x="5333843" y="784045"/>
              <a:ext cx="6424217" cy="243861"/>
            </a:xfrm>
            <a:prstGeom prst="rect">
              <a:avLst/>
            </a:prstGeom>
          </p:spPr>
        </p:pic>
      </p:grpSp>
      <p:sp>
        <p:nvSpPr>
          <p:cNvPr id="7" name="Oval 6">
            <a:extLst>
              <a:ext uri="{FF2B5EF4-FFF2-40B4-BE49-F238E27FC236}">
                <a16:creationId xmlns:a16="http://schemas.microsoft.com/office/drawing/2014/main" id="{0B022B60-6B79-6A64-2248-DD42583658FF}"/>
              </a:ext>
              <a:ext uri="{C183D7F6-B498-43B3-948B-1728B52AA6E4}">
                <adec:decorative xmlns:adec="http://schemas.microsoft.com/office/drawing/2017/decorative" val="1"/>
              </a:ext>
            </a:extLst>
          </p:cNvPr>
          <p:cNvSpPr/>
          <p:nvPr/>
        </p:nvSpPr>
        <p:spPr>
          <a:xfrm>
            <a:off x="5162764" y="3613659"/>
            <a:ext cx="6820642" cy="1525772"/>
          </a:xfrm>
          <a:prstGeom prst="ellipse">
            <a:avLst/>
          </a:prstGeom>
          <a:no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555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2C5AA56-AB20-98D3-20B4-6CBECAC2AF29}"/>
              </a:ext>
            </a:extLst>
          </p:cNvPr>
          <p:cNvSpPr txBox="1">
            <a:spLocks noGrp="1"/>
          </p:cNvSpPr>
          <p:nvPr>
            <p:ph type="title" idx="4294967295"/>
          </p:nvPr>
        </p:nvSpPr>
        <p:spPr>
          <a:xfrm>
            <a:off x="271397" y="1137780"/>
            <a:ext cx="421709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A97"/>
                </a:solidFill>
                <a:effectLst/>
                <a:uLnTx/>
                <a:uFillTx/>
                <a:latin typeface="Georgia"/>
                <a:ea typeface="+mn-ea"/>
                <a:cs typeface="+mn-cs"/>
              </a:rPr>
              <a:t>Preliminaries</a:t>
            </a:r>
            <a:endParaRPr kumimoji="0" lang="en-US" sz="4000" b="0" i="0" u="none" strike="noStrike" kern="1200" cap="none" spc="0" normalizeH="0" baseline="0" noProof="0" dirty="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B87EB56E-9152-2AA0-A0EC-C9281C758E18}"/>
              </a:ext>
            </a:extLst>
          </p:cNvPr>
          <p:cNvSpPr txBox="1"/>
          <p:nvPr/>
        </p:nvSpPr>
        <p:spPr>
          <a:xfrm>
            <a:off x="146136" y="1983288"/>
            <a:ext cx="559495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ea typeface="+mn-lt"/>
                <a:cs typeface="+mn-lt"/>
              </a:rPr>
              <a:t>Roll Call  </a:t>
            </a:r>
            <a:endParaRPr lang="en-US" sz="2000">
              <a:ea typeface="Calibri"/>
              <a:cs typeface="Calibri"/>
            </a:endParaRPr>
          </a:p>
          <a:p>
            <a:pPr marL="285750" indent="-285750">
              <a:buFont typeface="Arial"/>
              <a:buChar char="•"/>
            </a:pPr>
            <a:r>
              <a:rPr lang="en-US" sz="2000" b="0" i="0">
                <a:solidFill>
                  <a:srgbClr val="000000"/>
                </a:solidFill>
                <a:effectLst/>
                <a:highlight>
                  <a:srgbClr val="FFFFFF"/>
                </a:highlight>
                <a:ea typeface="Calibri"/>
                <a:cs typeface="Calibri"/>
              </a:rPr>
              <a:t>Approve</a:t>
            </a:r>
            <a:r>
              <a:rPr lang="en-US" sz="2000">
                <a:solidFill>
                  <a:srgbClr val="000000"/>
                </a:solidFill>
                <a:highlight>
                  <a:srgbClr val="FFFFFF"/>
                </a:highlight>
                <a:ea typeface="Calibri"/>
                <a:cs typeface="Calibri"/>
              </a:rPr>
              <a:t> May 21, 2026 </a:t>
            </a:r>
            <a:r>
              <a:rPr lang="en-US" sz="2000" b="0" i="0">
                <a:solidFill>
                  <a:srgbClr val="000000"/>
                </a:solidFill>
                <a:effectLst/>
                <a:highlight>
                  <a:srgbClr val="FFFFFF"/>
                </a:highlight>
                <a:ea typeface="Calibri"/>
                <a:cs typeface="Calibri"/>
              </a:rPr>
              <a:t>meeting minutes and share any post-meeting thoughts or ideas </a:t>
            </a:r>
          </a:p>
          <a:p>
            <a:pPr marL="285750" indent="-285750">
              <a:buFont typeface="Arial"/>
              <a:buChar char="•"/>
            </a:pPr>
            <a:r>
              <a:rPr lang="en-US" sz="2000">
                <a:ea typeface="+mn-lt"/>
                <a:cs typeface="+mn-lt"/>
              </a:rPr>
              <a:t>Agenda</a:t>
            </a:r>
            <a:endParaRPr lang="en-US" sz="2000">
              <a:ea typeface="Calibri"/>
              <a:cs typeface="Calibri"/>
            </a:endParaRPr>
          </a:p>
        </p:txBody>
      </p:sp>
      <p:pic>
        <p:nvPicPr>
          <p:cNvPr id="2" name="Picture 1">
            <a:extLst>
              <a:ext uri="{FF2B5EF4-FFF2-40B4-BE49-F238E27FC236}">
                <a16:creationId xmlns:a16="http://schemas.microsoft.com/office/drawing/2014/main" id="{3474C55B-F923-3DC2-E3A3-3BEFD4B5AFE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22" t="11243" r="15208" b="3986"/>
          <a:stretch/>
        </p:blipFill>
        <p:spPr>
          <a:xfrm>
            <a:off x="6943725" y="0"/>
            <a:ext cx="5248275" cy="6033052"/>
          </a:xfrm>
          <a:prstGeom prst="rect">
            <a:avLst/>
          </a:prstGeom>
        </p:spPr>
      </p:pic>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2</a:t>
            </a:fld>
            <a:endParaRPr lang="en-US"/>
          </a:p>
        </p:txBody>
      </p:sp>
    </p:spTree>
    <p:extLst>
      <p:ext uri="{BB962C8B-B14F-4D97-AF65-F5344CB8AC3E}">
        <p14:creationId xmlns:p14="http://schemas.microsoft.com/office/powerpoint/2010/main" val="2355723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A9D0170-5082-E259-1DDA-100FB61138DA}"/>
              </a:ext>
            </a:extLst>
          </p:cNvPr>
          <p:cNvSpPr>
            <a:spLocks noGrp="1"/>
          </p:cNvSpPr>
          <p:nvPr>
            <p:ph type="title"/>
          </p:nvPr>
        </p:nvSpPr>
        <p:spPr>
          <a:xfrm>
            <a:off x="395122" y="-63700"/>
            <a:ext cx="10515600" cy="1325563"/>
          </a:xfrm>
        </p:spPr>
        <p:txBody>
          <a:bodyPr/>
          <a:lstStyle/>
          <a:p>
            <a:r>
              <a:rPr lang="en-US" b="1" dirty="0">
                <a:solidFill>
                  <a:srgbClr val="004A98"/>
                </a:solidFill>
                <a:latin typeface="Georgia"/>
              </a:rPr>
              <a:t>Other Changes</a:t>
            </a:r>
            <a:endParaRPr lang="en-US" dirty="0"/>
          </a:p>
        </p:txBody>
      </p:sp>
      <p:pic>
        <p:nvPicPr>
          <p:cNvPr id="6" name="Picture 5" descr="Excerpt from House Bill 736 showing Section 4(c).">
            <a:extLst>
              <a:ext uri="{FF2B5EF4-FFF2-40B4-BE49-F238E27FC236}">
                <a16:creationId xmlns:a16="http://schemas.microsoft.com/office/drawing/2014/main" id="{BE521662-71CF-17F4-A2F0-CC5D95AE3A03}"/>
              </a:ext>
            </a:extLst>
          </p:cNvPr>
          <p:cNvPicPr>
            <a:picLocks noChangeAspect="1"/>
          </p:cNvPicPr>
          <p:nvPr/>
        </p:nvPicPr>
        <p:blipFill rotWithShape="1">
          <a:blip r:embed="rId3"/>
          <a:srcRect t="68266"/>
          <a:stretch/>
        </p:blipFill>
        <p:spPr>
          <a:xfrm>
            <a:off x="195096" y="941862"/>
            <a:ext cx="9046398" cy="1325563"/>
          </a:xfrm>
          <a:prstGeom prst="rect">
            <a:avLst/>
          </a:prstGeom>
        </p:spPr>
      </p:pic>
      <p:sp>
        <p:nvSpPr>
          <p:cNvPr id="4" name="TextBox 3">
            <a:extLst>
              <a:ext uri="{FF2B5EF4-FFF2-40B4-BE49-F238E27FC236}">
                <a16:creationId xmlns:a16="http://schemas.microsoft.com/office/drawing/2014/main" id="{63BA4AF5-2E6F-F4BD-837A-79345959D042}"/>
              </a:ext>
            </a:extLst>
          </p:cNvPr>
          <p:cNvSpPr txBox="1"/>
          <p:nvPr/>
        </p:nvSpPr>
        <p:spPr>
          <a:xfrm>
            <a:off x="669765" y="2305441"/>
            <a:ext cx="8846289" cy="369332"/>
          </a:xfrm>
          <a:prstGeom prst="rect">
            <a:avLst/>
          </a:prstGeom>
          <a:noFill/>
        </p:spPr>
        <p:txBody>
          <a:bodyPr wrap="square">
            <a:spAutoFit/>
          </a:bodyPr>
          <a:lstStyle/>
          <a:p>
            <a:pPr marL="228600" marR="0">
              <a:spcBef>
                <a:spcPts val="0"/>
              </a:spcBef>
              <a:spcAft>
                <a:spcPts val="0"/>
              </a:spcAft>
            </a:pP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rPr>
              <a:t> HB 736 versus 		</a:t>
            </a: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Current DEQ-13</a:t>
            </a: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en-US" sz="1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FA0D1EAA-A549-4ED8-0375-D413322A8132}"/>
              </a:ext>
            </a:extLst>
          </p:cNvPr>
          <p:cNvSpPr txBox="1"/>
          <p:nvPr/>
        </p:nvSpPr>
        <p:spPr>
          <a:xfrm>
            <a:off x="3122342" y="3028156"/>
            <a:ext cx="8846289" cy="1477328"/>
          </a:xfrm>
          <a:prstGeom prst="rect">
            <a:avLst/>
          </a:prstGeom>
          <a:noFill/>
        </p:spPr>
        <p:txBody>
          <a:bodyPr wrap="square">
            <a:spAutoFit/>
          </a:bodyPr>
          <a:lstStyle/>
          <a:p>
            <a:pPr marL="22860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 person proposing to implement a BMP may calculate load credits using an applicable method described in Appendix A as guidance. Alternatively, a person may calculate load credits using any other method applicable to the site where a BMP will be implemented. DEQ will review each proposed load calculation during the application process prior to approving its use in a MPDES permit.</a:t>
            </a:r>
          </a:p>
        </p:txBody>
      </p:sp>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20</a:t>
            </a:fld>
            <a:endParaRPr lang="en-US"/>
          </a:p>
        </p:txBody>
      </p:sp>
    </p:spTree>
    <p:extLst>
      <p:ext uri="{BB962C8B-B14F-4D97-AF65-F5344CB8AC3E}">
        <p14:creationId xmlns:p14="http://schemas.microsoft.com/office/powerpoint/2010/main" val="93229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A9D0170-5082-E259-1DDA-100FB61138DA}"/>
              </a:ext>
            </a:extLst>
          </p:cNvPr>
          <p:cNvSpPr>
            <a:spLocks noGrp="1"/>
          </p:cNvSpPr>
          <p:nvPr>
            <p:ph type="title"/>
          </p:nvPr>
        </p:nvSpPr>
        <p:spPr>
          <a:xfrm>
            <a:off x="395122" y="-63700"/>
            <a:ext cx="10515600" cy="1325563"/>
          </a:xfrm>
        </p:spPr>
        <p:txBody>
          <a:bodyPr/>
          <a:lstStyle/>
          <a:p>
            <a:r>
              <a:rPr lang="en-US" b="1" dirty="0">
                <a:solidFill>
                  <a:srgbClr val="004A98"/>
                </a:solidFill>
                <a:latin typeface="Georgia"/>
              </a:rPr>
              <a:t>Consider….</a:t>
            </a:r>
            <a:endParaRPr lang="en-US" dirty="0"/>
          </a:p>
        </p:txBody>
      </p:sp>
      <p:sp>
        <p:nvSpPr>
          <p:cNvPr id="4" name="TextBox 3">
            <a:extLst>
              <a:ext uri="{FF2B5EF4-FFF2-40B4-BE49-F238E27FC236}">
                <a16:creationId xmlns:a16="http://schemas.microsoft.com/office/drawing/2014/main" id="{63BA4AF5-2E6F-F4BD-837A-79345959D042}"/>
              </a:ext>
            </a:extLst>
          </p:cNvPr>
          <p:cNvSpPr txBox="1"/>
          <p:nvPr/>
        </p:nvSpPr>
        <p:spPr>
          <a:xfrm>
            <a:off x="0" y="1138397"/>
            <a:ext cx="12192000" cy="5909310"/>
          </a:xfrm>
          <a:prstGeom prst="rect">
            <a:avLst/>
          </a:prstGeom>
          <a:solidFill>
            <a:schemeClr val="bg1"/>
          </a:solidFill>
        </p:spPr>
        <p:txBody>
          <a:bodyPr wrap="square">
            <a:spAutoFit/>
          </a:bodyPr>
          <a:lstStyle/>
          <a:p>
            <a:pPr marL="228600" marR="0" indent="-228600">
              <a:spcBef>
                <a:spcPts val="0"/>
              </a:spcBef>
              <a:spcAft>
                <a:spcPts val="0"/>
              </a:spcAft>
              <a:tabLst>
                <a:tab pos="228600" algn="l"/>
              </a:tabLst>
            </a:pPr>
            <a:r>
              <a:rPr lang="en-US" sz="1800" b="1">
                <a:effectLst/>
                <a:latin typeface="Calibri" panose="020F0502020204030204" pitchFamily="34" charset="0"/>
                <a:ea typeface="Calibri" panose="020F0502020204030204" pitchFamily="34" charset="0"/>
                <a:cs typeface="Times New Roman" panose="02020603050405020304" pitchFamily="18" charset="0"/>
              </a:rPr>
              <a:t>3. 	</a:t>
            </a:r>
            <a:r>
              <a:rPr lang="en-US" sz="1800" b="1" u="sng">
                <a:effectLst/>
                <a:latin typeface="Calibri" panose="020F0502020204030204" pitchFamily="34" charset="0"/>
                <a:ea typeface="Calibri" panose="020F0502020204030204" pitchFamily="34" charset="0"/>
                <a:cs typeface="Times New Roman" panose="02020603050405020304" pitchFamily="18" charset="0"/>
              </a:rPr>
              <a:t>Examples of Obtaining Nutrient Credits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u="none" strike="noStrike">
                <a:effectLst/>
                <a:latin typeface="Calibri" panose="020F0502020204030204" pitchFamily="34"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22860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Credits may be obtained by: a) implementing any of the options listed below, or b) implementing other options that may be proposed on a case-by-case basis through the MPDES public participation process.</a:t>
            </a:r>
          </a:p>
          <a:p>
            <a:pPr marL="22860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 </a:t>
            </a:r>
          </a:p>
          <a:p>
            <a:pPr marL="228600" marR="0">
              <a:spcBef>
                <a:spcPts val="0"/>
              </a:spcBef>
              <a:spcAft>
                <a:spcPts val="0"/>
              </a:spcAft>
            </a:pPr>
            <a:r>
              <a:rPr lang="en-US" sz="1800">
                <a:effectLst/>
                <a:latin typeface="Calibri" panose="020F0502020204030204" pitchFamily="34" charset="0"/>
                <a:ea typeface="Calibri" panose="020F0502020204030204" pitchFamily="34" charset="0"/>
                <a:cs typeface="Times New Roman" panose="02020603050405020304" pitchFamily="18" charset="0"/>
              </a:rPr>
              <a:t>A person proposing to implement a BMP may calculate load credits using an applicable method described in Appendix A as guidance. Alternatively, a person may calculate load credits using any other method applicable to the site where a BMP will be implemented. DEQ will review each proposed load calculation during the application process prior to approving its use in a MPDES permit.</a:t>
            </a:r>
          </a:p>
          <a:p>
            <a:pPr marL="228600" marR="0">
              <a:spcBef>
                <a:spcPts val="0"/>
              </a:spcBef>
              <a:spcAft>
                <a:spcPts val="0"/>
              </a:spcAft>
            </a:pPr>
            <a:endParaRPr lang="en-US">
              <a:latin typeface="Calibri" panose="020F0502020204030204" pitchFamily="34" charset="0"/>
              <a:ea typeface="Calibri" panose="020F0502020204030204" pitchFamily="34" charset="0"/>
              <a:cs typeface="Times New Roman" panose="02020603050405020304" pitchFamily="18" charset="0"/>
            </a:endParaRPr>
          </a:p>
          <a:p>
            <a:pPr marL="228600"/>
            <a:r>
              <a:rPr lang="en-US" b="1">
                <a:effectLst/>
                <a:ea typeface="Aptos" panose="020B0004020202020204" pitchFamily="34" charset="0"/>
                <a:cs typeface="Aptos" panose="020B0004020202020204" pitchFamily="34" charset="0"/>
              </a:rPr>
              <a:t>Use of standard methodologies and limited exception under 75-5-412(4)(c), MCA.</a:t>
            </a:r>
            <a:r>
              <a:rPr lang="en-US">
                <a:effectLst/>
                <a:ea typeface="Aptos" panose="020B0004020202020204" pitchFamily="34" charset="0"/>
                <a:cs typeface="Aptos" panose="020B0004020202020204" pitchFamily="34" charset="0"/>
              </a:rPr>
              <a:t> The department shall use the standard methodologies established in this circular (Appendix A) to quantify nutrient loading and load reductions for offsets and trading credits. </a:t>
            </a:r>
            <a:r>
              <a:rPr lang="en-US" u="sng">
                <a:effectLst/>
                <a:ea typeface="Aptos" panose="020B0004020202020204" pitchFamily="34" charset="0"/>
                <a:cs typeface="Aptos" panose="020B0004020202020204" pitchFamily="34" charset="0"/>
              </a:rPr>
              <a:t>The </a:t>
            </a:r>
            <a:r>
              <a:rPr lang="en-US" u="sng">
                <a:ea typeface="Aptos" panose="020B0004020202020204" pitchFamily="34" charset="0"/>
                <a:cs typeface="Aptos" panose="020B0004020202020204" pitchFamily="34" charset="0"/>
              </a:rPr>
              <a:t>department may establish additional methods by approving those proposed by an applicant if they are supported by science and data modeling and not contrary to existing data. </a:t>
            </a:r>
            <a:r>
              <a:rPr lang="en-US">
                <a:effectLst/>
                <a:ea typeface="Aptos" panose="020B0004020202020204" pitchFamily="34" charset="0"/>
                <a:cs typeface="Aptos" panose="020B0004020202020204" pitchFamily="34" charset="0"/>
              </a:rPr>
              <a:t>The department may depart from or materially adjust a standard methodology for a specific project only if it determines, based on clear and convincing evidence, that use of the standard methodology would result in nutrient loading or load reductions that are substantially different from the expected nutrient loading or load reductions provided by the standard methodology. Any departure or adjustment under this subsection must be documented. The documentation must identify the applicable standard methodology, describe the evidence relied upon, and explain why that evidence satisfies the clear-and-convincing standard and supports the alternative method or adjustment.</a:t>
            </a:r>
          </a:p>
          <a:p>
            <a:pPr marL="228600" marR="0">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21</a:t>
            </a:fld>
            <a:endParaRPr lang="en-US"/>
          </a:p>
        </p:txBody>
      </p:sp>
    </p:spTree>
    <p:extLst>
      <p:ext uri="{BB962C8B-B14F-4D97-AF65-F5344CB8AC3E}">
        <p14:creationId xmlns:p14="http://schemas.microsoft.com/office/powerpoint/2010/main" val="2359041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A9D0170-5082-E259-1DDA-100FB61138DA}"/>
              </a:ext>
            </a:extLst>
          </p:cNvPr>
          <p:cNvSpPr>
            <a:spLocks noGrp="1"/>
          </p:cNvSpPr>
          <p:nvPr>
            <p:ph type="title"/>
          </p:nvPr>
        </p:nvSpPr>
        <p:spPr>
          <a:xfrm>
            <a:off x="395122" y="-63700"/>
            <a:ext cx="10515600" cy="1325563"/>
          </a:xfrm>
        </p:spPr>
        <p:txBody>
          <a:bodyPr/>
          <a:lstStyle/>
          <a:p>
            <a:r>
              <a:rPr lang="en-US" b="1" dirty="0">
                <a:solidFill>
                  <a:srgbClr val="004A98"/>
                </a:solidFill>
                <a:latin typeface="Georgia"/>
              </a:rPr>
              <a:t>Other Changes</a:t>
            </a:r>
            <a:endParaRPr lang="en-US" dirty="0"/>
          </a:p>
        </p:txBody>
      </p:sp>
      <p:sp>
        <p:nvSpPr>
          <p:cNvPr id="8" name="TextBox 7">
            <a:extLst>
              <a:ext uri="{FF2B5EF4-FFF2-40B4-BE49-F238E27FC236}">
                <a16:creationId xmlns:a16="http://schemas.microsoft.com/office/drawing/2014/main" id="{8E182A6E-A2AE-2C5B-829C-A608566DAA8A}"/>
              </a:ext>
            </a:extLst>
          </p:cNvPr>
          <p:cNvSpPr txBox="1"/>
          <p:nvPr/>
        </p:nvSpPr>
        <p:spPr>
          <a:xfrm>
            <a:off x="474407" y="852348"/>
            <a:ext cx="11047828" cy="1477328"/>
          </a:xfrm>
          <a:prstGeom prst="rect">
            <a:avLst/>
          </a:prstGeom>
          <a:noFill/>
        </p:spPr>
        <p:txBody>
          <a:bodyPr wrap="square">
            <a:spAutoFit/>
          </a:bodyPr>
          <a:lstStyle/>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DEQ will review the application to trade and evaluate it based upon the requirements described in this policy. DEQ may approve the application, approve it with conditions, or deny the application. The approved trade will be included in a draft MPDES permit and public comment on the trade will be accepted during the formal public comment period required for all MPDES permits.</a:t>
            </a:r>
            <a:r>
              <a:rPr lang="en-US" sz="1800" i="1">
                <a:effectLst/>
                <a:latin typeface="Aptos" panose="020B0004020202020204" pitchFamily="34" charset="0"/>
                <a:ea typeface="Aptos" panose="020B0004020202020204" pitchFamily="34" charset="0"/>
                <a:cs typeface="Aptos" panose="020B0004020202020204" pitchFamily="34" charset="0"/>
              </a:rPr>
              <a:t> </a:t>
            </a:r>
            <a:r>
              <a:rPr lang="en-US" sz="1800">
                <a:effectLst/>
                <a:latin typeface="Aptos" panose="020B0004020202020204" pitchFamily="34" charset="0"/>
                <a:ea typeface="Aptos" panose="020B0004020202020204" pitchFamily="34" charset="0"/>
                <a:cs typeface="Aptos" panose="020B0004020202020204" pitchFamily="34" charset="0"/>
              </a:rPr>
              <a:t>DEQ approval is not final until the MPDES permit is issued incorporating the trade. </a:t>
            </a:r>
          </a:p>
        </p:txBody>
      </p:sp>
      <p:sp>
        <p:nvSpPr>
          <p:cNvPr id="4" name="TextBox 3">
            <a:extLst>
              <a:ext uri="{FF2B5EF4-FFF2-40B4-BE49-F238E27FC236}">
                <a16:creationId xmlns:a16="http://schemas.microsoft.com/office/drawing/2014/main" id="{63BA4AF5-2E6F-F4BD-837A-79345959D042}"/>
              </a:ext>
            </a:extLst>
          </p:cNvPr>
          <p:cNvSpPr txBox="1"/>
          <p:nvPr/>
        </p:nvSpPr>
        <p:spPr>
          <a:xfrm>
            <a:off x="669765" y="2425888"/>
            <a:ext cx="8846289" cy="369332"/>
          </a:xfrm>
          <a:prstGeom prst="rect">
            <a:avLst/>
          </a:prstGeom>
          <a:noFill/>
        </p:spPr>
        <p:txBody>
          <a:bodyPr wrap="square">
            <a:spAutoFit/>
          </a:bodyPr>
          <a:lstStyle/>
          <a:p>
            <a:pPr marL="228600" marR="0">
              <a:spcBef>
                <a:spcPts val="0"/>
              </a:spcBef>
              <a:spcAft>
                <a:spcPts val="0"/>
              </a:spcAft>
            </a:pP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rPr>
              <a:t> Current DEQ-13		</a:t>
            </a: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Proposed DEQ-13</a:t>
            </a:r>
            <a:r>
              <a:rPr lang="en-US">
                <a:solidFill>
                  <a:srgbClr val="FF0000"/>
                </a:solidFill>
                <a:latin typeface="Calibri" panose="020F0502020204030204" pitchFamily="34" charset="0"/>
                <a:ea typeface="Calibri" panose="020F0502020204030204" pitchFamily="34" charset="0"/>
                <a:cs typeface="Times New Roman" panose="02020603050405020304" pitchFamily="18" charset="0"/>
              </a:rPr>
              <a:t>                               </a:t>
            </a:r>
            <a:endParaRPr lang="en-US" sz="18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FA0D1EAA-A549-4ED8-0375-D413322A8132}"/>
              </a:ext>
            </a:extLst>
          </p:cNvPr>
          <p:cNvSpPr txBox="1"/>
          <p:nvPr/>
        </p:nvSpPr>
        <p:spPr>
          <a:xfrm>
            <a:off x="2782530" y="3028156"/>
            <a:ext cx="9186102" cy="2862322"/>
          </a:xfrm>
          <a:prstGeom prst="rect">
            <a:avLst/>
          </a:prstGeom>
          <a:noFill/>
        </p:spPr>
        <p:txBody>
          <a:bodyPr wrap="square">
            <a:spAutoFit/>
          </a:bodyPr>
          <a:lstStyle/>
          <a:p>
            <a:pPr marL="0" marR="0">
              <a:spcBef>
                <a:spcPts val="0"/>
              </a:spcBef>
              <a:spcAft>
                <a:spcPts val="0"/>
              </a:spcAft>
            </a:pPr>
            <a:r>
              <a:rPr lang="en-US" sz="1800">
                <a:effectLst/>
                <a:latin typeface="Aptos" panose="020B0004020202020204" pitchFamily="34" charset="0"/>
                <a:ea typeface="Aptos" panose="020B0004020202020204" pitchFamily="34" charset="0"/>
                <a:cs typeface="Aptos" panose="020B0004020202020204" pitchFamily="34" charset="0"/>
              </a:rPr>
              <a:t>Consistent with ARM 17.30.1701, an owner or operator of a point source discharge may submit an application for nutrient trading to DEQ prior to or concurrent with an application for a new, renewed, or modified MPDES permit. DEQ will review the application to trade and evaluate whether the proposal is suitable for inclusion in a draft MPDES permit, based upon the requirements described in this circular. Based on this evaluation, DEQ may determine that the proposal is acceptable as submitted, acceptable only with additional conditions, or not acceptable. A trading proposal that DEQ determines is acceptable will be described in a draft MPDES permit and will be subject to public comment during the formal public comment period required for MPDES permits. A trade is not approved or effective until DEQ issues a final MPDES permit incorporating the trade as enforceable permit conditions. </a:t>
            </a:r>
          </a:p>
        </p:txBody>
      </p:sp>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22</a:t>
            </a:fld>
            <a:endParaRPr lang="en-US"/>
          </a:p>
        </p:txBody>
      </p:sp>
    </p:spTree>
    <p:extLst>
      <p:ext uri="{BB962C8B-B14F-4D97-AF65-F5344CB8AC3E}">
        <p14:creationId xmlns:p14="http://schemas.microsoft.com/office/powerpoint/2010/main" val="1479159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6">
            <a:extLst>
              <a:ext uri="{FF2B5EF4-FFF2-40B4-BE49-F238E27FC236}">
                <a16:creationId xmlns:a16="http://schemas.microsoft.com/office/drawing/2014/main" id="{9184CE58-AEAB-80FC-6C04-505DA318F80F}"/>
              </a:ext>
            </a:extLst>
          </p:cNvPr>
          <p:cNvSpPr txBox="1">
            <a:spLocks noGrp="1"/>
          </p:cNvSpPr>
          <p:nvPr>
            <p:ph type="title" idx="4294967295"/>
          </p:nvPr>
        </p:nvSpPr>
        <p:spPr>
          <a:xfrm>
            <a:off x="596004" y="40542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4A98"/>
                </a:solidFill>
                <a:effectLst/>
                <a:uLnTx/>
                <a:uFillTx/>
                <a:latin typeface="Georgia"/>
                <a:ea typeface="+mj-ea"/>
                <a:cs typeface="+mj-cs"/>
              </a:rPr>
              <a:t>Other Changes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9" name="TextBox 8">
            <a:extLst>
              <a:ext uri="{FF2B5EF4-FFF2-40B4-BE49-F238E27FC236}">
                <a16:creationId xmlns:a16="http://schemas.microsoft.com/office/drawing/2014/main" id="{B277C172-A684-D96F-2477-2187EEAE2228}"/>
              </a:ext>
            </a:extLst>
          </p:cNvPr>
          <p:cNvSpPr txBox="1"/>
          <p:nvPr/>
        </p:nvSpPr>
        <p:spPr>
          <a:xfrm>
            <a:off x="1018903" y="1690688"/>
            <a:ext cx="10536603" cy="923330"/>
          </a:xfrm>
          <a:prstGeom prst="rect">
            <a:avLst/>
          </a:prstGeom>
          <a:noFill/>
        </p:spPr>
        <p:txBody>
          <a:bodyPr wrap="square" rtlCol="0">
            <a:spAutoFit/>
          </a:bodyPr>
          <a:lstStyle/>
          <a:p>
            <a:r>
              <a:rPr lang="en-US"/>
              <a:t>Current Circular-13, Section II(1)(a):</a:t>
            </a:r>
          </a:p>
          <a:p>
            <a:endParaRPr lang="en-US"/>
          </a:p>
          <a:p>
            <a:endParaRPr lang="en-US"/>
          </a:p>
        </p:txBody>
      </p:sp>
      <p:pic>
        <p:nvPicPr>
          <p:cNvPr id="11" name="Picture 10" descr="Excerpt from Circular DEQ-13, Section 2(1)(a) discussing impaired waters where a TMDL has been approved or established. The highlighted language that is proposed to be changed says &quot;the applicable point source waste load allocation would establish the point source's baseline for generating credits&quot;.">
            <a:extLst>
              <a:ext uri="{FF2B5EF4-FFF2-40B4-BE49-F238E27FC236}">
                <a16:creationId xmlns:a16="http://schemas.microsoft.com/office/drawing/2014/main" id="{EDA8D26A-8E7C-7877-C5BA-7654F8A8C1CB}"/>
              </a:ext>
            </a:extLst>
          </p:cNvPr>
          <p:cNvPicPr>
            <a:picLocks noChangeAspect="1"/>
          </p:cNvPicPr>
          <p:nvPr/>
        </p:nvPicPr>
        <p:blipFill>
          <a:blip r:embed="rId3"/>
          <a:stretch>
            <a:fillRect/>
          </a:stretch>
        </p:blipFill>
        <p:spPr>
          <a:xfrm>
            <a:off x="1018903" y="2136165"/>
            <a:ext cx="9669803" cy="1760171"/>
          </a:xfrm>
          <a:prstGeom prst="rect">
            <a:avLst/>
          </a:prstGeom>
        </p:spPr>
      </p:pic>
      <p:sp>
        <p:nvSpPr>
          <p:cNvPr id="8" name="TextBox 7">
            <a:extLst>
              <a:ext uri="{FF2B5EF4-FFF2-40B4-BE49-F238E27FC236}">
                <a16:creationId xmlns:a16="http://schemas.microsoft.com/office/drawing/2014/main" id="{0A80D642-D4C1-8029-BBBF-C1C8C6882AF2}"/>
              </a:ext>
            </a:extLst>
          </p:cNvPr>
          <p:cNvSpPr txBox="1"/>
          <p:nvPr/>
        </p:nvSpPr>
        <p:spPr>
          <a:xfrm>
            <a:off x="932521" y="4264933"/>
            <a:ext cx="10326957" cy="1200329"/>
          </a:xfrm>
          <a:prstGeom prst="rect">
            <a:avLst/>
          </a:prstGeom>
          <a:noFill/>
        </p:spPr>
        <p:txBody>
          <a:bodyPr wrap="square" rtlCol="0">
            <a:spAutoFit/>
          </a:bodyPr>
          <a:lstStyle/>
          <a:p>
            <a:r>
              <a:rPr lang="en-US"/>
              <a:t>Proposed language for highlighted portion:</a:t>
            </a:r>
          </a:p>
          <a:p>
            <a:endParaRPr lang="en-US"/>
          </a:p>
          <a:p>
            <a:r>
              <a:rPr lang="en-US"/>
              <a:t>“the baseline for point sources would be established by the final water quality-based effluent limitation based on the applicable point source </a:t>
            </a:r>
            <a:r>
              <a:rPr lang="en-US" err="1"/>
              <a:t>wasteload</a:t>
            </a:r>
            <a:r>
              <a:rPr lang="en-US"/>
              <a:t> allocation.”</a:t>
            </a:r>
          </a:p>
        </p:txBody>
      </p:sp>
      <p:sp>
        <p:nvSpPr>
          <p:cNvPr id="5" name="Slide Number Placeholder 4">
            <a:extLst>
              <a:ext uri="{FF2B5EF4-FFF2-40B4-BE49-F238E27FC236}">
                <a16:creationId xmlns:a16="http://schemas.microsoft.com/office/drawing/2014/main" id="{3633C5C3-EAB5-A955-D9DF-31D702E24633}"/>
              </a:ext>
            </a:extLst>
          </p:cNvPr>
          <p:cNvSpPr>
            <a:spLocks noGrp="1"/>
          </p:cNvSpPr>
          <p:nvPr>
            <p:ph type="sldNum" sz="quarter" idx="12"/>
          </p:nvPr>
        </p:nvSpPr>
        <p:spPr/>
        <p:txBody>
          <a:bodyPr/>
          <a:lstStyle/>
          <a:p>
            <a:fld id="{EB9C4902-6F4C-413C-BF82-6DB82A84A2A6}" type="slidenum">
              <a:rPr lang="en-US" smtClean="0"/>
              <a:pPr/>
              <a:t>23</a:t>
            </a:fld>
            <a:endParaRPr lang="en-US"/>
          </a:p>
        </p:txBody>
      </p:sp>
    </p:spTree>
    <p:extLst>
      <p:ext uri="{BB962C8B-B14F-4D97-AF65-F5344CB8AC3E}">
        <p14:creationId xmlns:p14="http://schemas.microsoft.com/office/powerpoint/2010/main" val="917796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9D29B2E-9B24-60E2-F6D8-7C3AD2BC6347}"/>
              </a:ext>
            </a:extLst>
          </p:cNvPr>
          <p:cNvSpPr txBox="1">
            <a:spLocks noGrp="1"/>
          </p:cNvSpPr>
          <p:nvPr>
            <p:ph type="title" idx="4294967295"/>
          </p:nvPr>
        </p:nvSpPr>
        <p:spPr>
          <a:xfrm>
            <a:off x="253837" y="2355242"/>
            <a:ext cx="6661313"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4400" b="1" i="0" u="none" strike="noStrike" kern="1200" cap="none" spc="0" normalizeH="0" baseline="0" noProof="0" dirty="0">
                <a:ln>
                  <a:noFill/>
                </a:ln>
                <a:solidFill>
                  <a:srgbClr val="004A98"/>
                </a:solidFill>
                <a:effectLst/>
                <a:uLnTx/>
                <a:uFillTx/>
                <a:latin typeface="Georgia"/>
                <a:ea typeface="+mj-ea"/>
                <a:cs typeface="+mj-cs"/>
              </a:rPr>
              <a:t>Wetland Credit Method</a:t>
            </a:r>
            <a:endParaRPr lang="en-US" sz="4400" b="1" i="0" u="none" strike="noStrike" kern="1200" cap="none" spc="0" normalizeH="0" baseline="0" noProof="0" dirty="0">
              <a:ln>
                <a:noFill/>
              </a:ln>
              <a:solidFill>
                <a:srgbClr val="004A98"/>
              </a:solidFill>
              <a:effectLst/>
              <a:uLnTx/>
              <a:uFillTx/>
              <a:latin typeface="Georgia"/>
            </a:endParaRPr>
          </a:p>
        </p:txBody>
      </p:sp>
      <p:sp>
        <p:nvSpPr>
          <p:cNvPr id="5" name="Slide Number Placeholder 4">
            <a:extLst>
              <a:ext uri="{FF2B5EF4-FFF2-40B4-BE49-F238E27FC236}">
                <a16:creationId xmlns:a16="http://schemas.microsoft.com/office/drawing/2014/main" id="{184B0E3B-A270-6CC4-208A-E96A3434F046}"/>
              </a:ext>
            </a:extLst>
          </p:cNvPr>
          <p:cNvSpPr>
            <a:spLocks noGrp="1"/>
          </p:cNvSpPr>
          <p:nvPr>
            <p:ph type="sldNum" sz="quarter" idx="12"/>
          </p:nvPr>
        </p:nvSpPr>
        <p:spPr/>
        <p:txBody>
          <a:bodyPr/>
          <a:lstStyle/>
          <a:p>
            <a:fld id="{EB9C4902-6F4C-413C-BF82-6DB82A84A2A6}" type="slidenum">
              <a:rPr lang="en-US" smtClean="0"/>
              <a:pPr/>
              <a:t>24</a:t>
            </a:fld>
            <a:endParaRPr lang="en-US"/>
          </a:p>
        </p:txBody>
      </p:sp>
      <p:pic>
        <p:nvPicPr>
          <p:cNvPr id="2" name="Picture 1">
            <a:extLst>
              <a:ext uri="{FF2B5EF4-FFF2-40B4-BE49-F238E27FC236}">
                <a16:creationId xmlns:a16="http://schemas.microsoft.com/office/drawing/2014/main" id="{4323D8BC-E46E-8817-70C5-3BE27DEC2F02}"/>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7887" t="-6" r="28825" b="11981"/>
          <a:stretch/>
        </p:blipFill>
        <p:spPr>
          <a:xfrm>
            <a:off x="6915150" y="0"/>
            <a:ext cx="5276850" cy="6036049"/>
          </a:xfrm>
          <a:prstGeom prst="rect">
            <a:avLst/>
          </a:prstGeom>
        </p:spPr>
      </p:pic>
    </p:spTree>
    <p:extLst>
      <p:ext uri="{BB962C8B-B14F-4D97-AF65-F5344CB8AC3E}">
        <p14:creationId xmlns:p14="http://schemas.microsoft.com/office/powerpoint/2010/main" val="3844696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A9D0170-5082-E259-1DDA-100FB61138DA}"/>
              </a:ext>
            </a:extLst>
          </p:cNvPr>
          <p:cNvSpPr>
            <a:spLocks noGrp="1"/>
          </p:cNvSpPr>
          <p:nvPr>
            <p:ph type="title"/>
          </p:nvPr>
        </p:nvSpPr>
        <p:spPr>
          <a:xfrm>
            <a:off x="395122" y="-63700"/>
            <a:ext cx="10515600" cy="1325563"/>
          </a:xfrm>
        </p:spPr>
        <p:txBody>
          <a:bodyPr/>
          <a:lstStyle/>
          <a:p>
            <a:r>
              <a:rPr lang="en-US" b="1" dirty="0">
                <a:solidFill>
                  <a:srgbClr val="004A98"/>
                </a:solidFill>
                <a:latin typeface="Georgia"/>
              </a:rPr>
              <a:t>Wetland Credit Method</a:t>
            </a:r>
            <a:endParaRPr lang="en-US" dirty="0"/>
          </a:p>
        </p:txBody>
      </p:sp>
      <p:sp>
        <p:nvSpPr>
          <p:cNvPr id="2" name="TextBox 1">
            <a:extLst>
              <a:ext uri="{FF2B5EF4-FFF2-40B4-BE49-F238E27FC236}">
                <a16:creationId xmlns:a16="http://schemas.microsoft.com/office/drawing/2014/main" id="{8CDFDC67-DDAB-98AB-6D14-898EE5D1ACA6}"/>
              </a:ext>
            </a:extLst>
          </p:cNvPr>
          <p:cNvSpPr txBox="1"/>
          <p:nvPr/>
        </p:nvSpPr>
        <p:spPr>
          <a:xfrm>
            <a:off x="33769" y="979189"/>
            <a:ext cx="11763109" cy="1754326"/>
          </a:xfrm>
          <a:prstGeom prst="rect">
            <a:avLst/>
          </a:prstGeom>
          <a:noFill/>
        </p:spPr>
        <p:txBody>
          <a:bodyPr wrap="square">
            <a:spAutoFit/>
          </a:bodyPr>
          <a:lstStyle/>
          <a:p>
            <a:pPr marL="514350" marR="0" indent="-285750">
              <a:spcBef>
                <a:spcPts val="0"/>
              </a:spcBef>
              <a:spcAft>
                <a:spcPts val="0"/>
              </a:spcAft>
              <a:buFont typeface="Arial" panose="020B0604020202020204" pitchFamily="34" charset="0"/>
              <a:buChar char="•"/>
            </a:pPr>
            <a:r>
              <a:rPr lang="en-US" sz="1800" b="0" i="0" dirty="0">
                <a:solidFill>
                  <a:srgbClr val="000000"/>
                </a:solidFill>
                <a:effectLst/>
                <a:highlight>
                  <a:srgbClr val="FFFFFF"/>
                </a:highlight>
                <a:latin typeface="Georgia" panose="02040502050405020303" pitchFamily="18" charset="0"/>
              </a:rPr>
              <a:t> "development of wetlands in areas of irrigation water return flows </a:t>
            </a:r>
            <a:r>
              <a:rPr lang="en-US" sz="1800" b="1" i="0" dirty="0">
                <a:solidFill>
                  <a:srgbClr val="000000"/>
                </a:solidFill>
                <a:effectLst/>
                <a:highlight>
                  <a:srgbClr val="FFFFFF"/>
                </a:highlight>
                <a:latin typeface="Georgia" panose="02040502050405020303" pitchFamily="18" charset="0"/>
              </a:rPr>
              <a:t>based on the number of acres associated with the return flows</a:t>
            </a:r>
            <a:r>
              <a:rPr lang="en-US" sz="1800" b="0" i="0" dirty="0">
                <a:solidFill>
                  <a:srgbClr val="000000"/>
                </a:solidFill>
                <a:effectLst/>
                <a:highlight>
                  <a:srgbClr val="FFFFFF"/>
                </a:highlight>
                <a:latin typeface="Georgia" panose="02040502050405020303"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14350" marR="0" indent="-285750">
              <a:spcBef>
                <a:spcPts val="0"/>
              </a:spcBef>
              <a:spcAft>
                <a:spcPts val="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No existing state program addresses irrigation return flow wetlands in precisely this way.</a:t>
            </a:r>
          </a:p>
          <a:p>
            <a:pPr marL="514350" marR="0" indent="-285750">
              <a:spcBef>
                <a:spcPts val="0"/>
              </a:spcBef>
              <a:spcAft>
                <a:spcPts val="0"/>
              </a:spcAft>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Iowa’s Conservation Reserve Enhancement Program</a:t>
            </a:r>
          </a:p>
          <a:p>
            <a:pPr marL="971550" lvl="1" indent="-285750">
              <a:buFont typeface="Arial" panose="020B0604020202020204" pitchFamily="34" charset="0"/>
              <a:buChar char="•"/>
            </a:pPr>
            <a:r>
              <a:rPr lang="en-US" dirty="0">
                <a:effectLst/>
                <a:latin typeface="Calibri" panose="020F0502020204030204" pitchFamily="34" charset="0"/>
                <a:ea typeface="Calibri" panose="020F0502020204030204" pitchFamily="34" charset="0"/>
                <a:cs typeface="Times New Roman" panose="02020603050405020304" pitchFamily="18" charset="0"/>
              </a:rPr>
              <a:t>Context: tile drainage systems</a:t>
            </a:r>
          </a:p>
          <a:p>
            <a:pPr marL="971550" lvl="1" indent="-285750">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Mass balance monitoring (inflow-outflow) of representative subset of enrolled wetlands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Expected performance graph">
            <a:extLst>
              <a:ext uri="{FF2B5EF4-FFF2-40B4-BE49-F238E27FC236}">
                <a16:creationId xmlns:a16="http://schemas.microsoft.com/office/drawing/2014/main" id="{1E47293B-FA03-C5CF-A0D5-DE038880A9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218" y="3293488"/>
            <a:ext cx="5823505" cy="258532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le 7">
            <a:extLst>
              <a:ext uri="{FF2B5EF4-FFF2-40B4-BE49-F238E27FC236}">
                <a16:creationId xmlns:a16="http://schemas.microsoft.com/office/drawing/2014/main" id="{96354F27-1364-CAB2-9F6A-B897BDA43398}"/>
              </a:ext>
            </a:extLst>
          </p:cNvPr>
          <p:cNvGraphicFramePr>
            <a:graphicFrameLocks noGrp="1"/>
          </p:cNvGraphicFramePr>
          <p:nvPr>
            <p:extLst>
              <p:ext uri="{D42A27DB-BD31-4B8C-83A1-F6EECF244321}">
                <p14:modId xmlns:p14="http://schemas.microsoft.com/office/powerpoint/2010/main" val="3670172261"/>
              </p:ext>
            </p:extLst>
          </p:nvPr>
        </p:nvGraphicFramePr>
        <p:xfrm>
          <a:off x="6828226" y="3413051"/>
          <a:ext cx="4968652" cy="2514600"/>
        </p:xfrm>
        <a:graphic>
          <a:graphicData uri="http://schemas.openxmlformats.org/drawingml/2006/table">
            <a:tbl>
              <a:tblPr firstRow="1">
                <a:tableStyleId>{BC89EF96-8CEA-46FF-86C4-4CE0E7609802}</a:tableStyleId>
              </a:tblPr>
              <a:tblGrid>
                <a:gridCol w="1633986">
                  <a:extLst>
                    <a:ext uri="{9D8B030D-6E8A-4147-A177-3AD203B41FA5}">
                      <a16:colId xmlns:a16="http://schemas.microsoft.com/office/drawing/2014/main" val="3855954191"/>
                    </a:ext>
                  </a:extLst>
                </a:gridCol>
                <a:gridCol w="1667333">
                  <a:extLst>
                    <a:ext uri="{9D8B030D-6E8A-4147-A177-3AD203B41FA5}">
                      <a16:colId xmlns:a16="http://schemas.microsoft.com/office/drawing/2014/main" val="1271463396"/>
                    </a:ext>
                  </a:extLst>
                </a:gridCol>
                <a:gridCol w="1667333">
                  <a:extLst>
                    <a:ext uri="{9D8B030D-6E8A-4147-A177-3AD203B41FA5}">
                      <a16:colId xmlns:a16="http://schemas.microsoft.com/office/drawing/2014/main" val="442994737"/>
                    </a:ext>
                  </a:extLst>
                </a:gridCol>
              </a:tblGrid>
              <a:tr h="278130">
                <a:tc gridSpan="3">
                  <a:txBody>
                    <a:bodyPr/>
                    <a:lstStyle/>
                    <a:p>
                      <a:pPr algn="l" rtl="0" fontAlgn="b"/>
                      <a:r>
                        <a:rPr lang="en-US" sz="1800" b="1" i="0" u="none" strike="noStrike" dirty="0">
                          <a:solidFill>
                            <a:srgbClr val="000000"/>
                          </a:solidFill>
                          <a:effectLst/>
                          <a:latin typeface="Helvetica Neue"/>
                        </a:rPr>
                        <a:t>Estimated TN and TP removals based on wetland/service area ratio</a:t>
                      </a: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rtl="0" fontAlgn="b"/>
                      <a:endParaRPr lang="en-US" sz="1800" b="0" i="0" u="none" strike="noStrike" dirty="0">
                        <a:solidFill>
                          <a:srgbClr val="000000"/>
                        </a:solidFill>
                        <a:effectLst/>
                        <a:latin typeface="Helvetica Neue"/>
                      </a:endParaRPr>
                    </a:p>
                  </a:txBody>
                  <a:tcPr marL="7620" marR="7620" marT="7620" marB="0" anchor="b"/>
                </a:tc>
                <a:tc hMerge="1">
                  <a:txBody>
                    <a:bodyPr/>
                    <a:lstStyle/>
                    <a:p>
                      <a:pPr algn="l" rtl="0" fontAlgn="b"/>
                      <a:endParaRPr lang="en-US" sz="1800" b="0" i="0" u="none" strike="noStrike" dirty="0">
                        <a:solidFill>
                          <a:srgbClr val="000000"/>
                        </a:solidFill>
                        <a:effectLst/>
                        <a:latin typeface="Helvetica Neue"/>
                      </a:endParaRPr>
                    </a:p>
                  </a:txBody>
                  <a:tcPr marL="7620" marR="7620" marT="7620" marB="0" anchor="b"/>
                </a:tc>
                <a:extLst>
                  <a:ext uri="{0D108BD9-81ED-4DB2-BD59-A6C34878D82A}">
                    <a16:rowId xmlns:a16="http://schemas.microsoft.com/office/drawing/2014/main" val="1611438418"/>
                  </a:ext>
                </a:extLst>
              </a:tr>
              <a:tr h="278130">
                <a:tc>
                  <a:txBody>
                    <a:bodyPr/>
                    <a:lstStyle/>
                    <a:p>
                      <a:pPr algn="l" rtl="0" fontAlgn="b"/>
                      <a:r>
                        <a:rPr lang="en-US" sz="1800" u="none" strike="noStrike" dirty="0">
                          <a:effectLst/>
                        </a:rPr>
                        <a:t>Wetland/Service Area Ratio </a:t>
                      </a:r>
                      <a:endParaRPr lang="en-US" sz="1800" b="0" i="0" u="none" strike="noStrike" dirty="0">
                        <a:solidFill>
                          <a:srgbClr val="000000"/>
                        </a:solidFill>
                        <a:effectLst/>
                        <a:latin typeface="Helvetica Neue"/>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rtl="0" fontAlgn="b"/>
                      <a:r>
                        <a:rPr lang="en-US" sz="1800" u="none" strike="noStrike" dirty="0">
                          <a:effectLst/>
                        </a:rPr>
                        <a:t>Estimated TN Removal </a:t>
                      </a:r>
                      <a:endParaRPr lang="en-US" sz="1800" b="0" i="0" u="none" strike="noStrike" dirty="0">
                        <a:solidFill>
                          <a:srgbClr val="000000"/>
                        </a:solidFill>
                        <a:effectLst/>
                        <a:latin typeface="Helvetica Neue"/>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rtl="0" fontAlgn="b"/>
                      <a:r>
                        <a:rPr lang="en-US" sz="1800" u="none" strike="noStrike" dirty="0">
                          <a:effectLst/>
                        </a:rPr>
                        <a:t>Estimated TP Removal </a:t>
                      </a:r>
                      <a:endParaRPr lang="en-US" sz="1800" b="0" i="0" u="none" strike="noStrike" dirty="0">
                        <a:solidFill>
                          <a:srgbClr val="000000"/>
                        </a:solidFill>
                        <a:effectLst/>
                        <a:latin typeface="Helvetica Neue"/>
                      </a:endParaRPr>
                    </a:p>
                  </a:txBody>
                  <a:tcPr marL="7620" marR="7620" marT="762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24168150"/>
                  </a:ext>
                </a:extLst>
              </a:tr>
              <a:tr h="182880">
                <a:tc>
                  <a:txBody>
                    <a:bodyPr/>
                    <a:lstStyle/>
                    <a:p>
                      <a:pPr algn="l" rtl="0" fontAlgn="b"/>
                      <a:r>
                        <a:rPr lang="en-US" sz="1800" u="none" strike="noStrike" dirty="0">
                          <a:effectLst/>
                        </a:rPr>
                        <a:t>&lt; 0.5% </a:t>
                      </a:r>
                      <a:endParaRPr lang="en-US" sz="1800" b="0" i="0" u="none" strike="noStrike" dirty="0">
                        <a:solidFill>
                          <a:srgbClr val="000000"/>
                        </a:solidFill>
                        <a:effectLst/>
                        <a:latin typeface="Helvetica Neue"/>
                      </a:endParaRPr>
                    </a:p>
                  </a:txBody>
                  <a:tcPr marL="7620" marR="7620" marT="7620" marB="0" anchor="b"/>
                </a:tc>
                <a:tc>
                  <a:txBody>
                    <a:bodyPr/>
                    <a:lstStyle/>
                    <a:p>
                      <a:pPr algn="l" rtl="0" fontAlgn="b"/>
                      <a:r>
                        <a:rPr lang="en-US" sz="1800" u="none" strike="noStrike">
                          <a:effectLst/>
                        </a:rPr>
                        <a:t>Not eligible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dirty="0">
                          <a:effectLst/>
                        </a:rPr>
                        <a:t>Not eligible </a:t>
                      </a:r>
                      <a:endParaRPr lang="en-US" sz="1800" b="0" i="0" u="none" strike="noStrike" dirty="0">
                        <a:solidFill>
                          <a:srgbClr val="000000"/>
                        </a:solidFill>
                        <a:effectLst/>
                        <a:latin typeface="Helvetica Neue"/>
                      </a:endParaRPr>
                    </a:p>
                  </a:txBody>
                  <a:tcPr marL="7620" marR="7620" marT="7620" marB="0" anchor="b"/>
                </a:tc>
                <a:extLst>
                  <a:ext uri="{0D108BD9-81ED-4DB2-BD59-A6C34878D82A}">
                    <a16:rowId xmlns:a16="http://schemas.microsoft.com/office/drawing/2014/main" val="3390015165"/>
                  </a:ext>
                </a:extLst>
              </a:tr>
              <a:tr h="182880">
                <a:tc>
                  <a:txBody>
                    <a:bodyPr/>
                    <a:lstStyle/>
                    <a:p>
                      <a:pPr algn="l" rtl="0" fontAlgn="b"/>
                      <a:r>
                        <a:rPr lang="en-US" sz="1800" u="none" strike="noStrike">
                          <a:effectLst/>
                        </a:rPr>
                        <a:t>0.5%–1.0%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a:effectLst/>
                        </a:rPr>
                        <a:t>40–50%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a:effectLst/>
                        </a:rPr>
                        <a:t>20–30% </a:t>
                      </a:r>
                      <a:endParaRPr lang="en-US" sz="1800" b="0" i="0" u="none" strike="noStrike">
                        <a:solidFill>
                          <a:srgbClr val="000000"/>
                        </a:solidFill>
                        <a:effectLst/>
                        <a:latin typeface="Helvetica Neue"/>
                      </a:endParaRPr>
                    </a:p>
                  </a:txBody>
                  <a:tcPr marL="7620" marR="7620" marT="7620" marB="0" anchor="b"/>
                </a:tc>
                <a:extLst>
                  <a:ext uri="{0D108BD9-81ED-4DB2-BD59-A6C34878D82A}">
                    <a16:rowId xmlns:a16="http://schemas.microsoft.com/office/drawing/2014/main" val="9046965"/>
                  </a:ext>
                </a:extLst>
              </a:tr>
              <a:tr h="182880">
                <a:tc>
                  <a:txBody>
                    <a:bodyPr/>
                    <a:lstStyle/>
                    <a:p>
                      <a:pPr algn="l" rtl="0" fontAlgn="b"/>
                      <a:r>
                        <a:rPr lang="en-US" sz="1800" u="none" strike="noStrike">
                          <a:effectLst/>
                        </a:rPr>
                        <a:t>1.0%–2.0%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a:effectLst/>
                        </a:rPr>
                        <a:t>50–70%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a:effectLst/>
                        </a:rPr>
                        <a:t>30–45% </a:t>
                      </a:r>
                      <a:endParaRPr lang="en-US" sz="1800" b="0" i="0" u="none" strike="noStrike">
                        <a:solidFill>
                          <a:srgbClr val="000000"/>
                        </a:solidFill>
                        <a:effectLst/>
                        <a:latin typeface="Helvetica Neue"/>
                      </a:endParaRPr>
                    </a:p>
                  </a:txBody>
                  <a:tcPr marL="7620" marR="7620" marT="7620" marB="0" anchor="b"/>
                </a:tc>
                <a:extLst>
                  <a:ext uri="{0D108BD9-81ED-4DB2-BD59-A6C34878D82A}">
                    <a16:rowId xmlns:a16="http://schemas.microsoft.com/office/drawing/2014/main" val="4049712146"/>
                  </a:ext>
                </a:extLst>
              </a:tr>
              <a:tr h="289560">
                <a:tc>
                  <a:txBody>
                    <a:bodyPr/>
                    <a:lstStyle/>
                    <a:p>
                      <a:pPr algn="l" rtl="0" fontAlgn="b"/>
                      <a:r>
                        <a:rPr lang="en-US" sz="1800" u="none" strike="noStrike">
                          <a:effectLst/>
                        </a:rPr>
                        <a:t>&gt; 2.0%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a:effectLst/>
                        </a:rPr>
                        <a:t>Up to 90% (measured only) </a:t>
                      </a:r>
                      <a:endParaRPr lang="en-US" sz="1800" b="0" i="0" u="none" strike="noStrike">
                        <a:solidFill>
                          <a:srgbClr val="000000"/>
                        </a:solidFill>
                        <a:effectLst/>
                        <a:latin typeface="Helvetica Neue"/>
                      </a:endParaRPr>
                    </a:p>
                  </a:txBody>
                  <a:tcPr marL="7620" marR="7620" marT="7620" marB="0" anchor="b"/>
                </a:tc>
                <a:tc>
                  <a:txBody>
                    <a:bodyPr/>
                    <a:lstStyle/>
                    <a:p>
                      <a:pPr algn="l" rtl="0" fontAlgn="b"/>
                      <a:r>
                        <a:rPr lang="en-US" sz="1800" u="none" strike="noStrike" dirty="0">
                          <a:effectLst/>
                        </a:rPr>
                        <a:t>Up to 55% (measured only) </a:t>
                      </a:r>
                      <a:endParaRPr lang="en-US" sz="1800" b="0" i="0" u="none" strike="noStrike" dirty="0">
                        <a:solidFill>
                          <a:srgbClr val="000000"/>
                        </a:solidFill>
                        <a:effectLst/>
                        <a:latin typeface="Helvetica Neue"/>
                      </a:endParaRPr>
                    </a:p>
                  </a:txBody>
                  <a:tcPr marL="7620" marR="7620" marT="7620" marB="0" anchor="b"/>
                </a:tc>
                <a:extLst>
                  <a:ext uri="{0D108BD9-81ED-4DB2-BD59-A6C34878D82A}">
                    <a16:rowId xmlns:a16="http://schemas.microsoft.com/office/drawing/2014/main" val="3534133489"/>
                  </a:ext>
                </a:extLst>
              </a:tr>
            </a:tbl>
          </a:graphicData>
        </a:graphic>
      </p:graphicFrame>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25</a:t>
            </a:fld>
            <a:endParaRPr lang="en-US"/>
          </a:p>
        </p:txBody>
      </p:sp>
    </p:spTree>
    <p:extLst>
      <p:ext uri="{BB962C8B-B14F-4D97-AF65-F5344CB8AC3E}">
        <p14:creationId xmlns:p14="http://schemas.microsoft.com/office/powerpoint/2010/main" val="2602588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A9D0170-5082-E259-1DDA-100FB61138DA}"/>
              </a:ext>
            </a:extLst>
          </p:cNvPr>
          <p:cNvSpPr>
            <a:spLocks noGrp="1"/>
          </p:cNvSpPr>
          <p:nvPr>
            <p:ph type="title"/>
          </p:nvPr>
        </p:nvSpPr>
        <p:spPr>
          <a:xfrm>
            <a:off x="395122" y="-63700"/>
            <a:ext cx="10515600" cy="1325563"/>
          </a:xfrm>
        </p:spPr>
        <p:txBody>
          <a:bodyPr/>
          <a:lstStyle/>
          <a:p>
            <a:r>
              <a:rPr lang="en-US" b="1" dirty="0">
                <a:solidFill>
                  <a:srgbClr val="004A98"/>
                </a:solidFill>
                <a:latin typeface="Georgia"/>
              </a:rPr>
              <a:t>Wetland Credit Method</a:t>
            </a:r>
            <a:endParaRPr lang="en-US" dirty="0"/>
          </a:p>
        </p:txBody>
      </p:sp>
      <p:graphicFrame>
        <p:nvGraphicFramePr>
          <p:cNvPr id="3" name="Table 2">
            <a:extLst>
              <a:ext uri="{FF2B5EF4-FFF2-40B4-BE49-F238E27FC236}">
                <a16:creationId xmlns:a16="http://schemas.microsoft.com/office/drawing/2014/main" id="{F42548A7-34FD-E77D-4F4A-8A95B2F179A6}"/>
              </a:ext>
            </a:extLst>
          </p:cNvPr>
          <p:cNvGraphicFramePr>
            <a:graphicFrameLocks noGrp="1"/>
          </p:cNvGraphicFramePr>
          <p:nvPr>
            <p:extLst>
              <p:ext uri="{D42A27DB-BD31-4B8C-83A1-F6EECF244321}">
                <p14:modId xmlns:p14="http://schemas.microsoft.com/office/powerpoint/2010/main" val="2271396590"/>
              </p:ext>
            </p:extLst>
          </p:nvPr>
        </p:nvGraphicFramePr>
        <p:xfrm>
          <a:off x="214445" y="744805"/>
          <a:ext cx="11903558" cy="1866900"/>
        </p:xfrm>
        <a:graphic>
          <a:graphicData uri="http://schemas.openxmlformats.org/drawingml/2006/table">
            <a:tbl>
              <a:tblPr firstRow="1">
                <a:tableStyleId>{BC89EF96-8CEA-46FF-86C4-4CE0E7609802}</a:tableStyleId>
              </a:tblPr>
              <a:tblGrid>
                <a:gridCol w="1247056">
                  <a:extLst>
                    <a:ext uri="{9D8B030D-6E8A-4147-A177-3AD203B41FA5}">
                      <a16:colId xmlns:a16="http://schemas.microsoft.com/office/drawing/2014/main" val="1590200972"/>
                    </a:ext>
                  </a:extLst>
                </a:gridCol>
                <a:gridCol w="1010567">
                  <a:extLst>
                    <a:ext uri="{9D8B030D-6E8A-4147-A177-3AD203B41FA5}">
                      <a16:colId xmlns:a16="http://schemas.microsoft.com/office/drawing/2014/main" val="3293770918"/>
                    </a:ext>
                  </a:extLst>
                </a:gridCol>
                <a:gridCol w="1936804">
                  <a:extLst>
                    <a:ext uri="{9D8B030D-6E8A-4147-A177-3AD203B41FA5}">
                      <a16:colId xmlns:a16="http://schemas.microsoft.com/office/drawing/2014/main" val="376319257"/>
                    </a:ext>
                  </a:extLst>
                </a:gridCol>
                <a:gridCol w="1318928">
                  <a:extLst>
                    <a:ext uri="{9D8B030D-6E8A-4147-A177-3AD203B41FA5}">
                      <a16:colId xmlns:a16="http://schemas.microsoft.com/office/drawing/2014/main" val="2558244647"/>
                    </a:ext>
                  </a:extLst>
                </a:gridCol>
                <a:gridCol w="2115039">
                  <a:extLst>
                    <a:ext uri="{9D8B030D-6E8A-4147-A177-3AD203B41FA5}">
                      <a16:colId xmlns:a16="http://schemas.microsoft.com/office/drawing/2014/main" val="1505123668"/>
                    </a:ext>
                  </a:extLst>
                </a:gridCol>
                <a:gridCol w="1538250">
                  <a:extLst>
                    <a:ext uri="{9D8B030D-6E8A-4147-A177-3AD203B41FA5}">
                      <a16:colId xmlns:a16="http://schemas.microsoft.com/office/drawing/2014/main" val="540841619"/>
                    </a:ext>
                  </a:extLst>
                </a:gridCol>
                <a:gridCol w="1372375">
                  <a:extLst>
                    <a:ext uri="{9D8B030D-6E8A-4147-A177-3AD203B41FA5}">
                      <a16:colId xmlns:a16="http://schemas.microsoft.com/office/drawing/2014/main" val="2512996784"/>
                    </a:ext>
                  </a:extLst>
                </a:gridCol>
                <a:gridCol w="1364539">
                  <a:extLst>
                    <a:ext uri="{9D8B030D-6E8A-4147-A177-3AD203B41FA5}">
                      <a16:colId xmlns:a16="http://schemas.microsoft.com/office/drawing/2014/main" val="658597878"/>
                    </a:ext>
                  </a:extLst>
                </a:gridCol>
              </a:tblGrid>
              <a:tr h="381000">
                <a:tc gridSpan="8">
                  <a:txBody>
                    <a:bodyPr/>
                    <a:lstStyle/>
                    <a:p>
                      <a:pPr algn="l" fontAlgn="b"/>
                      <a:r>
                        <a:rPr lang="en-US" sz="1600" b="1" i="0" u="none" strike="noStrike" dirty="0">
                          <a:solidFill>
                            <a:srgbClr val="000000"/>
                          </a:solidFill>
                          <a:effectLst/>
                          <a:latin typeface="Calibri" panose="020F0502020204030204" pitchFamily="34" charset="0"/>
                        </a:rPr>
                        <a:t>TN and TP load reductions from two study wetlands (Selkirk and Mandeville) using monitoring data</a:t>
                      </a: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noFill/>
                  </a:tcPr>
                </a:tc>
                <a:tc hMerge="1">
                  <a:txBody>
                    <a:bodyPr/>
                    <a:lstStyle/>
                    <a:p>
                      <a:pPr algn="ctr" fontAlgn="b"/>
                      <a:endParaRPr lang="en-US" sz="1800" b="0" i="0" u="none" strike="noStrike" dirty="0">
                        <a:solidFill>
                          <a:srgbClr val="000000"/>
                        </a:solidFill>
                        <a:effectLst/>
                        <a:latin typeface="Calibri" panose="020F0502020204030204" pitchFamily="34" charset="0"/>
                      </a:endParaRPr>
                    </a:p>
                  </a:txBody>
                  <a:tcPr marL="7620" marR="7620" marT="7620" marB="0" anchor="b">
                    <a:noFill/>
                  </a:tcPr>
                </a:tc>
                <a:extLst>
                  <a:ext uri="{0D108BD9-81ED-4DB2-BD59-A6C34878D82A}">
                    <a16:rowId xmlns:a16="http://schemas.microsoft.com/office/drawing/2014/main" val="1994244349"/>
                  </a:ext>
                </a:extLst>
              </a:tr>
              <a:tr h="381000">
                <a:tc>
                  <a:txBody>
                    <a:bodyPr/>
                    <a:lstStyle/>
                    <a:p>
                      <a:pPr algn="l" fontAlgn="b"/>
                      <a:r>
                        <a:rPr lang="en-US" sz="1600" u="none" strike="noStrike">
                          <a:effectLst/>
                        </a:rPr>
                        <a:t>Study Wetland</a:t>
                      </a:r>
                      <a:endParaRPr lang="en-US" sz="1600" b="0" i="0" u="none" strike="noStrike">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a:effectLst/>
                        </a:rPr>
                        <a:t>Wetland Acreage</a:t>
                      </a:r>
                      <a:endParaRPr lang="en-US" sz="1600" b="0" i="0" u="none" strike="noStrike">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a:effectLst/>
                        </a:rPr>
                        <a:t>Acreage Assoc. w/ Irrigation Return</a:t>
                      </a:r>
                      <a:endParaRPr lang="en-US" sz="1600" b="0" i="0" u="none" strike="noStrike">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a:effectLst/>
                        </a:rPr>
                        <a:t>Wetland Acreage (%)</a:t>
                      </a:r>
                      <a:endParaRPr lang="en-US" sz="1600" b="0" i="0" u="none" strike="noStrike">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a:effectLst/>
                        </a:rPr>
                        <a:t>TN Load Reduction (</a:t>
                      </a:r>
                      <a:r>
                        <a:rPr lang="en-US" sz="1600" u="none" strike="noStrike" dirty="0" err="1">
                          <a:effectLst/>
                        </a:rPr>
                        <a:t>lbs</a:t>
                      </a:r>
                      <a:r>
                        <a:rPr lang="en-US" sz="1600" u="none" strike="noStrike" dirty="0">
                          <a:effectLst/>
                        </a:rPr>
                        <a:t>/day) Measured</a:t>
                      </a:r>
                      <a:endParaRPr lang="en-US" sz="1600" b="0"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pPr algn="ctr" fontAlgn="b"/>
                      <a:r>
                        <a:rPr lang="en-US" sz="1600" u="none" strike="noStrike">
                          <a:effectLst/>
                        </a:rPr>
                        <a:t>TP Load Reduction (</a:t>
                      </a:r>
                      <a:r>
                        <a:rPr lang="en-US" sz="1600" u="none" strike="noStrike" err="1">
                          <a:effectLst/>
                        </a:rPr>
                        <a:t>lbs</a:t>
                      </a:r>
                      <a:r>
                        <a:rPr lang="en-US" sz="1600" u="none" strike="noStrike">
                          <a:effectLst/>
                        </a:rPr>
                        <a:t>/day) Measured</a:t>
                      </a:r>
                      <a:endParaRPr lang="en-US" sz="1600" b="0" i="0" u="none" strike="noStrike">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pPr algn="ctr" fontAlgn="b"/>
                      <a:r>
                        <a:rPr lang="en-US" sz="1600" b="0" i="0" u="none" strike="noStrike">
                          <a:solidFill>
                            <a:srgbClr val="000000"/>
                          </a:solidFill>
                          <a:effectLst/>
                          <a:latin typeface="Calibri" panose="020F0502020204030204" pitchFamily="34" charset="0"/>
                        </a:rPr>
                        <a:t>TN Load Reduction (%)</a:t>
                      </a:r>
                    </a:p>
                  </a:txBody>
                  <a:tcPr marL="7620" marR="7620" marT="7620" marB="0" anchor="b">
                    <a:lnT w="12700" cap="flat" cmpd="sng" algn="ctr">
                      <a:solidFill>
                        <a:schemeClr val="tx1"/>
                      </a:solidFill>
                      <a:prstDash val="solid"/>
                      <a:round/>
                      <a:headEnd type="none" w="med" len="med"/>
                      <a:tailEnd type="none" w="med" len="med"/>
                    </a:lnT>
                    <a:noFill/>
                  </a:tcPr>
                </a:tc>
                <a:tc>
                  <a:txBody>
                    <a:bodyPr/>
                    <a:lstStyle/>
                    <a:p>
                      <a:pPr algn="ctr" fontAlgn="b"/>
                      <a:r>
                        <a:rPr lang="en-US" sz="1600" b="0" i="0" u="none" strike="noStrike">
                          <a:solidFill>
                            <a:srgbClr val="000000"/>
                          </a:solidFill>
                          <a:effectLst/>
                          <a:latin typeface="Calibri" panose="020F0502020204030204" pitchFamily="34" charset="0"/>
                        </a:rPr>
                        <a:t>TP Load Reduction (%)</a:t>
                      </a:r>
                    </a:p>
                  </a:txBody>
                  <a:tcPr marL="7620" marR="7620" marT="7620" marB="0" anchor="b">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11613359"/>
                  </a:ext>
                </a:extLst>
              </a:tr>
              <a:tr h="182880">
                <a:tc>
                  <a:txBody>
                    <a:bodyPr/>
                    <a:lstStyle/>
                    <a:p>
                      <a:pPr algn="l" fontAlgn="b"/>
                      <a:r>
                        <a:rPr lang="en-US" sz="1600" u="none" strike="noStrike">
                          <a:effectLst/>
                        </a:rPr>
                        <a:t>Selkirk</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73</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362</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20</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0*</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a:txBody>
                    <a:bodyPr/>
                    <a:lstStyle/>
                    <a:p>
                      <a:pPr algn="ctr" fontAlgn="b"/>
                      <a:r>
                        <a:rPr lang="en-US" sz="1600" u="none" strike="noStrike">
                          <a:effectLst/>
                        </a:rPr>
                        <a:t>0.014</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a:txBody>
                    <a:bodyPr/>
                    <a:lstStyle/>
                    <a:p>
                      <a:pPr algn="ctr" fontAlgn="b"/>
                      <a:r>
                        <a:rPr lang="en-US" sz="1600" b="0" i="0" u="none" strike="noStrike">
                          <a:solidFill>
                            <a:srgbClr val="000000"/>
                          </a:solidFill>
                          <a:effectLst/>
                          <a:latin typeface="Calibri" panose="020F0502020204030204" pitchFamily="34" charset="0"/>
                        </a:rPr>
                        <a:t>0*</a:t>
                      </a:r>
                    </a:p>
                  </a:txBody>
                  <a:tcPr marL="7620" marR="7620" marT="7620" marB="0" anchor="b">
                    <a:noFill/>
                  </a:tcPr>
                </a:tc>
                <a:tc>
                  <a:txBody>
                    <a:bodyPr/>
                    <a:lstStyle/>
                    <a:p>
                      <a:pPr algn="ctr" fontAlgn="b"/>
                      <a:r>
                        <a:rPr lang="en-US" sz="1600" b="0" i="0" u="none" strike="noStrike">
                          <a:solidFill>
                            <a:srgbClr val="000000"/>
                          </a:solidFill>
                          <a:effectLst/>
                          <a:latin typeface="Calibri" panose="020F0502020204030204" pitchFamily="34" charset="0"/>
                        </a:rPr>
                        <a:t>21</a:t>
                      </a:r>
                    </a:p>
                  </a:txBody>
                  <a:tcPr marL="7620" marR="7620" marT="7620" marB="0" anchor="b">
                    <a:noFill/>
                  </a:tcPr>
                </a:tc>
                <a:extLst>
                  <a:ext uri="{0D108BD9-81ED-4DB2-BD59-A6C34878D82A}">
                    <a16:rowId xmlns:a16="http://schemas.microsoft.com/office/drawing/2014/main" val="525488251"/>
                  </a:ext>
                </a:extLst>
              </a:tr>
              <a:tr h="182880">
                <a:tc>
                  <a:txBody>
                    <a:bodyPr/>
                    <a:lstStyle/>
                    <a:p>
                      <a:pPr algn="l" fontAlgn="b"/>
                      <a:r>
                        <a:rPr lang="en-US" sz="1600" u="none" strike="noStrike">
                          <a:effectLst/>
                        </a:rPr>
                        <a:t>Mandeville</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19</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8738</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0.2</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21.2</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a:txBody>
                    <a:bodyPr/>
                    <a:lstStyle/>
                    <a:p>
                      <a:pPr algn="ctr" fontAlgn="b"/>
                      <a:r>
                        <a:rPr lang="en-US" sz="1600" u="none" strike="noStrike">
                          <a:effectLst/>
                        </a:rPr>
                        <a:t>3.4</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a:txBody>
                    <a:bodyPr/>
                    <a:lstStyle/>
                    <a:p>
                      <a:pPr algn="ctr" fontAlgn="b"/>
                      <a:r>
                        <a:rPr lang="en-US" sz="1600" b="0" i="0" u="none" strike="noStrike" dirty="0">
                          <a:solidFill>
                            <a:srgbClr val="000000"/>
                          </a:solidFill>
                          <a:effectLst/>
                          <a:latin typeface="Calibri" panose="020F0502020204030204" pitchFamily="34" charset="0"/>
                        </a:rPr>
                        <a:t>59</a:t>
                      </a:r>
                    </a:p>
                  </a:txBody>
                  <a:tcPr marL="7620" marR="7620" marT="7620" marB="0" anchor="b">
                    <a:noFill/>
                  </a:tcPr>
                </a:tc>
                <a:tc>
                  <a:txBody>
                    <a:bodyPr/>
                    <a:lstStyle/>
                    <a:p>
                      <a:pPr algn="ctr" fontAlgn="b"/>
                      <a:r>
                        <a:rPr lang="en-US" sz="1600" b="0" i="0" u="none" strike="noStrike" dirty="0">
                          <a:solidFill>
                            <a:srgbClr val="000000"/>
                          </a:solidFill>
                          <a:effectLst/>
                          <a:latin typeface="Calibri" panose="020F0502020204030204" pitchFamily="34" charset="0"/>
                        </a:rPr>
                        <a:t>76</a:t>
                      </a:r>
                    </a:p>
                  </a:txBody>
                  <a:tcPr marL="7620" marR="7620" marT="7620" marB="0" anchor="b">
                    <a:noFill/>
                  </a:tcPr>
                </a:tc>
                <a:extLst>
                  <a:ext uri="{0D108BD9-81ED-4DB2-BD59-A6C34878D82A}">
                    <a16:rowId xmlns:a16="http://schemas.microsoft.com/office/drawing/2014/main" val="2437151541"/>
                  </a:ext>
                </a:extLst>
              </a:tr>
            </a:tbl>
          </a:graphicData>
        </a:graphic>
      </p:graphicFrame>
      <p:graphicFrame>
        <p:nvGraphicFramePr>
          <p:cNvPr id="6" name="Table 5">
            <a:extLst>
              <a:ext uri="{FF2B5EF4-FFF2-40B4-BE49-F238E27FC236}">
                <a16:creationId xmlns:a16="http://schemas.microsoft.com/office/drawing/2014/main" id="{5B1CF311-9733-1B89-9D4C-F934F7BA0E3D}"/>
              </a:ext>
            </a:extLst>
          </p:cNvPr>
          <p:cNvGraphicFramePr>
            <a:graphicFrameLocks noGrp="1"/>
          </p:cNvGraphicFramePr>
          <p:nvPr>
            <p:extLst>
              <p:ext uri="{D42A27DB-BD31-4B8C-83A1-F6EECF244321}">
                <p14:modId xmlns:p14="http://schemas.microsoft.com/office/powerpoint/2010/main" val="1762570759"/>
              </p:ext>
            </p:extLst>
          </p:nvPr>
        </p:nvGraphicFramePr>
        <p:xfrm>
          <a:off x="214445" y="2511238"/>
          <a:ext cx="7075103" cy="1623060"/>
        </p:xfrm>
        <a:graphic>
          <a:graphicData uri="http://schemas.openxmlformats.org/drawingml/2006/table">
            <a:tbl>
              <a:tblPr firstRow="1">
                <a:tableStyleId>{BC89EF96-8CEA-46FF-86C4-4CE0E7609802}</a:tableStyleId>
              </a:tblPr>
              <a:tblGrid>
                <a:gridCol w="1198756">
                  <a:extLst>
                    <a:ext uri="{9D8B030D-6E8A-4147-A177-3AD203B41FA5}">
                      <a16:colId xmlns:a16="http://schemas.microsoft.com/office/drawing/2014/main" val="1652732947"/>
                    </a:ext>
                  </a:extLst>
                </a:gridCol>
                <a:gridCol w="1198756">
                  <a:extLst>
                    <a:ext uri="{9D8B030D-6E8A-4147-A177-3AD203B41FA5}">
                      <a16:colId xmlns:a16="http://schemas.microsoft.com/office/drawing/2014/main" val="2902932533"/>
                    </a:ext>
                  </a:extLst>
                </a:gridCol>
                <a:gridCol w="1122439">
                  <a:extLst>
                    <a:ext uri="{9D8B030D-6E8A-4147-A177-3AD203B41FA5}">
                      <a16:colId xmlns:a16="http://schemas.microsoft.com/office/drawing/2014/main" val="2631157236"/>
                    </a:ext>
                  </a:extLst>
                </a:gridCol>
                <a:gridCol w="1597270">
                  <a:extLst>
                    <a:ext uri="{9D8B030D-6E8A-4147-A177-3AD203B41FA5}">
                      <a16:colId xmlns:a16="http://schemas.microsoft.com/office/drawing/2014/main" val="2468666103"/>
                    </a:ext>
                  </a:extLst>
                </a:gridCol>
                <a:gridCol w="1957882">
                  <a:extLst>
                    <a:ext uri="{9D8B030D-6E8A-4147-A177-3AD203B41FA5}">
                      <a16:colId xmlns:a16="http://schemas.microsoft.com/office/drawing/2014/main" val="2799931226"/>
                    </a:ext>
                  </a:extLst>
                </a:gridCol>
              </a:tblGrid>
              <a:tr h="381000">
                <a:tc gridSpan="5">
                  <a:txBody>
                    <a:bodyPr/>
                    <a:lstStyle/>
                    <a:p>
                      <a:pPr algn="l" fontAlgn="b"/>
                      <a:r>
                        <a:rPr lang="en-US" sz="1600" b="1" i="0" u="none" strike="noStrike" dirty="0">
                          <a:solidFill>
                            <a:srgbClr val="000000"/>
                          </a:solidFill>
                          <a:effectLst/>
                          <a:latin typeface="Calibri" panose="020F0502020204030204" pitchFamily="34" charset="0"/>
                        </a:rPr>
                        <a:t>TN and TP load reductions using PLET</a:t>
                      </a: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7620" marR="7620" marT="7620"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7620" marR="7620" marT="7620" marB="0" anchor="b"/>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hMerge="1">
                  <a:txBody>
                    <a:bodyPr/>
                    <a:lstStyle/>
                    <a:p>
                      <a:pPr algn="ctr" fontAlgn="b"/>
                      <a:endParaRPr lang="en-US" sz="1600" b="0" i="0" u="none" strike="noStrike" dirty="0">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extLst>
                  <a:ext uri="{0D108BD9-81ED-4DB2-BD59-A6C34878D82A}">
                    <a16:rowId xmlns:a16="http://schemas.microsoft.com/office/drawing/2014/main" val="1387895062"/>
                  </a:ext>
                </a:extLst>
              </a:tr>
              <a:tr h="381000">
                <a:tc>
                  <a:txBody>
                    <a:bodyPr/>
                    <a:lstStyle/>
                    <a:p>
                      <a:pPr algn="ctr" fontAlgn="b"/>
                      <a:r>
                        <a:rPr lang="en-US" sz="1600" b="0" i="0" u="none" strike="noStrike" dirty="0">
                          <a:solidFill>
                            <a:srgbClr val="000000"/>
                          </a:solidFill>
                          <a:effectLst/>
                          <a:latin typeface="Calibri" panose="020F0502020204030204" pitchFamily="34" charset="0"/>
                        </a:rPr>
                        <a:t>Study Wetland</a:t>
                      </a: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a:effectLst/>
                        </a:rPr>
                        <a:t>TN Load In PLET (</a:t>
                      </a:r>
                      <a:r>
                        <a:rPr lang="en-US" sz="1600" u="none" strike="noStrike" dirty="0" err="1">
                          <a:effectLst/>
                        </a:rPr>
                        <a:t>lbs</a:t>
                      </a:r>
                      <a:r>
                        <a:rPr lang="en-US" sz="1600" u="none" strike="noStrike" dirty="0">
                          <a:effectLst/>
                        </a:rPr>
                        <a:t>/day)</a:t>
                      </a:r>
                      <a:endParaRPr lang="en-US" sz="1600" b="0"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a:effectLst/>
                        </a:rPr>
                        <a:t>TP Load In PLET (</a:t>
                      </a:r>
                      <a:r>
                        <a:rPr lang="en-US" sz="1600" u="none" strike="noStrike" dirty="0" err="1">
                          <a:effectLst/>
                        </a:rPr>
                        <a:t>lbs</a:t>
                      </a:r>
                      <a:r>
                        <a:rPr lang="en-US" sz="1600" u="none" strike="noStrike" dirty="0">
                          <a:effectLst/>
                        </a:rPr>
                        <a:t>/day)</a:t>
                      </a:r>
                      <a:endParaRPr lang="en-US" sz="1600" b="0"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600" u="none" strike="noStrike" dirty="0">
                          <a:effectLst/>
                        </a:rPr>
                        <a:t>TN Load Reduction (</a:t>
                      </a:r>
                      <a:r>
                        <a:rPr lang="en-US" sz="1600" u="none" strike="noStrike" dirty="0" err="1">
                          <a:effectLst/>
                        </a:rPr>
                        <a:t>lbs</a:t>
                      </a:r>
                      <a:r>
                        <a:rPr lang="en-US" sz="1600" u="none" strike="noStrike" dirty="0">
                          <a:effectLst/>
                        </a:rPr>
                        <a:t>/day) Modeled</a:t>
                      </a:r>
                      <a:endParaRPr lang="en-US" sz="1600" b="0"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pPr algn="ctr" fontAlgn="b"/>
                      <a:r>
                        <a:rPr lang="en-US" sz="1600" u="none" strike="noStrike" dirty="0">
                          <a:effectLst/>
                        </a:rPr>
                        <a:t>TP Load Reduction (</a:t>
                      </a:r>
                      <a:r>
                        <a:rPr lang="en-US" sz="1600" u="none" strike="noStrike" dirty="0" err="1">
                          <a:effectLst/>
                        </a:rPr>
                        <a:t>lbs</a:t>
                      </a:r>
                      <a:r>
                        <a:rPr lang="en-US" sz="1600" u="none" strike="noStrike" dirty="0">
                          <a:effectLst/>
                        </a:rPr>
                        <a:t>/day) Modeled</a:t>
                      </a:r>
                      <a:endParaRPr lang="en-US" sz="1600" b="0"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2186759816"/>
                  </a:ext>
                </a:extLst>
              </a:tr>
              <a:tr h="182880">
                <a:tc>
                  <a:txBody>
                    <a:bodyPr/>
                    <a:lstStyle/>
                    <a:p>
                      <a:pPr algn="ctr" fontAlgn="b"/>
                      <a:r>
                        <a:rPr lang="en-US" sz="1600" b="0" i="0" u="none" strike="noStrike" dirty="0">
                          <a:solidFill>
                            <a:srgbClr val="000000"/>
                          </a:solidFill>
                          <a:effectLst/>
                          <a:latin typeface="Calibri" panose="020F0502020204030204" pitchFamily="34" charset="0"/>
                        </a:rPr>
                        <a:t>Selkirk</a:t>
                      </a:r>
                    </a:p>
                  </a:txBody>
                  <a:tcPr marL="7620" marR="7620" marT="7620" marB="0" anchor="b"/>
                </a:tc>
                <a:tc>
                  <a:txBody>
                    <a:bodyPr/>
                    <a:lstStyle/>
                    <a:p>
                      <a:pPr algn="ctr" fontAlgn="b"/>
                      <a:r>
                        <a:rPr lang="en-US" sz="1600" u="none" strike="noStrike">
                          <a:effectLst/>
                        </a:rPr>
                        <a:t>1.7</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0.26</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1.0</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a:txBody>
                    <a:bodyPr/>
                    <a:lstStyle/>
                    <a:p>
                      <a:pPr algn="ctr" fontAlgn="b"/>
                      <a:r>
                        <a:rPr lang="en-US" sz="1600" u="none" strike="noStrike">
                          <a:effectLst/>
                        </a:rPr>
                        <a:t>0.098</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extLst>
                  <a:ext uri="{0D108BD9-81ED-4DB2-BD59-A6C34878D82A}">
                    <a16:rowId xmlns:a16="http://schemas.microsoft.com/office/drawing/2014/main" val="2790286169"/>
                  </a:ext>
                </a:extLst>
              </a:tr>
              <a:tr h="0">
                <a:tc>
                  <a:txBody>
                    <a:bodyPr/>
                    <a:lstStyle/>
                    <a:p>
                      <a:pPr algn="ctr" fontAlgn="b"/>
                      <a:r>
                        <a:rPr lang="en-US" sz="1600" b="0" i="0" u="none" strike="noStrike" dirty="0">
                          <a:solidFill>
                            <a:srgbClr val="000000"/>
                          </a:solidFill>
                          <a:effectLst/>
                          <a:latin typeface="Calibri" panose="020F0502020204030204" pitchFamily="34" charset="0"/>
                        </a:rPr>
                        <a:t>Mandeville</a:t>
                      </a:r>
                    </a:p>
                  </a:txBody>
                  <a:tcPr marL="7620" marR="7620" marT="7620" marB="0" anchor="b"/>
                </a:tc>
                <a:tc>
                  <a:txBody>
                    <a:bodyPr/>
                    <a:lstStyle/>
                    <a:p>
                      <a:pPr algn="ctr" fontAlgn="b"/>
                      <a:r>
                        <a:rPr lang="en-US" sz="1600" u="none" strike="noStrike" dirty="0">
                          <a:effectLst/>
                        </a:rPr>
                        <a:t>8.2</a:t>
                      </a:r>
                      <a:endParaRPr lang="en-US" sz="1600" b="0"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1.8</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en-US" sz="1600" u="none" strike="noStrike">
                          <a:effectLst/>
                        </a:rPr>
                        <a:t>3.7</a:t>
                      </a:r>
                      <a:endParaRPr lang="en-US" sz="1600" b="0" i="0" u="none" strike="noStrike">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tc>
                  <a:txBody>
                    <a:bodyPr/>
                    <a:lstStyle/>
                    <a:p>
                      <a:pPr algn="ctr" fontAlgn="b"/>
                      <a:r>
                        <a:rPr lang="en-US" sz="1600" u="none" strike="noStrike" dirty="0">
                          <a:effectLst/>
                        </a:rPr>
                        <a:t>0.45</a:t>
                      </a:r>
                      <a:endParaRPr lang="en-US" sz="1600" b="0" i="0" u="none" strike="noStrike" dirty="0">
                        <a:solidFill>
                          <a:srgbClr val="000000"/>
                        </a:solidFill>
                        <a:effectLst/>
                        <a:latin typeface="Calibri" panose="020F0502020204030204" pitchFamily="34" charset="0"/>
                      </a:endParaRPr>
                    </a:p>
                  </a:txBody>
                  <a:tcPr marL="7620" marR="7620" marT="7620" marB="0" anchor="b">
                    <a:solidFill>
                      <a:schemeClr val="accent4">
                        <a:lumMod val="20000"/>
                        <a:lumOff val="80000"/>
                      </a:schemeClr>
                    </a:solidFill>
                  </a:tcPr>
                </a:tc>
                <a:extLst>
                  <a:ext uri="{0D108BD9-81ED-4DB2-BD59-A6C34878D82A}">
                    <a16:rowId xmlns:a16="http://schemas.microsoft.com/office/drawing/2014/main" val="2030763695"/>
                  </a:ext>
                </a:extLst>
              </a:tr>
            </a:tbl>
          </a:graphicData>
        </a:graphic>
      </p:graphicFrame>
      <p:graphicFrame>
        <p:nvGraphicFramePr>
          <p:cNvPr id="2" name="Table 1">
            <a:extLst>
              <a:ext uri="{FF2B5EF4-FFF2-40B4-BE49-F238E27FC236}">
                <a16:creationId xmlns:a16="http://schemas.microsoft.com/office/drawing/2014/main" id="{1F678320-073B-5BFB-2A65-71576065F19A}"/>
              </a:ext>
            </a:extLst>
          </p:cNvPr>
          <p:cNvGraphicFramePr>
            <a:graphicFrameLocks noGrp="1"/>
          </p:cNvGraphicFramePr>
          <p:nvPr>
            <p:extLst>
              <p:ext uri="{D42A27DB-BD31-4B8C-83A1-F6EECF244321}">
                <p14:modId xmlns:p14="http://schemas.microsoft.com/office/powerpoint/2010/main" val="2889681949"/>
              </p:ext>
            </p:extLst>
          </p:nvPr>
        </p:nvGraphicFramePr>
        <p:xfrm>
          <a:off x="7350462" y="3575674"/>
          <a:ext cx="4767541" cy="2240280"/>
        </p:xfrm>
        <a:graphic>
          <a:graphicData uri="http://schemas.openxmlformats.org/drawingml/2006/table">
            <a:tbl>
              <a:tblPr firstRow="1">
                <a:tableStyleId>{BC89EF96-8CEA-46FF-86C4-4CE0E7609802}</a:tableStyleId>
              </a:tblPr>
              <a:tblGrid>
                <a:gridCol w="1567849">
                  <a:extLst>
                    <a:ext uri="{9D8B030D-6E8A-4147-A177-3AD203B41FA5}">
                      <a16:colId xmlns:a16="http://schemas.microsoft.com/office/drawing/2014/main" val="3855954191"/>
                    </a:ext>
                  </a:extLst>
                </a:gridCol>
                <a:gridCol w="1599846">
                  <a:extLst>
                    <a:ext uri="{9D8B030D-6E8A-4147-A177-3AD203B41FA5}">
                      <a16:colId xmlns:a16="http://schemas.microsoft.com/office/drawing/2014/main" val="1271463396"/>
                    </a:ext>
                  </a:extLst>
                </a:gridCol>
                <a:gridCol w="1599846">
                  <a:extLst>
                    <a:ext uri="{9D8B030D-6E8A-4147-A177-3AD203B41FA5}">
                      <a16:colId xmlns:a16="http://schemas.microsoft.com/office/drawing/2014/main" val="442994737"/>
                    </a:ext>
                  </a:extLst>
                </a:gridCol>
              </a:tblGrid>
              <a:tr h="289560">
                <a:tc gridSpan="3">
                  <a:txBody>
                    <a:bodyPr/>
                    <a:lstStyle/>
                    <a:p>
                      <a:pPr algn="l" rtl="0" fontAlgn="b"/>
                      <a:r>
                        <a:rPr lang="en-US" sz="1600" b="1" i="0" u="none" strike="noStrike" dirty="0">
                          <a:solidFill>
                            <a:srgbClr val="000000"/>
                          </a:solidFill>
                          <a:effectLst/>
                          <a:latin typeface="Helvetica Neue"/>
                        </a:rPr>
                        <a:t>Estimated TN and TP removals based on wetland/service area ratio</a:t>
                      </a: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rtl="0" fontAlgn="b"/>
                      <a:endParaRPr lang="en-US" sz="1600" b="0" i="0" u="none" strike="noStrike" dirty="0">
                        <a:solidFill>
                          <a:srgbClr val="000000"/>
                        </a:solidFill>
                        <a:effectLst/>
                        <a:latin typeface="Helvetica Neue"/>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l" rtl="0" fontAlgn="b"/>
                      <a:endParaRPr lang="en-US" sz="1600" b="0" i="0" u="none" strike="noStrike" dirty="0">
                        <a:solidFill>
                          <a:srgbClr val="000000"/>
                        </a:solidFill>
                        <a:effectLst/>
                        <a:latin typeface="Helvetica Neue"/>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4375527"/>
                  </a:ext>
                </a:extLst>
              </a:tr>
              <a:tr h="289560">
                <a:tc>
                  <a:txBody>
                    <a:bodyPr/>
                    <a:lstStyle/>
                    <a:p>
                      <a:pPr algn="l" rtl="0" fontAlgn="b"/>
                      <a:r>
                        <a:rPr lang="en-US" sz="1600" u="none" strike="noStrike" dirty="0">
                          <a:effectLst/>
                        </a:rPr>
                        <a:t>Wetland/Service Area Ratio </a:t>
                      </a:r>
                      <a:endParaRPr lang="en-US" sz="1600" b="0" i="0" u="none" strike="noStrike" dirty="0">
                        <a:solidFill>
                          <a:srgbClr val="000000"/>
                        </a:solidFill>
                        <a:effectLst/>
                        <a:latin typeface="Helvetica Neue"/>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rtl="0" fontAlgn="b"/>
                      <a:r>
                        <a:rPr lang="en-US" sz="1600" u="none" strike="noStrike">
                          <a:effectLst/>
                        </a:rPr>
                        <a:t>Estimated TN Removal </a:t>
                      </a:r>
                      <a:endParaRPr lang="en-US" sz="1600" b="0" i="0" u="none" strike="noStrike">
                        <a:solidFill>
                          <a:srgbClr val="000000"/>
                        </a:solidFill>
                        <a:effectLst/>
                        <a:latin typeface="Helvetica Neue"/>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rtl="0" fontAlgn="b"/>
                      <a:r>
                        <a:rPr lang="en-US" sz="1600" u="none" strike="noStrike">
                          <a:effectLst/>
                        </a:rPr>
                        <a:t>Estimated TP Removal </a:t>
                      </a:r>
                      <a:endParaRPr lang="en-US" sz="1600" b="0" i="0" u="none" strike="noStrike">
                        <a:solidFill>
                          <a:srgbClr val="000000"/>
                        </a:solidFill>
                        <a:effectLst/>
                        <a:latin typeface="Helvetica Neue"/>
                      </a:endParaRPr>
                    </a:p>
                  </a:txBody>
                  <a:tcPr marL="7620" marR="7620" marT="762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611438418"/>
                  </a:ext>
                </a:extLst>
              </a:tr>
              <a:tr h="182880">
                <a:tc>
                  <a:txBody>
                    <a:bodyPr/>
                    <a:lstStyle/>
                    <a:p>
                      <a:pPr algn="l" rtl="0" fontAlgn="b"/>
                      <a:r>
                        <a:rPr lang="en-US" sz="1600" u="none" strike="noStrike">
                          <a:effectLst/>
                        </a:rPr>
                        <a:t>&lt; 0.5%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dirty="0">
                          <a:effectLst/>
                        </a:rPr>
                        <a:t>Not eligible </a:t>
                      </a:r>
                      <a:endParaRPr lang="en-US" sz="1600" b="0" i="0" u="none" strike="noStrike" dirty="0">
                        <a:solidFill>
                          <a:srgbClr val="000000"/>
                        </a:solidFill>
                        <a:effectLst/>
                        <a:latin typeface="Helvetica Neue"/>
                      </a:endParaRPr>
                    </a:p>
                  </a:txBody>
                  <a:tcPr marL="7620" marR="7620" marT="7620" marB="0" anchor="b"/>
                </a:tc>
                <a:tc>
                  <a:txBody>
                    <a:bodyPr/>
                    <a:lstStyle/>
                    <a:p>
                      <a:pPr algn="l" rtl="0" fontAlgn="b"/>
                      <a:r>
                        <a:rPr lang="en-US" sz="1600" u="none" strike="noStrike">
                          <a:effectLst/>
                        </a:rPr>
                        <a:t>Not eligible </a:t>
                      </a:r>
                      <a:endParaRPr lang="en-US" sz="1600" b="0" i="0" u="none" strike="noStrike">
                        <a:solidFill>
                          <a:srgbClr val="000000"/>
                        </a:solidFill>
                        <a:effectLst/>
                        <a:latin typeface="Helvetica Neue"/>
                      </a:endParaRPr>
                    </a:p>
                  </a:txBody>
                  <a:tcPr marL="7620" marR="7620" marT="7620" marB="0" anchor="b"/>
                </a:tc>
                <a:extLst>
                  <a:ext uri="{0D108BD9-81ED-4DB2-BD59-A6C34878D82A}">
                    <a16:rowId xmlns:a16="http://schemas.microsoft.com/office/drawing/2014/main" val="3390015165"/>
                  </a:ext>
                </a:extLst>
              </a:tr>
              <a:tr h="182880">
                <a:tc>
                  <a:txBody>
                    <a:bodyPr/>
                    <a:lstStyle/>
                    <a:p>
                      <a:pPr algn="l" rtl="0" fontAlgn="b"/>
                      <a:r>
                        <a:rPr lang="en-US" sz="1600" u="none" strike="noStrike">
                          <a:effectLst/>
                        </a:rPr>
                        <a:t>0.5%–1.0%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a:effectLst/>
                        </a:rPr>
                        <a:t>40–50%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a:effectLst/>
                        </a:rPr>
                        <a:t>20–30% </a:t>
                      </a:r>
                      <a:endParaRPr lang="en-US" sz="1600" b="0" i="0" u="none" strike="noStrike">
                        <a:solidFill>
                          <a:srgbClr val="000000"/>
                        </a:solidFill>
                        <a:effectLst/>
                        <a:latin typeface="Helvetica Neue"/>
                      </a:endParaRPr>
                    </a:p>
                  </a:txBody>
                  <a:tcPr marL="7620" marR="7620" marT="7620" marB="0" anchor="b"/>
                </a:tc>
                <a:extLst>
                  <a:ext uri="{0D108BD9-81ED-4DB2-BD59-A6C34878D82A}">
                    <a16:rowId xmlns:a16="http://schemas.microsoft.com/office/drawing/2014/main" val="9046965"/>
                  </a:ext>
                </a:extLst>
              </a:tr>
              <a:tr h="182880">
                <a:tc>
                  <a:txBody>
                    <a:bodyPr/>
                    <a:lstStyle/>
                    <a:p>
                      <a:pPr algn="l" rtl="0" fontAlgn="b"/>
                      <a:r>
                        <a:rPr lang="en-US" sz="1600" u="none" strike="noStrike">
                          <a:effectLst/>
                        </a:rPr>
                        <a:t>1.0%–2.0%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a:effectLst/>
                        </a:rPr>
                        <a:t>50–70%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a:effectLst/>
                        </a:rPr>
                        <a:t>30–45% </a:t>
                      </a:r>
                      <a:endParaRPr lang="en-US" sz="1600" b="0" i="0" u="none" strike="noStrike">
                        <a:solidFill>
                          <a:srgbClr val="000000"/>
                        </a:solidFill>
                        <a:effectLst/>
                        <a:latin typeface="Helvetica Neue"/>
                      </a:endParaRPr>
                    </a:p>
                  </a:txBody>
                  <a:tcPr marL="7620" marR="7620" marT="7620" marB="0" anchor="b"/>
                </a:tc>
                <a:extLst>
                  <a:ext uri="{0D108BD9-81ED-4DB2-BD59-A6C34878D82A}">
                    <a16:rowId xmlns:a16="http://schemas.microsoft.com/office/drawing/2014/main" val="4049712146"/>
                  </a:ext>
                </a:extLst>
              </a:tr>
              <a:tr h="289560">
                <a:tc>
                  <a:txBody>
                    <a:bodyPr/>
                    <a:lstStyle/>
                    <a:p>
                      <a:pPr algn="l" rtl="0" fontAlgn="b"/>
                      <a:r>
                        <a:rPr lang="en-US" sz="1600" u="none" strike="noStrike">
                          <a:effectLst/>
                        </a:rPr>
                        <a:t>&gt; 2.0%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a:effectLst/>
                        </a:rPr>
                        <a:t>Up to 90% (measured only) </a:t>
                      </a:r>
                      <a:endParaRPr lang="en-US" sz="1600" b="0" i="0" u="none" strike="noStrike">
                        <a:solidFill>
                          <a:srgbClr val="000000"/>
                        </a:solidFill>
                        <a:effectLst/>
                        <a:latin typeface="Helvetica Neue"/>
                      </a:endParaRPr>
                    </a:p>
                  </a:txBody>
                  <a:tcPr marL="7620" marR="7620" marT="7620" marB="0" anchor="b"/>
                </a:tc>
                <a:tc>
                  <a:txBody>
                    <a:bodyPr/>
                    <a:lstStyle/>
                    <a:p>
                      <a:pPr algn="l" rtl="0" fontAlgn="b"/>
                      <a:r>
                        <a:rPr lang="en-US" sz="1600" u="none" strike="noStrike" dirty="0">
                          <a:effectLst/>
                        </a:rPr>
                        <a:t>Up to 55% (measured only) </a:t>
                      </a:r>
                      <a:endParaRPr lang="en-US" sz="1600" b="0" i="0" u="none" strike="noStrike" dirty="0">
                        <a:solidFill>
                          <a:srgbClr val="000000"/>
                        </a:solidFill>
                        <a:effectLst/>
                        <a:latin typeface="Helvetica Neue"/>
                      </a:endParaRPr>
                    </a:p>
                  </a:txBody>
                  <a:tcPr marL="7620" marR="7620" marT="7620" marB="0" anchor="b"/>
                </a:tc>
                <a:extLst>
                  <a:ext uri="{0D108BD9-81ED-4DB2-BD59-A6C34878D82A}">
                    <a16:rowId xmlns:a16="http://schemas.microsoft.com/office/drawing/2014/main" val="3534133489"/>
                  </a:ext>
                </a:extLst>
              </a:tr>
            </a:tbl>
          </a:graphicData>
        </a:graphic>
      </p:graphicFrame>
      <p:sp>
        <p:nvSpPr>
          <p:cNvPr id="8" name="TextBox 7">
            <a:extLst>
              <a:ext uri="{FF2B5EF4-FFF2-40B4-BE49-F238E27FC236}">
                <a16:creationId xmlns:a16="http://schemas.microsoft.com/office/drawing/2014/main" id="{E1E08015-B31A-9D7D-9B05-CFB098FF3195}"/>
              </a:ext>
            </a:extLst>
          </p:cNvPr>
          <p:cNvSpPr txBox="1"/>
          <p:nvPr/>
        </p:nvSpPr>
        <p:spPr>
          <a:xfrm>
            <a:off x="214445" y="4210155"/>
            <a:ext cx="6559981" cy="2031325"/>
          </a:xfrm>
          <a:prstGeom prst="rect">
            <a:avLst/>
          </a:prstGeom>
          <a:noFill/>
        </p:spPr>
        <p:txBody>
          <a:bodyPr wrap="square">
            <a:spAutoFit/>
          </a:bodyPr>
          <a:lstStyle/>
          <a:p>
            <a:pPr marL="514350" marR="0" indent="-285750">
              <a:spcBef>
                <a:spcPts val="0"/>
              </a:spcBef>
              <a:spcAft>
                <a:spcPts val="0"/>
              </a:spcAft>
              <a:buFont typeface="Arial" panose="020B0604020202020204" pitchFamily="34" charset="0"/>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All credits likely to begin with modeled reductions (mid-range of estimated removal efficiencies)</a:t>
            </a:r>
          </a:p>
          <a:p>
            <a:pPr marL="514350" marR="0" indent="-285750">
              <a:spcBef>
                <a:spcPts val="0"/>
              </a:spcBef>
              <a:spcAft>
                <a:spcPts val="0"/>
              </a:spcAft>
              <a:buFont typeface="Arial" panose="020B0604020202020204" pitchFamily="34" charset="0"/>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Measured reductions can always generate additional credit, applicable for the </a:t>
            </a:r>
            <a:r>
              <a:rPr lang="en-US" sz="1800" err="1">
                <a:effectLst/>
                <a:latin typeface="Calibri" panose="020F0502020204030204" pitchFamily="34" charset="0"/>
                <a:ea typeface="Calibri" panose="020F0502020204030204" pitchFamily="34" charset="0"/>
                <a:cs typeface="Times New Roman" panose="02020603050405020304" pitchFamily="18" charset="0"/>
              </a:rPr>
              <a:t>the</a:t>
            </a:r>
            <a:r>
              <a:rPr lang="en-US" sz="1800">
                <a:effectLst/>
                <a:latin typeface="Calibri" panose="020F0502020204030204" pitchFamily="34" charset="0"/>
                <a:ea typeface="Calibri" panose="020F0502020204030204" pitchFamily="34" charset="0"/>
                <a:cs typeface="Times New Roman" panose="02020603050405020304" pitchFamily="18" charset="0"/>
              </a:rPr>
              <a:t> next 5 year renewal cycle</a:t>
            </a:r>
          </a:p>
          <a:p>
            <a:pPr marL="514350" marR="0" indent="-28575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Times New Roman" panose="02020603050405020304" pitchFamily="18" charset="0"/>
              </a:rPr>
              <a:t>Life span = 15 years for modeled credits, in perpetuity for consistently measured credits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514350" marR="0" indent="-285750">
              <a:spcBef>
                <a:spcPts val="0"/>
              </a:spcBef>
              <a:spcAft>
                <a:spcPts val="0"/>
              </a:spcAft>
              <a:buFont typeface="Arial" panose="020B0604020202020204" pitchFamily="34" charset="0"/>
              <a:buChar char="•"/>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26</a:t>
            </a:fld>
            <a:endParaRPr lang="en-US"/>
          </a:p>
        </p:txBody>
      </p:sp>
    </p:spTree>
    <p:extLst>
      <p:ext uri="{BB962C8B-B14F-4D97-AF65-F5344CB8AC3E}">
        <p14:creationId xmlns:p14="http://schemas.microsoft.com/office/powerpoint/2010/main" val="102763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9D29B2E-9B24-60E2-F6D8-7C3AD2BC6347}"/>
              </a:ext>
            </a:extLst>
          </p:cNvPr>
          <p:cNvSpPr txBox="1">
            <a:spLocks noGrp="1"/>
          </p:cNvSpPr>
          <p:nvPr>
            <p:ph type="title" idx="4294967295"/>
          </p:nvPr>
        </p:nvSpPr>
        <p:spPr>
          <a:xfrm>
            <a:off x="253837" y="2355242"/>
            <a:ext cx="6661313"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4400" b="1" i="0" u="none" strike="noStrike" kern="1200" cap="none" spc="0" normalizeH="0" baseline="0" noProof="0">
                <a:ln>
                  <a:noFill/>
                </a:ln>
                <a:solidFill>
                  <a:srgbClr val="004A98"/>
                </a:solidFill>
                <a:effectLst/>
                <a:uLnTx/>
                <a:uFillTx/>
                <a:latin typeface="Georgia"/>
                <a:ea typeface="+mj-ea"/>
                <a:cs typeface="+mj-cs"/>
              </a:rPr>
              <a:t>Program Promotion</a:t>
            </a:r>
            <a:endParaRPr lang="en-US" sz="4400" b="1" i="0" u="none" strike="noStrike" kern="1200" cap="none" spc="0" normalizeH="0" baseline="0" noProof="0">
              <a:ln>
                <a:noFill/>
              </a:ln>
              <a:solidFill>
                <a:srgbClr val="004A98"/>
              </a:solidFill>
              <a:effectLst/>
              <a:uLnTx/>
              <a:uFillTx/>
              <a:latin typeface="Georgia"/>
            </a:endParaRPr>
          </a:p>
        </p:txBody>
      </p:sp>
      <p:sp>
        <p:nvSpPr>
          <p:cNvPr id="5" name="Slide Number Placeholder 4">
            <a:extLst>
              <a:ext uri="{FF2B5EF4-FFF2-40B4-BE49-F238E27FC236}">
                <a16:creationId xmlns:a16="http://schemas.microsoft.com/office/drawing/2014/main" id="{184B0E3B-A270-6CC4-208A-E96A3434F046}"/>
              </a:ext>
            </a:extLst>
          </p:cNvPr>
          <p:cNvSpPr>
            <a:spLocks noGrp="1"/>
          </p:cNvSpPr>
          <p:nvPr>
            <p:ph type="sldNum" sz="quarter" idx="12"/>
          </p:nvPr>
        </p:nvSpPr>
        <p:spPr/>
        <p:txBody>
          <a:bodyPr/>
          <a:lstStyle/>
          <a:p>
            <a:fld id="{EB9C4902-6F4C-413C-BF82-6DB82A84A2A6}" type="slidenum">
              <a:rPr lang="en-US" smtClean="0"/>
              <a:pPr/>
              <a:t>27</a:t>
            </a:fld>
            <a:endParaRPr lang="en-US"/>
          </a:p>
        </p:txBody>
      </p:sp>
      <p:pic>
        <p:nvPicPr>
          <p:cNvPr id="2" name="Picture 1">
            <a:extLst>
              <a:ext uri="{FF2B5EF4-FFF2-40B4-BE49-F238E27FC236}">
                <a16:creationId xmlns:a16="http://schemas.microsoft.com/office/drawing/2014/main" id="{4323D8BC-E46E-8817-70C5-3BE27DEC2F02}"/>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7887" t="-6" r="28825" b="11981"/>
          <a:stretch/>
        </p:blipFill>
        <p:spPr>
          <a:xfrm>
            <a:off x="6915150" y="0"/>
            <a:ext cx="5276850" cy="6036049"/>
          </a:xfrm>
          <a:prstGeom prst="rect">
            <a:avLst/>
          </a:prstGeom>
        </p:spPr>
      </p:pic>
    </p:spTree>
    <p:extLst>
      <p:ext uri="{BB962C8B-B14F-4D97-AF65-F5344CB8AC3E}">
        <p14:creationId xmlns:p14="http://schemas.microsoft.com/office/powerpoint/2010/main" val="2363251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8BC00F-AAB6-A1BC-C46C-DD3078281A65}"/>
              </a:ext>
            </a:extLst>
          </p:cNvPr>
          <p:cNvSpPr txBox="1">
            <a:spLocks noGrp="1"/>
          </p:cNvSpPr>
          <p:nvPr>
            <p:ph type="title" idx="4294967295"/>
          </p:nvPr>
        </p:nvSpPr>
        <p:spPr>
          <a:xfrm>
            <a:off x="117231" y="134815"/>
            <a:ext cx="6787661" cy="9848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2"/>
                </a:solidFill>
                <a:effectLst/>
                <a:uLnTx/>
                <a:uFillTx/>
                <a:latin typeface="Georgia"/>
                <a:ea typeface="+mn-ea"/>
                <a:cs typeface="+mn-cs"/>
              </a:rPr>
              <a:t>Questions/  Comments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tx1"/>
              </a:solidFill>
              <a:effectLst/>
              <a:uLnTx/>
              <a:uFillTx/>
              <a:latin typeface="Georgia"/>
              <a:ea typeface="+mn-ea"/>
              <a:cs typeface="+mn-cs"/>
            </a:endParaRPr>
          </a:p>
        </p:txBody>
      </p:sp>
      <p:sp>
        <p:nvSpPr>
          <p:cNvPr id="7" name="TextBox 6">
            <a:extLst>
              <a:ext uri="{FF2B5EF4-FFF2-40B4-BE49-F238E27FC236}">
                <a16:creationId xmlns:a16="http://schemas.microsoft.com/office/drawing/2014/main" id="{E4B3A193-605B-090C-071F-35280BA7DE47}"/>
              </a:ext>
            </a:extLst>
          </p:cNvPr>
          <p:cNvSpPr txBox="1"/>
          <p:nvPr/>
        </p:nvSpPr>
        <p:spPr>
          <a:xfrm>
            <a:off x="246185" y="1119554"/>
            <a:ext cx="6096000"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7345" indent="-347345" algn="l" rtl="0">
              <a:buFont typeface="Arial"/>
              <a:buChar char="•"/>
            </a:pPr>
            <a:r>
              <a:rPr lang="en-US" sz="2000" kern="1200">
                <a:solidFill>
                  <a:srgbClr val="000000"/>
                </a:solidFill>
                <a:latin typeface="Calibri"/>
                <a:ea typeface="Aptos"/>
                <a:cs typeface="Calibri"/>
              </a:rPr>
              <a:t>Raise hand (*9 if on the phone) or type questions into the Q&amp;A</a:t>
            </a:r>
          </a:p>
          <a:p>
            <a:pPr marL="347345" indent="-347345" algn="l" rtl="0"/>
            <a:endParaRPr lang="en-US" sz="2000">
              <a:solidFill>
                <a:srgbClr val="000000"/>
              </a:solidFill>
              <a:ea typeface="Calibri"/>
              <a:cs typeface="Calibri"/>
            </a:endParaRPr>
          </a:p>
          <a:p>
            <a:pPr marL="347345" indent="-347345" algn="l" rtl="0">
              <a:buFont typeface="Arial"/>
              <a:buChar char="•"/>
            </a:pPr>
            <a:r>
              <a:rPr lang="en-US" sz="2000" kern="1200">
                <a:solidFill>
                  <a:srgbClr val="000000"/>
                </a:solidFill>
                <a:latin typeface="Calibri"/>
                <a:ea typeface="+mn-ea"/>
                <a:cs typeface="Calibri"/>
              </a:rPr>
              <a:t>DEQ will unmute you if you wish to provide your comment orally</a:t>
            </a:r>
            <a:endParaRPr lang="en-US" sz="2000" kern="1200">
              <a:solidFill>
                <a:srgbClr val="000000"/>
              </a:solidFill>
              <a:latin typeface="Calibri"/>
              <a:ea typeface="Calibri"/>
              <a:cs typeface="Calibri"/>
            </a:endParaRPr>
          </a:p>
          <a:p>
            <a:pPr marL="347345" indent="-347345">
              <a:buFont typeface="Arial"/>
              <a:buChar char="•"/>
            </a:pPr>
            <a:endParaRPr lang="en-US" sz="2000">
              <a:solidFill>
                <a:srgbClr val="000000"/>
              </a:solidFill>
              <a:latin typeface="Calibri"/>
              <a:cs typeface="Calibri"/>
            </a:endParaRPr>
          </a:p>
          <a:p>
            <a:pPr marL="347345" indent="-347345" algn="l" rtl="0">
              <a:buFont typeface="Arial"/>
              <a:buChar char="•"/>
            </a:pPr>
            <a:r>
              <a:rPr lang="en-US" sz="2000" kern="1200">
                <a:solidFill>
                  <a:srgbClr val="000000"/>
                </a:solidFill>
                <a:latin typeface="Calibri"/>
                <a:ea typeface="+mn-ea"/>
                <a:cs typeface="Calibri"/>
              </a:rPr>
              <a:t>If calling by phone, press*6 to unmute</a:t>
            </a:r>
            <a:endParaRPr lang="en-US" sz="2000" kern="1200">
              <a:solidFill>
                <a:srgbClr val="000000"/>
              </a:solidFill>
              <a:latin typeface="Calibri"/>
              <a:ea typeface="Calibri"/>
              <a:cs typeface="Calibri"/>
            </a:endParaRPr>
          </a:p>
          <a:p>
            <a:pPr marL="347345" indent="-347345">
              <a:buFont typeface="Arial"/>
              <a:buChar char="•"/>
            </a:pPr>
            <a:endParaRPr lang="en-US" sz="2000">
              <a:solidFill>
                <a:srgbClr val="000000"/>
              </a:solidFill>
              <a:latin typeface="Calibri"/>
              <a:cs typeface="Calibri"/>
            </a:endParaRPr>
          </a:p>
          <a:p>
            <a:pPr marL="347345" indent="-347345" algn="l" rtl="0">
              <a:buFont typeface="Arial"/>
              <a:buChar char="•"/>
            </a:pPr>
            <a:r>
              <a:rPr lang="en-US" sz="2000" kern="1200">
                <a:solidFill>
                  <a:srgbClr val="000000"/>
                </a:solidFill>
                <a:latin typeface="Calibri"/>
                <a:ea typeface="+mn-ea"/>
                <a:cs typeface="Calibri"/>
              </a:rPr>
              <a:t>State your name and affiliation before providing your comment</a:t>
            </a:r>
            <a:endParaRPr lang="en-US" sz="2000" kern="1200">
              <a:solidFill>
                <a:srgbClr val="000000"/>
              </a:solidFill>
              <a:latin typeface="Calibri"/>
              <a:ea typeface="Calibri"/>
              <a:cs typeface="Calibri"/>
            </a:endParaRPr>
          </a:p>
          <a:p>
            <a:pPr algn="ctr"/>
            <a:endParaRPr lang="en-US">
              <a:solidFill>
                <a:srgbClr val="000000"/>
              </a:solidFill>
            </a:endParaRPr>
          </a:p>
        </p:txBody>
      </p:sp>
      <p:pic>
        <p:nvPicPr>
          <p:cNvPr id="9" name="Picture 8" descr="Screenshot of Q&amp;A chat box in Zoom.">
            <a:extLst>
              <a:ext uri="{FF2B5EF4-FFF2-40B4-BE49-F238E27FC236}">
                <a16:creationId xmlns:a16="http://schemas.microsoft.com/office/drawing/2014/main" id="{0E1DDEEC-9368-4537-6588-334EA8E582E3}"/>
              </a:ext>
            </a:extLst>
          </p:cNvPr>
          <p:cNvPicPr>
            <a:picLocks noChangeAspect="1"/>
          </p:cNvPicPr>
          <p:nvPr/>
        </p:nvPicPr>
        <p:blipFill>
          <a:blip r:embed="rId3"/>
          <a:stretch>
            <a:fillRect/>
          </a:stretch>
        </p:blipFill>
        <p:spPr>
          <a:xfrm>
            <a:off x="7957391" y="46892"/>
            <a:ext cx="3416574" cy="5146432"/>
          </a:xfrm>
          <a:prstGeom prst="rect">
            <a:avLst/>
          </a:prstGeom>
          <a:ln>
            <a:solidFill>
              <a:schemeClr val="tx1"/>
            </a:solidFill>
          </a:ln>
        </p:spPr>
      </p:pic>
      <p:pic>
        <p:nvPicPr>
          <p:cNvPr id="10" name="Picture 9" descr="Screenshot of Zoom controls bar.">
            <a:extLst>
              <a:ext uri="{FF2B5EF4-FFF2-40B4-BE49-F238E27FC236}">
                <a16:creationId xmlns:a16="http://schemas.microsoft.com/office/drawing/2014/main" id="{B212C9FA-FC34-3C4A-01EC-0E61B3984EA5}"/>
              </a:ext>
            </a:extLst>
          </p:cNvPr>
          <p:cNvPicPr>
            <a:picLocks noChangeAspect="1"/>
          </p:cNvPicPr>
          <p:nvPr/>
        </p:nvPicPr>
        <p:blipFill>
          <a:blip r:embed="rId4"/>
          <a:stretch>
            <a:fillRect/>
          </a:stretch>
        </p:blipFill>
        <p:spPr>
          <a:xfrm>
            <a:off x="0" y="5229665"/>
            <a:ext cx="12192000" cy="771378"/>
          </a:xfrm>
          <a:prstGeom prst="rect">
            <a:avLst/>
          </a:prstGeom>
        </p:spPr>
      </p:pic>
      <p:sp>
        <p:nvSpPr>
          <p:cNvPr id="5" name="Slide Number Placeholder 4">
            <a:extLst>
              <a:ext uri="{FF2B5EF4-FFF2-40B4-BE49-F238E27FC236}">
                <a16:creationId xmlns:a16="http://schemas.microsoft.com/office/drawing/2014/main" id="{7CD8D7DE-9446-B475-F66B-71CA2E88E3A8}"/>
              </a:ext>
            </a:extLst>
          </p:cNvPr>
          <p:cNvSpPr>
            <a:spLocks noGrp="1"/>
          </p:cNvSpPr>
          <p:nvPr>
            <p:ph type="sldNum" sz="quarter" idx="12"/>
          </p:nvPr>
        </p:nvSpPr>
        <p:spPr/>
        <p:txBody>
          <a:bodyPr/>
          <a:lstStyle/>
          <a:p>
            <a:fld id="{EB9C4902-6F4C-413C-BF82-6DB82A84A2A6}" type="slidenum">
              <a:rPr lang="en-US" smtClean="0"/>
              <a:pPr/>
              <a:t>28</a:t>
            </a:fld>
            <a:endParaRPr lang="en-US"/>
          </a:p>
        </p:txBody>
      </p:sp>
    </p:spTree>
    <p:extLst>
      <p:ext uri="{BB962C8B-B14F-4D97-AF65-F5344CB8AC3E}">
        <p14:creationId xmlns:p14="http://schemas.microsoft.com/office/powerpoint/2010/main" val="839639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9C40D-E18F-9418-B988-6C399C6E2BA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803A5C8-F765-0472-1C17-9D34DFDFF922}"/>
              </a:ext>
            </a:extLst>
          </p:cNvPr>
          <p:cNvSpPr txBox="1">
            <a:spLocks noGrp="1"/>
          </p:cNvSpPr>
          <p:nvPr>
            <p:ph type="title" idx="4294967295"/>
          </p:nvPr>
        </p:nvSpPr>
        <p:spPr>
          <a:xfrm>
            <a:off x="839788" y="457200"/>
            <a:ext cx="4696373" cy="4125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4A98"/>
                </a:solidFill>
                <a:effectLst/>
                <a:highlight>
                  <a:srgbClr val="FFFFFF"/>
                </a:highlight>
                <a:uLnTx/>
                <a:uFillTx/>
                <a:latin typeface="Georgia" panose="02040502050405020303" pitchFamily="18" charset="0"/>
                <a:ea typeface="+mn-ea"/>
                <a:cs typeface="+mn-cs"/>
              </a:rPr>
              <a:t>Agenda</a:t>
            </a:r>
          </a:p>
        </p:txBody>
      </p:sp>
      <p:sp>
        <p:nvSpPr>
          <p:cNvPr id="4" name="Content Placeholder 2">
            <a:extLst>
              <a:ext uri="{FF2B5EF4-FFF2-40B4-BE49-F238E27FC236}">
                <a16:creationId xmlns:a16="http://schemas.microsoft.com/office/drawing/2014/main" id="{4BDE1AD7-2FE6-6CED-FBD8-039CA4CDA940}"/>
              </a:ext>
            </a:extLst>
          </p:cNvPr>
          <p:cNvSpPr>
            <a:spLocks noGrp="1"/>
          </p:cNvSpPr>
          <p:nvPr>
            <p:ph idx="1"/>
          </p:nvPr>
        </p:nvSpPr>
        <p:spPr>
          <a:xfrm>
            <a:off x="839787" y="1059366"/>
            <a:ext cx="4933692" cy="4828250"/>
          </a:xfrm>
        </p:spPr>
        <p:txBody>
          <a:bodyPr vert="horz" lIns="91440" tIns="45720" rIns="91440" bIns="45720" rtlCol="0" anchor="t">
            <a:normAutofit/>
          </a:bodyPr>
          <a:lstStyle/>
          <a:p>
            <a:r>
              <a:rPr lang="en-US"/>
              <a:t>Discussion Topics</a:t>
            </a:r>
          </a:p>
          <a:p>
            <a:pPr lvl="1"/>
            <a:r>
              <a:rPr lang="en-US">
                <a:ea typeface="Calibri"/>
                <a:cs typeface="Calibri"/>
              </a:rPr>
              <a:t>DEQ-13 Proposed Updates Review</a:t>
            </a:r>
          </a:p>
          <a:p>
            <a:pPr lvl="1"/>
            <a:r>
              <a:rPr lang="en-US">
                <a:ea typeface="Calibri"/>
                <a:cs typeface="Calibri"/>
              </a:rPr>
              <a:t>Topics to revisit from May 21st</a:t>
            </a:r>
          </a:p>
          <a:p>
            <a:pPr lvl="2"/>
            <a:r>
              <a:rPr lang="en-US">
                <a:ea typeface="Calibri"/>
                <a:cs typeface="Calibri"/>
              </a:rPr>
              <a:t>PS to PS trades</a:t>
            </a:r>
          </a:p>
          <a:p>
            <a:pPr lvl="2"/>
            <a:r>
              <a:rPr lang="en-US">
                <a:ea typeface="Calibri"/>
                <a:cs typeface="Calibri"/>
              </a:rPr>
              <a:t>Addressing HB 736 4(c)</a:t>
            </a:r>
            <a:endParaRPr lang="en-US"/>
          </a:p>
          <a:p>
            <a:r>
              <a:rPr lang="en-US"/>
              <a:t>Wetland Credit Method</a:t>
            </a:r>
          </a:p>
          <a:p>
            <a:r>
              <a:rPr lang="en-US"/>
              <a:t>Program Promotion</a:t>
            </a:r>
          </a:p>
          <a:p>
            <a:r>
              <a:rPr lang="en-US"/>
              <a:t>General + Public Comment</a:t>
            </a:r>
          </a:p>
          <a:p>
            <a:r>
              <a:rPr lang="en-US"/>
              <a:t>Field trip</a:t>
            </a:r>
          </a:p>
          <a:p>
            <a:endParaRPr lang="en-US"/>
          </a:p>
        </p:txBody>
      </p:sp>
      <p:pic>
        <p:nvPicPr>
          <p:cNvPr id="2" name="Picture 1">
            <a:extLst>
              <a:ext uri="{FF2B5EF4-FFF2-40B4-BE49-F238E27FC236}">
                <a16:creationId xmlns:a16="http://schemas.microsoft.com/office/drawing/2014/main" id="{3474C55B-F923-3DC2-E3A3-3BEFD4B5AFEE}"/>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822" t="11243" r="15208" b="3986"/>
          <a:stretch/>
        </p:blipFill>
        <p:spPr>
          <a:xfrm>
            <a:off x="6943725" y="0"/>
            <a:ext cx="5248275" cy="6033052"/>
          </a:xfrm>
          <a:prstGeom prst="rect">
            <a:avLst/>
          </a:prstGeom>
        </p:spPr>
      </p:pic>
      <p:sp>
        <p:nvSpPr>
          <p:cNvPr id="5" name="Slide Number Placeholder 4">
            <a:extLst>
              <a:ext uri="{FF2B5EF4-FFF2-40B4-BE49-F238E27FC236}">
                <a16:creationId xmlns:a16="http://schemas.microsoft.com/office/drawing/2014/main" id="{7C3071E7-0A8B-BE05-C436-8ED7B55F3D16}"/>
              </a:ext>
            </a:extLst>
          </p:cNvPr>
          <p:cNvSpPr>
            <a:spLocks noGrp="1"/>
          </p:cNvSpPr>
          <p:nvPr>
            <p:ph type="sldNum" sz="quarter" idx="12"/>
          </p:nvPr>
        </p:nvSpPr>
        <p:spPr/>
        <p:txBody>
          <a:bodyPr/>
          <a:lstStyle/>
          <a:p>
            <a:fld id="{EB9C4902-6F4C-413C-BF82-6DB82A84A2A6}" type="slidenum">
              <a:rPr lang="en-US" smtClean="0"/>
              <a:pPr/>
              <a:t>3</a:t>
            </a:fld>
            <a:endParaRPr lang="en-US"/>
          </a:p>
        </p:txBody>
      </p:sp>
    </p:spTree>
    <p:extLst>
      <p:ext uri="{BB962C8B-B14F-4D97-AF65-F5344CB8AC3E}">
        <p14:creationId xmlns:p14="http://schemas.microsoft.com/office/powerpoint/2010/main" val="1878734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9D29B2E-9B24-60E2-F6D8-7C3AD2BC6347}"/>
              </a:ext>
            </a:extLst>
          </p:cNvPr>
          <p:cNvSpPr txBox="1">
            <a:spLocks noGrp="1"/>
          </p:cNvSpPr>
          <p:nvPr>
            <p:ph type="title" idx="4294967295"/>
          </p:nvPr>
        </p:nvSpPr>
        <p:spPr>
          <a:xfrm>
            <a:off x="872962" y="2354173"/>
            <a:ext cx="6661313"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004A98"/>
                </a:solidFill>
                <a:effectLst/>
                <a:uLnTx/>
                <a:uFillTx/>
                <a:latin typeface="Georgia"/>
                <a:ea typeface="+mj-ea"/>
                <a:cs typeface="+mj-cs"/>
              </a:rPr>
              <a:t>DEQ-13 and ARM</a:t>
            </a:r>
            <a:br>
              <a:rPr kumimoji="0" lang="en-US" sz="4400" b="1" i="0" u="none" strike="noStrike" kern="1200" cap="none" spc="0" normalizeH="0" baseline="0" noProof="0" dirty="0">
                <a:ln>
                  <a:noFill/>
                </a:ln>
                <a:solidFill>
                  <a:srgbClr val="004A98"/>
                </a:solidFill>
                <a:effectLst/>
                <a:uLnTx/>
                <a:uFillTx/>
                <a:latin typeface="Georgia"/>
                <a:ea typeface="+mj-ea"/>
                <a:cs typeface="+mj-cs"/>
              </a:rPr>
            </a:br>
            <a:r>
              <a:rPr kumimoji="0" lang="en-US" sz="4400" b="1" i="0" u="none" strike="noStrike" kern="1200" cap="none" spc="0" normalizeH="0" baseline="0" noProof="0" dirty="0">
                <a:ln>
                  <a:noFill/>
                </a:ln>
                <a:solidFill>
                  <a:srgbClr val="004A98"/>
                </a:solidFill>
                <a:effectLst/>
                <a:uLnTx/>
                <a:uFillTx/>
                <a:latin typeface="Georgia"/>
                <a:ea typeface="+mj-ea"/>
                <a:cs typeface="+mj-cs"/>
              </a:rPr>
              <a:t>Proposed Updates Review</a:t>
            </a:r>
          </a:p>
        </p:txBody>
      </p:sp>
      <p:sp>
        <p:nvSpPr>
          <p:cNvPr id="5" name="Slide Number Placeholder 4">
            <a:extLst>
              <a:ext uri="{FF2B5EF4-FFF2-40B4-BE49-F238E27FC236}">
                <a16:creationId xmlns:a16="http://schemas.microsoft.com/office/drawing/2014/main" id="{184B0E3B-A270-6CC4-208A-E96A3434F046}"/>
              </a:ext>
            </a:extLst>
          </p:cNvPr>
          <p:cNvSpPr>
            <a:spLocks noGrp="1"/>
          </p:cNvSpPr>
          <p:nvPr>
            <p:ph type="sldNum" sz="quarter" idx="12"/>
          </p:nvPr>
        </p:nvSpPr>
        <p:spPr/>
        <p:txBody>
          <a:bodyPr/>
          <a:lstStyle/>
          <a:p>
            <a:fld id="{EB9C4902-6F4C-413C-BF82-6DB82A84A2A6}" type="slidenum">
              <a:rPr lang="en-US" smtClean="0"/>
              <a:pPr/>
              <a:t>4</a:t>
            </a:fld>
            <a:endParaRPr lang="en-US"/>
          </a:p>
        </p:txBody>
      </p:sp>
      <p:pic>
        <p:nvPicPr>
          <p:cNvPr id="6" name="Picture 5">
            <a:extLst>
              <a:ext uri="{FF2B5EF4-FFF2-40B4-BE49-F238E27FC236}">
                <a16:creationId xmlns:a16="http://schemas.microsoft.com/office/drawing/2014/main" id="{467F7A57-33A4-1C77-2609-3F3796029AEB}"/>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35080" r="21980" b="12321"/>
          <a:stretch/>
        </p:blipFill>
        <p:spPr>
          <a:xfrm>
            <a:off x="6957392" y="858"/>
            <a:ext cx="5234608" cy="6032195"/>
          </a:xfrm>
          <a:prstGeom prst="rect">
            <a:avLst/>
          </a:prstGeom>
        </p:spPr>
      </p:pic>
    </p:spTree>
    <p:extLst>
      <p:ext uri="{BB962C8B-B14F-4D97-AF65-F5344CB8AC3E}">
        <p14:creationId xmlns:p14="http://schemas.microsoft.com/office/powerpoint/2010/main" val="3775189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9D29B2E-9B24-60E2-F6D8-7C3AD2BC6347}"/>
              </a:ext>
            </a:extLst>
          </p:cNvPr>
          <p:cNvSpPr txBox="1">
            <a:spLocks noGrp="1"/>
          </p:cNvSpPr>
          <p:nvPr>
            <p:ph type="title" idx="4294967295"/>
          </p:nvPr>
        </p:nvSpPr>
        <p:spPr>
          <a:xfrm>
            <a:off x="253837" y="2355242"/>
            <a:ext cx="6661313"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US" sz="4400" b="1" i="0" u="none" strike="noStrike" kern="1200" cap="none" spc="0" normalizeH="0" baseline="0" noProof="0" dirty="0">
                <a:ln>
                  <a:noFill/>
                </a:ln>
                <a:solidFill>
                  <a:srgbClr val="004A98"/>
                </a:solidFill>
                <a:effectLst/>
                <a:uLnTx/>
                <a:uFillTx/>
                <a:latin typeface="Georgia"/>
                <a:ea typeface="+mj-ea"/>
                <a:cs typeface="+mj-cs"/>
              </a:rPr>
              <a:t>Topics to Revisit from </a:t>
            </a:r>
            <a:r>
              <a:rPr lang="en-US" b="1" dirty="0">
                <a:solidFill>
                  <a:srgbClr val="004A98"/>
                </a:solidFill>
                <a:latin typeface="Georgia"/>
              </a:rPr>
              <a:t>May 21st</a:t>
            </a:r>
            <a:endParaRPr lang="en-US" sz="4400" b="1" i="0" u="none" strike="noStrike" kern="1200" cap="none" spc="0" normalizeH="0" baseline="0" noProof="0" dirty="0">
              <a:ln>
                <a:noFill/>
              </a:ln>
              <a:solidFill>
                <a:srgbClr val="004A98"/>
              </a:solidFill>
              <a:effectLst/>
              <a:uLnTx/>
              <a:uFillTx/>
              <a:latin typeface="Georgia"/>
            </a:endParaRPr>
          </a:p>
        </p:txBody>
      </p:sp>
      <p:sp>
        <p:nvSpPr>
          <p:cNvPr id="5" name="Slide Number Placeholder 4">
            <a:extLst>
              <a:ext uri="{FF2B5EF4-FFF2-40B4-BE49-F238E27FC236}">
                <a16:creationId xmlns:a16="http://schemas.microsoft.com/office/drawing/2014/main" id="{184B0E3B-A270-6CC4-208A-E96A3434F046}"/>
              </a:ext>
            </a:extLst>
          </p:cNvPr>
          <p:cNvSpPr>
            <a:spLocks noGrp="1"/>
          </p:cNvSpPr>
          <p:nvPr>
            <p:ph type="sldNum" sz="quarter" idx="12"/>
          </p:nvPr>
        </p:nvSpPr>
        <p:spPr/>
        <p:txBody>
          <a:bodyPr/>
          <a:lstStyle/>
          <a:p>
            <a:fld id="{EB9C4902-6F4C-413C-BF82-6DB82A84A2A6}" type="slidenum">
              <a:rPr lang="en-US" smtClean="0"/>
              <a:pPr/>
              <a:t>5</a:t>
            </a:fld>
            <a:endParaRPr lang="en-US"/>
          </a:p>
        </p:txBody>
      </p:sp>
      <p:pic>
        <p:nvPicPr>
          <p:cNvPr id="2" name="Picture 1">
            <a:extLst>
              <a:ext uri="{FF2B5EF4-FFF2-40B4-BE49-F238E27FC236}">
                <a16:creationId xmlns:a16="http://schemas.microsoft.com/office/drawing/2014/main" id="{4323D8BC-E46E-8817-70C5-3BE27DEC2F02}"/>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27887" t="-6" r="28825" b="11981"/>
          <a:stretch/>
        </p:blipFill>
        <p:spPr>
          <a:xfrm>
            <a:off x="6915150" y="0"/>
            <a:ext cx="5276850" cy="6036049"/>
          </a:xfrm>
          <a:prstGeom prst="rect">
            <a:avLst/>
          </a:prstGeom>
        </p:spPr>
      </p:pic>
    </p:spTree>
    <p:extLst>
      <p:ext uri="{BB962C8B-B14F-4D97-AF65-F5344CB8AC3E}">
        <p14:creationId xmlns:p14="http://schemas.microsoft.com/office/powerpoint/2010/main" val="4003770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31B2C-1A68-787B-DED2-8C7E7E63D3E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26F8396-C9E0-A153-182C-276DFBE699CF}"/>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4FF723C-8154-1ED9-FC9F-7B6F0919560E}"/>
              </a:ext>
              <a:ext uri="{C183D7F6-B498-43B3-948B-1728B52AA6E4}">
                <adec:decorative xmlns:adec="http://schemas.microsoft.com/office/drawing/2017/decorative" val="1"/>
              </a:ext>
            </a:extLst>
          </p:cNvPr>
          <p:cNvSpPr txBox="1"/>
          <p:nvPr/>
        </p:nvSpPr>
        <p:spPr>
          <a:xfrm>
            <a:off x="8859743" y="5853797"/>
            <a:ext cx="31970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Permittee responsibility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DEQ responsibility</a:t>
            </a:r>
          </a:p>
        </p:txBody>
      </p:sp>
      <p:sp>
        <p:nvSpPr>
          <p:cNvPr id="4" name="Title 3">
            <a:extLst>
              <a:ext uri="{FF2B5EF4-FFF2-40B4-BE49-F238E27FC236}">
                <a16:creationId xmlns:a16="http://schemas.microsoft.com/office/drawing/2014/main" id="{1227FC87-71D2-C579-AF4A-D159339ABA72}"/>
              </a:ext>
            </a:extLst>
          </p:cNvPr>
          <p:cNvSpPr txBox="1">
            <a:spLocks noGrp="1"/>
          </p:cNvSpPr>
          <p:nvPr>
            <p:ph type="title" idx="4294967295"/>
          </p:nvPr>
        </p:nvSpPr>
        <p:spPr>
          <a:xfrm>
            <a:off x="522514" y="714103"/>
            <a:ext cx="3021875" cy="18158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4A98"/>
                </a:solidFill>
                <a:effectLst/>
                <a:uLnTx/>
                <a:uFillTx/>
                <a:latin typeface="Georgia" panose="02040502050405020303" pitchFamily="18" charset="0"/>
                <a:ea typeface="+mn-ea"/>
                <a:cs typeface="+mn-cs"/>
              </a:rPr>
              <a:t>Process Flow presented during April 16 Meeting</a:t>
            </a:r>
          </a:p>
        </p:txBody>
      </p:sp>
      <p:pic>
        <p:nvPicPr>
          <p:cNvPr id="2" name="Picture 1" descr="Flow diagram showing the steps in the trading process. 1. Determine viability, 2, Permittee works with point source or nonpoint source, 3. Applicant submits trade to DEQ, 4. DEQ reviews application, 5. Permittee incorporates terms/credits into permit, 6. Permittee operates in accordance with trade agreement and permit.">
            <a:extLst>
              <a:ext uri="{FF2B5EF4-FFF2-40B4-BE49-F238E27FC236}">
                <a16:creationId xmlns:a16="http://schemas.microsoft.com/office/drawing/2014/main" id="{3D17F6E0-F232-717D-93EE-EAB9B2F48C72}"/>
              </a:ext>
            </a:extLst>
          </p:cNvPr>
          <p:cNvPicPr>
            <a:picLocks noChangeAspect="1"/>
          </p:cNvPicPr>
          <p:nvPr/>
        </p:nvPicPr>
        <p:blipFill>
          <a:blip r:embed="rId3"/>
          <a:stretch>
            <a:fillRect/>
          </a:stretch>
        </p:blipFill>
        <p:spPr>
          <a:xfrm>
            <a:off x="4006433" y="395203"/>
            <a:ext cx="7486537" cy="6035563"/>
          </a:xfrm>
          <a:prstGeom prst="rect">
            <a:avLst/>
          </a:prstGeom>
        </p:spPr>
      </p:pic>
    </p:spTree>
    <p:extLst>
      <p:ext uri="{BB962C8B-B14F-4D97-AF65-F5344CB8AC3E}">
        <p14:creationId xmlns:p14="http://schemas.microsoft.com/office/powerpoint/2010/main" val="1016741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262717-CB4F-A16E-0AA9-E78DAC40704F}"/>
              </a:ext>
              <a:ext uri="{C183D7F6-B498-43B3-948B-1728B52AA6E4}">
                <adec:decorative xmlns:adec="http://schemas.microsoft.com/office/drawing/2017/decorative" val="1"/>
              </a:ext>
            </a:extLst>
          </p:cNvPr>
          <p:cNvSpPr/>
          <p:nvPr/>
        </p:nvSpPr>
        <p:spPr>
          <a:xfrm>
            <a:off x="-17418" y="5948362"/>
            <a:ext cx="12261669" cy="9648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9D9258C0-B212-4C84-D9D2-BC56F2EFA2FC}"/>
              </a:ext>
              <a:ext uri="{C183D7F6-B498-43B3-948B-1728B52AA6E4}">
                <adec:decorative xmlns:adec="http://schemas.microsoft.com/office/drawing/2017/decorative" val="1"/>
              </a:ext>
            </a:extLst>
          </p:cNvPr>
          <p:cNvSpPr txBox="1">
            <a:spLocks/>
          </p:cNvSpPr>
          <p:nvPr/>
        </p:nvSpPr>
        <p:spPr>
          <a:xfrm>
            <a:off x="8859743" y="6268325"/>
            <a:ext cx="319700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Permittee responsibility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DEQ responsibility</a:t>
            </a:r>
          </a:p>
        </p:txBody>
      </p:sp>
      <p:pic>
        <p:nvPicPr>
          <p:cNvPr id="15" name="Picture 14" descr="Updated process flow diagram for a permitted facility.">
            <a:extLst>
              <a:ext uri="{FF2B5EF4-FFF2-40B4-BE49-F238E27FC236}">
                <a16:creationId xmlns:a16="http://schemas.microsoft.com/office/drawing/2014/main" id="{F127382E-2057-DC46-3107-61DAFB712F9E}"/>
              </a:ext>
            </a:extLst>
          </p:cNvPr>
          <p:cNvPicPr>
            <a:picLocks noChangeAspect="1"/>
          </p:cNvPicPr>
          <p:nvPr/>
        </p:nvPicPr>
        <p:blipFill>
          <a:blip r:embed="rId3"/>
          <a:stretch>
            <a:fillRect/>
          </a:stretch>
        </p:blipFill>
        <p:spPr>
          <a:xfrm>
            <a:off x="1234018" y="883660"/>
            <a:ext cx="9723963" cy="5992887"/>
          </a:xfrm>
          <a:prstGeom prst="rect">
            <a:avLst/>
          </a:prstGeom>
        </p:spPr>
      </p:pic>
      <p:sp>
        <p:nvSpPr>
          <p:cNvPr id="2" name="Rectangle 1">
            <a:extLst>
              <a:ext uri="{FF2B5EF4-FFF2-40B4-BE49-F238E27FC236}">
                <a16:creationId xmlns:a16="http://schemas.microsoft.com/office/drawing/2014/main" id="{A50D7D2C-76AE-C09E-E2CF-A9F4743AABE0}"/>
              </a:ext>
              <a:ext uri="{C183D7F6-B498-43B3-948B-1728B52AA6E4}">
                <adec:decorative xmlns:adec="http://schemas.microsoft.com/office/drawing/2017/decorative" val="1"/>
              </a:ext>
            </a:extLst>
          </p:cNvPr>
          <p:cNvSpPr/>
          <p:nvPr/>
        </p:nvSpPr>
        <p:spPr>
          <a:xfrm>
            <a:off x="6495709" y="776288"/>
            <a:ext cx="4462272"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F535FA1-B23C-4BF3-B06B-E86256B134E0}"/>
              </a:ext>
            </a:extLst>
          </p:cNvPr>
          <p:cNvSpPr>
            <a:spLocks noGrp="1"/>
          </p:cNvSpPr>
          <p:nvPr>
            <p:ph type="title"/>
          </p:nvPr>
        </p:nvSpPr>
        <p:spPr>
          <a:xfrm>
            <a:off x="17416" y="-244475"/>
            <a:ext cx="12192000" cy="1325563"/>
          </a:xfrm>
        </p:spPr>
        <p:txBody>
          <a:bodyPr>
            <a:normAutofit/>
          </a:bodyPr>
          <a:lstStyle/>
          <a:p>
            <a:r>
              <a:rPr lang="en-US" sz="2800" b="1" dirty="0">
                <a:solidFill>
                  <a:srgbClr val="004A98"/>
                </a:solidFill>
                <a:latin typeface="Georgia" panose="02040502050405020303" pitchFamily="18" charset="0"/>
              </a:rPr>
              <a:t>Updated Process Flow Diagram for a Permitted Facility</a:t>
            </a:r>
          </a:p>
        </p:txBody>
      </p:sp>
    </p:spTree>
    <p:extLst>
      <p:ext uri="{BB962C8B-B14F-4D97-AF65-F5344CB8AC3E}">
        <p14:creationId xmlns:p14="http://schemas.microsoft.com/office/powerpoint/2010/main" val="1259662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17F75D0-356D-6850-5A5F-02CBCEFCD8E2}"/>
              </a:ext>
            </a:extLst>
          </p:cNvPr>
          <p:cNvSpPr>
            <a:spLocks noGrp="1"/>
          </p:cNvSpPr>
          <p:nvPr>
            <p:ph type="title"/>
          </p:nvPr>
        </p:nvSpPr>
        <p:spPr>
          <a:xfrm>
            <a:off x="4967467" y="1"/>
            <a:ext cx="7117159" cy="758536"/>
          </a:xfrm>
        </p:spPr>
        <p:txBody>
          <a:bodyPr>
            <a:normAutofit/>
          </a:bodyPr>
          <a:lstStyle/>
          <a:p>
            <a:pPr algn="ctr"/>
            <a:r>
              <a:rPr lang="en-US" b="1" dirty="0">
                <a:solidFill>
                  <a:srgbClr val="004A98"/>
                </a:solidFill>
                <a:latin typeface="Georgia"/>
              </a:rPr>
              <a:t>PS to PS Trades</a:t>
            </a:r>
          </a:p>
        </p:txBody>
      </p:sp>
      <p:sp>
        <p:nvSpPr>
          <p:cNvPr id="4" name="Slide Number Placeholder 3">
            <a:extLst>
              <a:ext uri="{FF2B5EF4-FFF2-40B4-BE49-F238E27FC236}">
                <a16:creationId xmlns:a16="http://schemas.microsoft.com/office/drawing/2014/main" id="{6A7712D8-BF85-4C3E-9A45-B0298CAA9FB2}"/>
              </a:ext>
            </a:extLst>
          </p:cNvPr>
          <p:cNvSpPr>
            <a:spLocks noGrp="1"/>
          </p:cNvSpPr>
          <p:nvPr>
            <p:ph type="sldNum" sz="quarter" idx="12"/>
          </p:nvPr>
        </p:nvSpPr>
        <p:spPr/>
        <p:txBody>
          <a:bodyPr/>
          <a:lstStyle/>
          <a:p>
            <a:fld id="{EB9C4902-6F4C-413C-BF82-6DB82A84A2A6}" type="slidenum">
              <a:rPr lang="en-US" smtClean="0"/>
              <a:pPr/>
              <a:t>8</a:t>
            </a:fld>
            <a:endParaRPr lang="en-US"/>
          </a:p>
        </p:txBody>
      </p:sp>
      <p:pic>
        <p:nvPicPr>
          <p:cNvPr id="5" name="Picture 4" descr="Excerpt from Section 1 of House Bill 736. &quot;A net decrease in nutrient loading&quot; is highlighted in subsection 2.">
            <a:extLst>
              <a:ext uri="{FF2B5EF4-FFF2-40B4-BE49-F238E27FC236}">
                <a16:creationId xmlns:a16="http://schemas.microsoft.com/office/drawing/2014/main" id="{2520BACE-95E4-FF21-FB55-C201228430E1}"/>
              </a:ext>
            </a:extLst>
          </p:cNvPr>
          <p:cNvPicPr>
            <a:picLocks noChangeAspect="1"/>
          </p:cNvPicPr>
          <p:nvPr/>
        </p:nvPicPr>
        <p:blipFill>
          <a:blip r:embed="rId3"/>
          <a:stretch>
            <a:fillRect/>
          </a:stretch>
        </p:blipFill>
        <p:spPr>
          <a:xfrm>
            <a:off x="652332" y="1369417"/>
            <a:ext cx="9919874" cy="4376053"/>
          </a:xfrm>
          <a:prstGeom prst="rect">
            <a:avLst/>
          </a:prstGeom>
        </p:spPr>
      </p:pic>
      <p:sp>
        <p:nvSpPr>
          <p:cNvPr id="7" name="TextBox 6">
            <a:extLst>
              <a:ext uri="{FF2B5EF4-FFF2-40B4-BE49-F238E27FC236}">
                <a16:creationId xmlns:a16="http://schemas.microsoft.com/office/drawing/2014/main" id="{308B0900-C442-465E-49D0-3A173CEAA552}"/>
              </a:ext>
            </a:extLst>
          </p:cNvPr>
          <p:cNvSpPr txBox="1"/>
          <p:nvPr/>
        </p:nvSpPr>
        <p:spPr>
          <a:xfrm>
            <a:off x="4967467" y="854077"/>
            <a:ext cx="970137" cy="369332"/>
          </a:xfrm>
          <a:prstGeom prst="rect">
            <a:avLst/>
          </a:prstGeom>
          <a:noFill/>
        </p:spPr>
        <p:txBody>
          <a:bodyPr wrap="none" rtlCol="0">
            <a:spAutoFit/>
          </a:bodyPr>
          <a:lstStyle/>
          <a:p>
            <a:r>
              <a:rPr lang="en-US"/>
              <a:t>HB 736:</a:t>
            </a:r>
          </a:p>
        </p:txBody>
      </p:sp>
    </p:spTree>
    <p:extLst>
      <p:ext uri="{BB962C8B-B14F-4D97-AF65-F5344CB8AC3E}">
        <p14:creationId xmlns:p14="http://schemas.microsoft.com/office/powerpoint/2010/main" val="221761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8F3801-8B1E-864A-A1F5-BB53C73D80EF}"/>
              </a:ext>
            </a:extLst>
          </p:cNvPr>
          <p:cNvSpPr txBox="1">
            <a:spLocks noGrp="1"/>
          </p:cNvSpPr>
          <p:nvPr>
            <p:ph type="title" idx="4294967295"/>
          </p:nvPr>
        </p:nvSpPr>
        <p:spPr>
          <a:xfrm>
            <a:off x="5022796" y="683366"/>
            <a:ext cx="2656496"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HB 736 Section 1 Cont’d:</a:t>
            </a:r>
          </a:p>
        </p:txBody>
      </p:sp>
      <p:pic>
        <p:nvPicPr>
          <p:cNvPr id="8" name="Picture 7" descr="Excerpt from House Bill 736 outlining the amount of reductions from point source trades, up-gradient nonpoint source trades, and down-gradient nonpoint source trades.">
            <a:extLst>
              <a:ext uri="{FF2B5EF4-FFF2-40B4-BE49-F238E27FC236}">
                <a16:creationId xmlns:a16="http://schemas.microsoft.com/office/drawing/2014/main" id="{2F84C826-5496-3404-D912-CE0F1C93FD1E}"/>
              </a:ext>
            </a:extLst>
          </p:cNvPr>
          <p:cNvPicPr>
            <a:picLocks noChangeAspect="1"/>
          </p:cNvPicPr>
          <p:nvPr/>
        </p:nvPicPr>
        <p:blipFill>
          <a:blip r:embed="rId2"/>
          <a:stretch>
            <a:fillRect/>
          </a:stretch>
        </p:blipFill>
        <p:spPr>
          <a:xfrm>
            <a:off x="342401" y="1987826"/>
            <a:ext cx="10902982" cy="3177027"/>
          </a:xfrm>
          <a:prstGeom prst="rect">
            <a:avLst/>
          </a:prstGeom>
        </p:spPr>
      </p:pic>
      <p:sp>
        <p:nvSpPr>
          <p:cNvPr id="4" name="Slide Number Placeholder 3">
            <a:extLst>
              <a:ext uri="{FF2B5EF4-FFF2-40B4-BE49-F238E27FC236}">
                <a16:creationId xmlns:a16="http://schemas.microsoft.com/office/drawing/2014/main" id="{91DB8FCD-F732-BC0A-50B7-9B97686E1F44}"/>
              </a:ext>
            </a:extLst>
          </p:cNvPr>
          <p:cNvSpPr>
            <a:spLocks noGrp="1"/>
          </p:cNvSpPr>
          <p:nvPr>
            <p:ph type="sldNum" sz="quarter" idx="12"/>
          </p:nvPr>
        </p:nvSpPr>
        <p:spPr/>
        <p:txBody>
          <a:bodyPr/>
          <a:lstStyle/>
          <a:p>
            <a:fld id="{EB9C4902-6F4C-413C-BF82-6DB82A84A2A6}" type="slidenum">
              <a:rPr lang="en-US" smtClean="0"/>
              <a:pPr/>
              <a:t>9</a:t>
            </a:fld>
            <a:endParaRPr lang="en-US"/>
          </a:p>
        </p:txBody>
      </p:sp>
    </p:spTree>
    <p:extLst>
      <p:ext uri="{BB962C8B-B14F-4D97-AF65-F5344CB8AC3E}">
        <p14:creationId xmlns:p14="http://schemas.microsoft.com/office/powerpoint/2010/main" val="3999933073"/>
      </p:ext>
    </p:extLst>
  </p:cSld>
  <p:clrMapOvr>
    <a:masterClrMapping/>
  </p:clrMapOvr>
</p:sld>
</file>

<file path=ppt/theme/theme1.xml><?xml version="1.0" encoding="utf-8"?>
<a:theme xmlns:a="http://schemas.openxmlformats.org/drawingml/2006/main" name="Office Theme">
  <a:themeElements>
    <a:clrScheme name="DEQ">
      <a:dk1>
        <a:sysClr val="windowText" lastClr="000000"/>
      </a:dk1>
      <a:lt1>
        <a:sysClr val="window" lastClr="FFFFFF"/>
      </a:lt1>
      <a:dk2>
        <a:srgbClr val="004A97"/>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0000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BCAC9B5A711647A78E90E6B201C169" ma:contentTypeVersion="3" ma:contentTypeDescription="Create a new document." ma:contentTypeScope="" ma:versionID="3244e567f7a0455b24bf84254902dd4f">
  <xsd:schema xmlns:xsd="http://www.w3.org/2001/XMLSchema" xmlns:xs="http://www.w3.org/2001/XMLSchema" xmlns:p="http://schemas.microsoft.com/office/2006/metadata/properties" xmlns:ns2="ea7901da-499b-48d2-8d6f-87fa5f19a1bc" targetNamespace="http://schemas.microsoft.com/office/2006/metadata/properties" ma:root="true" ma:fieldsID="9eb1411e78010ac8a8ccc87b82f81800" ns2:_="">
    <xsd:import namespace="ea7901da-499b-48d2-8d6f-87fa5f19a1b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7901da-499b-48d2-8d6f-87fa5f19a1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67AF317-1AD0-4684-94E5-E22953112707}">
  <ds:schemaRefs>
    <ds:schemaRef ds:uri="ea7901da-499b-48d2-8d6f-87fa5f19a1b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2C5568B-EE78-4366-BFEF-EE8F89C8DD4D}">
  <ds:schemaRefs>
    <ds:schemaRef ds:uri="http://schemas.microsoft.com/sharepoint/v3/contenttype/forms"/>
  </ds:schemaRefs>
</ds:datastoreItem>
</file>

<file path=customXml/itemProps3.xml><?xml version="1.0" encoding="utf-8"?>
<ds:datastoreItem xmlns:ds="http://schemas.openxmlformats.org/officeDocument/2006/customXml" ds:itemID="{FA39907F-0EAC-4D34-ABDD-D278E6B144B2}">
  <ds:schemaRefs>
    <ds:schemaRef ds:uri="http://purl.org/dc/elements/1.1/"/>
    <ds:schemaRef ds:uri="http://schemas.microsoft.com/office/2006/documentManagement/types"/>
    <ds:schemaRef ds:uri="ea7901da-499b-48d2-8d6f-87fa5f19a1bc"/>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TotalTime>
  <Words>1954</Words>
  <Application>Microsoft Office PowerPoint</Application>
  <PresentationFormat>Widescreen</PresentationFormat>
  <Paragraphs>237</Paragraphs>
  <Slides>28</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Arial</vt:lpstr>
      <vt:lpstr>Calibri</vt:lpstr>
      <vt:lpstr>Calibri Light</vt:lpstr>
      <vt:lpstr>Georgia</vt:lpstr>
      <vt:lpstr>Helvetica Neue</vt:lpstr>
      <vt:lpstr>Office Theme</vt:lpstr>
      <vt:lpstr>Nutrient Offset Trading Workgroup</vt:lpstr>
      <vt:lpstr>Preliminaries</vt:lpstr>
      <vt:lpstr>Agenda</vt:lpstr>
      <vt:lpstr>DEQ-13 and ARM Proposed Updates Review</vt:lpstr>
      <vt:lpstr>Topics to Revisit from May 21st</vt:lpstr>
      <vt:lpstr>Process Flow presented during April 16 Meeting</vt:lpstr>
      <vt:lpstr>Updated Process Flow Diagram for a Permitted Facility</vt:lpstr>
      <vt:lpstr>PS to PS Trades</vt:lpstr>
      <vt:lpstr>HB 736 Section 1 Cont’d:</vt:lpstr>
      <vt:lpstr>Point Source to Point Source Trades/Transfers</vt:lpstr>
      <vt:lpstr>Point Source to Point Source Trades/Transfers (Cont’d)</vt:lpstr>
      <vt:lpstr>(Ex 1) Watershed Trading – Seller has limit/WLA.   → “Buyer” buying to meet limit</vt:lpstr>
      <vt:lpstr>Point Source to Point Source Trades/Transfers (Cont’d)</vt:lpstr>
      <vt:lpstr>(Ex 2) Watershed Trading – Seller has limit/WLA → “Buyer” buying to increase load</vt:lpstr>
      <vt:lpstr>Point Source to Point Source Trades/Transfers (Cont’d)</vt:lpstr>
      <vt:lpstr>(Ex 1) Watershed Trading – Seller has limit/WLA.   → “Buyer” buying to meet limit</vt:lpstr>
      <vt:lpstr>PS:PS Trades (cont’d)</vt:lpstr>
      <vt:lpstr>Other Changes Required for Successful Implementation</vt:lpstr>
      <vt:lpstr>HB736 Section 4c</vt:lpstr>
      <vt:lpstr>Other Changes</vt:lpstr>
      <vt:lpstr>Consider….</vt:lpstr>
      <vt:lpstr>Other Changes</vt:lpstr>
      <vt:lpstr>Other Changes</vt:lpstr>
      <vt:lpstr>Wetland Credit Method</vt:lpstr>
      <vt:lpstr>Wetland Credit Method</vt:lpstr>
      <vt:lpstr>Wetland Credit Method</vt:lpstr>
      <vt:lpstr>Program Promotion</vt:lpstr>
      <vt:lpstr>Questions/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17, 2026 Nutrient Trading/Offset Work Group Presentation</dc:title>
  <dc:creator>Danielson, Nicholas</dc:creator>
  <cp:lastModifiedBy>Milke, Kyle</cp:lastModifiedBy>
  <cp:revision>2</cp:revision>
  <cp:lastPrinted>2026-04-16T13:41:43Z</cp:lastPrinted>
  <dcterms:created xsi:type="dcterms:W3CDTF">2022-02-07T20:48:03Z</dcterms:created>
  <dcterms:modified xsi:type="dcterms:W3CDTF">2026-07-21T14:26:17Z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0x010100FABCAC9B5A711647A78E90E6B201C169</vt:lpwstr>
  </property>
  <property fmtid="{D5CDD505-2E9C-101B-9397-08002B2CF9AE}" pid="3" name="Guidance Owner">
    <vt:lpwstr>Policy</vt:lpwstr>
  </property>
  <property fmtid="{D5CDD505-2E9C-101B-9397-08002B2CF9AE}" pid="4" name="Guidance Type">
    <vt:lpwstr>POL – Comms</vt:lpwstr>
  </property>
  <property fmtid="{D5CDD505-2E9C-101B-9397-08002B2CF9AE}" pid="5" name="Guidance Description">
    <vt:lpwstr>DEQ branded widescreen PowerPoint template with QR code placeholder for meeting materials and no footer title</vt:lpwstr>
  </property>
  <property fmtid="{D5CDD505-2E9C-101B-9397-08002B2CF9AE}" pid="6" name="MSIP_Label_5bb48c42-0090-457f-b454-2dc12c6214b8_Enabled">
    <vt:lpwstr>true</vt:lpwstr>
  </property>
  <property fmtid="{D5CDD505-2E9C-101B-9397-08002B2CF9AE}" pid="7" name="MSIP_Label_5bb48c42-0090-457f-b454-2dc12c6214b8_SetDate">
    <vt:lpwstr>2026-07-21T14:23:31Z</vt:lpwstr>
  </property>
  <property fmtid="{D5CDD505-2E9C-101B-9397-08002B2CF9AE}" pid="8" name="MSIP_Label_5bb48c42-0090-457f-b454-2dc12c6214b8_Method">
    <vt:lpwstr>Privileged</vt:lpwstr>
  </property>
  <property fmtid="{D5CDD505-2E9C-101B-9397-08002B2CF9AE}" pid="9" name="MSIP_Label_5bb48c42-0090-457f-b454-2dc12c6214b8_Name">
    <vt:lpwstr>Public</vt:lpwstr>
  </property>
  <property fmtid="{D5CDD505-2E9C-101B-9397-08002B2CF9AE}" pid="10" name="MSIP_Label_5bb48c42-0090-457f-b454-2dc12c6214b8_SiteId">
    <vt:lpwstr>07a94c98-f30f-4abb-bd7e-d63f8720dc02</vt:lpwstr>
  </property>
  <property fmtid="{D5CDD505-2E9C-101B-9397-08002B2CF9AE}" pid="11" name="MSIP_Label_5bb48c42-0090-457f-b454-2dc12c6214b8_ActionId">
    <vt:lpwstr>faaa0ff8-2126-48a1-86ce-2b81ae9fe20a</vt:lpwstr>
  </property>
  <property fmtid="{D5CDD505-2E9C-101B-9397-08002B2CF9AE}" pid="12" name="MSIP_Label_5bb48c42-0090-457f-b454-2dc12c6214b8_ContentBits">
    <vt:lpwstr>0</vt:lpwstr>
  </property>
</Properties>
</file>