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312" r:id="rId3"/>
    <p:sldId id="299" r:id="rId4"/>
    <p:sldId id="300" r:id="rId5"/>
    <p:sldId id="319" r:id="rId6"/>
    <p:sldId id="313" r:id="rId7"/>
    <p:sldId id="306" r:id="rId8"/>
    <p:sldId id="320" r:id="rId9"/>
    <p:sldId id="305" r:id="rId10"/>
    <p:sldId id="321" r:id="rId11"/>
    <p:sldId id="301" r:id="rId12"/>
    <p:sldId id="318" r:id="rId13"/>
    <p:sldId id="322" r:id="rId14"/>
    <p:sldId id="317" r:id="rId15"/>
    <p:sldId id="309" r:id="rId16"/>
    <p:sldId id="283" r:id="rId17"/>
    <p:sldId id="31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1C74E7-A0D9-460C-A735-BB05B82D6D9A}" v="245" dt="2023-05-25T19:55:10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tgov-my.sharepoint.com/personal/cb5371_mt_gov/Documents/Documents/files%20ft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bg1"/>
                </a:solidFill>
              </a:rPr>
              <a:t>Plan and Spec/Subivision Applications</a:t>
            </a:r>
            <a:r>
              <a:rPr lang="en-US" b="1" baseline="0">
                <a:solidFill>
                  <a:schemeClr val="bg1"/>
                </a:solidFill>
              </a:rPr>
              <a:t> Received </a:t>
            </a:r>
            <a:r>
              <a:rPr lang="en-US" b="1">
                <a:solidFill>
                  <a:schemeClr val="bg1"/>
                </a:solidFill>
              </a:rPr>
              <a:t>per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910305278908057E-2"/>
          <c:y val="0.11052166116725727"/>
          <c:w val="0.91549244757990811"/>
          <c:h val="0.83289846321494865"/>
        </c:manualLayout>
      </c:layout>
      <c:areaChart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62000"/>
                    <a:hueMod val="94000"/>
                    <a:satMod val="140000"/>
                    <a:lumMod val="110000"/>
                  </a:schemeClr>
                </a:gs>
                <a:gs pos="100000">
                  <a:schemeClr val="accent1">
                    <a:tint val="840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'[files fte.xlsx]per month'!$A$87:$A$126</c:f>
              <c:numCache>
                <c:formatCode>mmm\-yy</c:formatCode>
                <c:ptCount val="4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</c:numCache>
            </c:numRef>
          </c:cat>
          <c:val>
            <c:numRef>
              <c:f>'[files fte.xlsx]per month'!$C$87:$C$125</c:f>
              <c:numCache>
                <c:formatCode>General</c:formatCode>
                <c:ptCount val="39"/>
                <c:pt idx="0">
                  <c:v>66.5</c:v>
                </c:pt>
                <c:pt idx="1">
                  <c:v>78</c:v>
                </c:pt>
                <c:pt idx="2">
                  <c:v>87.5</c:v>
                </c:pt>
                <c:pt idx="3">
                  <c:v>96</c:v>
                </c:pt>
                <c:pt idx="4">
                  <c:v>93</c:v>
                </c:pt>
                <c:pt idx="5">
                  <c:v>102</c:v>
                </c:pt>
                <c:pt idx="6">
                  <c:v>104</c:v>
                </c:pt>
                <c:pt idx="7">
                  <c:v>88.5</c:v>
                </c:pt>
                <c:pt idx="8">
                  <c:v>78.5</c:v>
                </c:pt>
                <c:pt idx="9">
                  <c:v>70.5</c:v>
                </c:pt>
                <c:pt idx="10">
                  <c:v>75.5</c:v>
                </c:pt>
                <c:pt idx="11">
                  <c:v>74</c:v>
                </c:pt>
                <c:pt idx="12">
                  <c:v>88.5</c:v>
                </c:pt>
                <c:pt idx="13">
                  <c:v>99.5</c:v>
                </c:pt>
                <c:pt idx="14">
                  <c:v>100</c:v>
                </c:pt>
                <c:pt idx="15">
                  <c:v>118.5</c:v>
                </c:pt>
                <c:pt idx="16">
                  <c:v>113.5</c:v>
                </c:pt>
                <c:pt idx="17">
                  <c:v>103.5</c:v>
                </c:pt>
                <c:pt idx="18">
                  <c:v>104.5</c:v>
                </c:pt>
                <c:pt idx="19">
                  <c:v>98.5</c:v>
                </c:pt>
                <c:pt idx="20">
                  <c:v>111</c:v>
                </c:pt>
                <c:pt idx="21">
                  <c:v>112</c:v>
                </c:pt>
                <c:pt idx="22">
                  <c:v>106</c:v>
                </c:pt>
                <c:pt idx="23">
                  <c:v>107.5</c:v>
                </c:pt>
                <c:pt idx="24">
                  <c:v>125.5</c:v>
                </c:pt>
                <c:pt idx="25">
                  <c:v>138.5</c:v>
                </c:pt>
                <c:pt idx="26">
                  <c:v>140</c:v>
                </c:pt>
                <c:pt idx="27">
                  <c:v>132</c:v>
                </c:pt>
                <c:pt idx="28">
                  <c:v>100.5</c:v>
                </c:pt>
                <c:pt idx="29">
                  <c:v>108.5</c:v>
                </c:pt>
                <c:pt idx="30">
                  <c:v>114</c:v>
                </c:pt>
                <c:pt idx="31">
                  <c:v>100</c:v>
                </c:pt>
                <c:pt idx="32">
                  <c:v>97</c:v>
                </c:pt>
                <c:pt idx="33">
                  <c:v>88.5</c:v>
                </c:pt>
                <c:pt idx="34">
                  <c:v>84</c:v>
                </c:pt>
                <c:pt idx="35">
                  <c:v>78</c:v>
                </c:pt>
                <c:pt idx="36">
                  <c:v>78.5</c:v>
                </c:pt>
                <c:pt idx="37">
                  <c:v>92</c:v>
                </c:pt>
                <c:pt idx="38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36-4405-B54C-1DED31F09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7995376"/>
        <c:axId val="2057993296"/>
      </c:areaChart>
      <c:dateAx>
        <c:axId val="2057995376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993296"/>
        <c:crosses val="autoZero"/>
        <c:auto val="1"/>
        <c:lblOffset val="100"/>
        <c:baseTimeUnit val="months"/>
        <c:majorUnit val="12"/>
        <c:majorTimeUnit val="months"/>
      </c:dateAx>
      <c:valAx>
        <c:axId val="2057993296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995376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9B69E-25E9-4A72-86BA-C4354391AD4E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5BB50E-3495-4341-8AA7-978063C93BBB}">
      <dgm:prSet phldrT="[Text]"/>
      <dgm:spPr/>
      <dgm:t>
        <a:bodyPr/>
        <a:lstStyle/>
        <a:p>
          <a:r>
            <a:rPr lang="en-US" dirty="0"/>
            <a:t>Now</a:t>
          </a:r>
        </a:p>
      </dgm:t>
    </dgm:pt>
    <dgm:pt modelId="{E57B2A55-4245-4018-B003-070485B653A4}" type="parTrans" cxnId="{28DC0CCE-D5E9-4CE2-A45C-47E96DA88292}">
      <dgm:prSet/>
      <dgm:spPr/>
      <dgm:t>
        <a:bodyPr/>
        <a:lstStyle/>
        <a:p>
          <a:endParaRPr lang="en-US"/>
        </a:p>
      </dgm:t>
    </dgm:pt>
    <dgm:pt modelId="{564F9717-0B45-4129-9BBA-11416446318F}" type="sibTrans" cxnId="{28DC0CCE-D5E9-4CE2-A45C-47E96DA88292}">
      <dgm:prSet/>
      <dgm:spPr/>
      <dgm:t>
        <a:bodyPr/>
        <a:lstStyle/>
        <a:p>
          <a:endParaRPr lang="en-US"/>
        </a:p>
      </dgm:t>
    </dgm:pt>
    <dgm:pt modelId="{A6C4EA8E-328D-451A-8702-CF83B015ED52}">
      <dgm:prSet phldrT="[Text]"/>
      <dgm:spPr/>
      <dgm:t>
        <a:bodyPr/>
        <a:lstStyle/>
        <a:p>
          <a:r>
            <a:rPr lang="en-US" dirty="0"/>
            <a:t>Draft Rule</a:t>
          </a:r>
        </a:p>
      </dgm:t>
    </dgm:pt>
    <dgm:pt modelId="{D2BC3E89-F148-4C4B-94A3-403B5B151E6E}" type="parTrans" cxnId="{372E605A-1BEB-4593-AF4D-AD2F052CAB4F}">
      <dgm:prSet/>
      <dgm:spPr/>
      <dgm:t>
        <a:bodyPr/>
        <a:lstStyle/>
        <a:p>
          <a:endParaRPr lang="en-US"/>
        </a:p>
      </dgm:t>
    </dgm:pt>
    <dgm:pt modelId="{A518B72E-6990-4697-82A8-6ECC0FF8F696}" type="sibTrans" cxnId="{372E605A-1BEB-4593-AF4D-AD2F052CAB4F}">
      <dgm:prSet/>
      <dgm:spPr/>
      <dgm:t>
        <a:bodyPr/>
        <a:lstStyle/>
        <a:p>
          <a:endParaRPr lang="en-US"/>
        </a:p>
      </dgm:t>
    </dgm:pt>
    <dgm:pt modelId="{A55B8A58-FD0B-4CCC-9C19-3A191A05544E}">
      <dgm:prSet phldrT="[Text]"/>
      <dgm:spPr/>
      <dgm:t>
        <a:bodyPr/>
        <a:lstStyle/>
        <a:p>
          <a:r>
            <a:rPr lang="en-US" dirty="0"/>
            <a:t>August 25</a:t>
          </a:r>
        </a:p>
      </dgm:t>
    </dgm:pt>
    <dgm:pt modelId="{38BBE730-BA49-42A8-9D74-B2A811640CDF}" type="parTrans" cxnId="{9C112F83-C773-40FE-A0B1-B59D29C1A1DC}">
      <dgm:prSet/>
      <dgm:spPr/>
      <dgm:t>
        <a:bodyPr/>
        <a:lstStyle/>
        <a:p>
          <a:endParaRPr lang="en-US"/>
        </a:p>
      </dgm:t>
    </dgm:pt>
    <dgm:pt modelId="{250BF80F-0FF1-4CC1-B129-5390D14EEC94}" type="sibTrans" cxnId="{9C112F83-C773-40FE-A0B1-B59D29C1A1DC}">
      <dgm:prSet/>
      <dgm:spPr/>
      <dgm:t>
        <a:bodyPr/>
        <a:lstStyle/>
        <a:p>
          <a:endParaRPr lang="en-US"/>
        </a:p>
      </dgm:t>
    </dgm:pt>
    <dgm:pt modelId="{EECB45B5-8DC6-4ACE-877F-AA7282CC98BD}">
      <dgm:prSet phldrT="[Text]"/>
      <dgm:spPr/>
      <dgm:t>
        <a:bodyPr/>
        <a:lstStyle/>
        <a:p>
          <a:r>
            <a:rPr lang="en-US" dirty="0"/>
            <a:t>Publish Notice of Rulemaking</a:t>
          </a:r>
        </a:p>
      </dgm:t>
    </dgm:pt>
    <dgm:pt modelId="{6474B8C1-3EBB-4669-A71D-45DF2355C284}" type="parTrans" cxnId="{69707A8A-45D4-4179-A589-C55049BAAFD5}">
      <dgm:prSet/>
      <dgm:spPr/>
      <dgm:t>
        <a:bodyPr/>
        <a:lstStyle/>
        <a:p>
          <a:endParaRPr lang="en-US"/>
        </a:p>
      </dgm:t>
    </dgm:pt>
    <dgm:pt modelId="{0D8B2FAE-DE2A-44CB-BD23-5DEF616920D3}" type="sibTrans" cxnId="{69707A8A-45D4-4179-A589-C55049BAAFD5}">
      <dgm:prSet/>
      <dgm:spPr/>
      <dgm:t>
        <a:bodyPr/>
        <a:lstStyle/>
        <a:p>
          <a:endParaRPr lang="en-US"/>
        </a:p>
      </dgm:t>
    </dgm:pt>
    <dgm:pt modelId="{E59F118A-A1CF-4DDC-A718-36974905F270}">
      <dgm:prSet phldrT="[Text]"/>
      <dgm:spPr/>
      <dgm:t>
        <a:bodyPr/>
        <a:lstStyle/>
        <a:p>
          <a:r>
            <a:rPr lang="en-US" dirty="0"/>
            <a:t>August - September</a:t>
          </a:r>
        </a:p>
      </dgm:t>
    </dgm:pt>
    <dgm:pt modelId="{E2EFD720-80C9-428C-919E-69EC8596D47A}" type="parTrans" cxnId="{C78F79F0-F964-49EC-9064-3C833FFB8332}">
      <dgm:prSet/>
      <dgm:spPr/>
      <dgm:t>
        <a:bodyPr/>
        <a:lstStyle/>
        <a:p>
          <a:endParaRPr lang="en-US"/>
        </a:p>
      </dgm:t>
    </dgm:pt>
    <dgm:pt modelId="{4A6B2212-0AB3-4D1A-AEAC-9C35561A44B3}" type="sibTrans" cxnId="{C78F79F0-F964-49EC-9064-3C833FFB8332}">
      <dgm:prSet/>
      <dgm:spPr/>
      <dgm:t>
        <a:bodyPr/>
        <a:lstStyle/>
        <a:p>
          <a:endParaRPr lang="en-US"/>
        </a:p>
      </dgm:t>
    </dgm:pt>
    <dgm:pt modelId="{2AE12A17-A748-45BF-9379-F06DD4C6EBB9}">
      <dgm:prSet phldrT="[Text]"/>
      <dgm:spPr/>
      <dgm:t>
        <a:bodyPr/>
        <a:lstStyle/>
        <a:p>
          <a:r>
            <a:rPr lang="en-US" dirty="0"/>
            <a:t>Public Comment Period and hearing</a:t>
          </a:r>
        </a:p>
      </dgm:t>
    </dgm:pt>
    <dgm:pt modelId="{1E1600BE-3EE4-4B98-9185-FA095058BDF2}" type="parTrans" cxnId="{CD6D760D-D548-45B1-969C-15705FE8A8BA}">
      <dgm:prSet/>
      <dgm:spPr/>
      <dgm:t>
        <a:bodyPr/>
        <a:lstStyle/>
        <a:p>
          <a:endParaRPr lang="en-US"/>
        </a:p>
      </dgm:t>
    </dgm:pt>
    <dgm:pt modelId="{9B8B1F36-8BA8-4DD8-AE34-5172C2B7FF3B}" type="sibTrans" cxnId="{CD6D760D-D548-45B1-969C-15705FE8A8BA}">
      <dgm:prSet/>
      <dgm:spPr/>
      <dgm:t>
        <a:bodyPr/>
        <a:lstStyle/>
        <a:p>
          <a:endParaRPr lang="en-US"/>
        </a:p>
      </dgm:t>
    </dgm:pt>
    <dgm:pt modelId="{04955F19-EC56-499D-B6DA-62D6F660A16E}">
      <dgm:prSet phldrT="[Text]"/>
      <dgm:spPr/>
      <dgm:t>
        <a:bodyPr/>
        <a:lstStyle/>
        <a:p>
          <a:r>
            <a:rPr lang="en-US" dirty="0"/>
            <a:t>October - November</a:t>
          </a:r>
        </a:p>
      </dgm:t>
    </dgm:pt>
    <dgm:pt modelId="{42AC0BBB-D5E3-4895-982C-0354864DED1C}" type="parTrans" cxnId="{BEAD8D5B-A957-4F7F-BA38-ADFAE5A7FBAB}">
      <dgm:prSet/>
      <dgm:spPr/>
      <dgm:t>
        <a:bodyPr/>
        <a:lstStyle/>
        <a:p>
          <a:endParaRPr lang="en-US"/>
        </a:p>
      </dgm:t>
    </dgm:pt>
    <dgm:pt modelId="{E534814A-27E6-4AEF-A2EF-E81D14310A2D}" type="sibTrans" cxnId="{BEAD8D5B-A957-4F7F-BA38-ADFAE5A7FBAB}">
      <dgm:prSet/>
      <dgm:spPr/>
      <dgm:t>
        <a:bodyPr/>
        <a:lstStyle/>
        <a:p>
          <a:endParaRPr lang="en-US"/>
        </a:p>
      </dgm:t>
    </dgm:pt>
    <dgm:pt modelId="{203A2CE9-790B-4185-8EE5-6DC4C7A64341}">
      <dgm:prSet phldrT="[Text]"/>
      <dgm:spPr/>
      <dgm:t>
        <a:bodyPr/>
        <a:lstStyle/>
        <a:p>
          <a:r>
            <a:rPr lang="en-US" dirty="0"/>
            <a:t>Dec 22</a:t>
          </a:r>
        </a:p>
      </dgm:t>
    </dgm:pt>
    <dgm:pt modelId="{BC003FA2-79B6-4A0B-A200-4E2F22D2F0D5}" type="parTrans" cxnId="{3C1C068F-84F9-41CB-936A-E3CE927F50F0}">
      <dgm:prSet/>
      <dgm:spPr/>
      <dgm:t>
        <a:bodyPr/>
        <a:lstStyle/>
        <a:p>
          <a:endParaRPr lang="en-US"/>
        </a:p>
      </dgm:t>
    </dgm:pt>
    <dgm:pt modelId="{3706B9D7-806E-42F9-BB8F-DA0B8D7D355D}" type="sibTrans" cxnId="{3C1C068F-84F9-41CB-936A-E3CE927F50F0}">
      <dgm:prSet/>
      <dgm:spPr/>
      <dgm:t>
        <a:bodyPr/>
        <a:lstStyle/>
        <a:p>
          <a:endParaRPr lang="en-US"/>
        </a:p>
      </dgm:t>
    </dgm:pt>
    <dgm:pt modelId="{B80B1791-56F6-4BC3-A460-3E69615BF30F}">
      <dgm:prSet/>
      <dgm:spPr/>
      <dgm:t>
        <a:bodyPr/>
        <a:lstStyle/>
        <a:p>
          <a:r>
            <a:rPr lang="en-US" dirty="0"/>
            <a:t>Staff respond to comments</a:t>
          </a:r>
        </a:p>
      </dgm:t>
    </dgm:pt>
    <dgm:pt modelId="{F81747D1-648A-40E6-9CA2-47F86A596E7C}" type="parTrans" cxnId="{BC1CB62E-A803-4658-B2FC-6B4C71865888}">
      <dgm:prSet/>
      <dgm:spPr/>
      <dgm:t>
        <a:bodyPr/>
        <a:lstStyle/>
        <a:p>
          <a:endParaRPr lang="en-US"/>
        </a:p>
      </dgm:t>
    </dgm:pt>
    <dgm:pt modelId="{811E7CCD-7CFC-4FB3-8E84-D9C7ED3A4B5A}" type="sibTrans" cxnId="{BC1CB62E-A803-4658-B2FC-6B4C71865888}">
      <dgm:prSet/>
      <dgm:spPr/>
      <dgm:t>
        <a:bodyPr/>
        <a:lstStyle/>
        <a:p>
          <a:endParaRPr lang="en-US"/>
        </a:p>
      </dgm:t>
    </dgm:pt>
    <dgm:pt modelId="{99DFCB9D-CBD5-46BC-B7E0-9E3766BED50F}">
      <dgm:prSet/>
      <dgm:spPr/>
      <dgm:t>
        <a:bodyPr/>
        <a:lstStyle/>
        <a:p>
          <a:r>
            <a:rPr lang="en-US" dirty="0"/>
            <a:t>Becomes effective</a:t>
          </a:r>
        </a:p>
      </dgm:t>
    </dgm:pt>
    <dgm:pt modelId="{B7290620-F987-48D5-810F-15500D007A94}" type="parTrans" cxnId="{5CAE46ED-4624-41A1-A9BD-94B7B4A240AB}">
      <dgm:prSet/>
      <dgm:spPr/>
      <dgm:t>
        <a:bodyPr/>
        <a:lstStyle/>
        <a:p>
          <a:endParaRPr lang="en-US"/>
        </a:p>
      </dgm:t>
    </dgm:pt>
    <dgm:pt modelId="{C159FFB1-648E-428A-98E5-A1037060C940}" type="sibTrans" cxnId="{5CAE46ED-4624-41A1-A9BD-94B7B4A240AB}">
      <dgm:prSet/>
      <dgm:spPr/>
      <dgm:t>
        <a:bodyPr/>
        <a:lstStyle/>
        <a:p>
          <a:endParaRPr lang="en-US"/>
        </a:p>
      </dgm:t>
    </dgm:pt>
    <dgm:pt modelId="{71350589-2F75-4E10-8531-4F7D5ECB779D}" type="pres">
      <dgm:prSet presAssocID="{0239B69E-25E9-4A72-86BA-C4354391AD4E}" presName="theList" presStyleCnt="0">
        <dgm:presLayoutVars>
          <dgm:dir/>
          <dgm:animLvl val="lvl"/>
          <dgm:resizeHandles val="exact"/>
        </dgm:presLayoutVars>
      </dgm:prSet>
      <dgm:spPr/>
    </dgm:pt>
    <dgm:pt modelId="{BE386A4F-3A5C-44A2-9771-BB52FAD17F87}" type="pres">
      <dgm:prSet presAssocID="{365BB50E-3495-4341-8AA7-978063C93BBB}" presName="compNode" presStyleCnt="0"/>
      <dgm:spPr/>
    </dgm:pt>
    <dgm:pt modelId="{383364D2-2E2F-44C2-81F1-06AD78A2A2C4}" type="pres">
      <dgm:prSet presAssocID="{365BB50E-3495-4341-8AA7-978063C93BBB}" presName="noGeometry" presStyleCnt="0"/>
      <dgm:spPr/>
    </dgm:pt>
    <dgm:pt modelId="{2E3D61EA-BEB9-41BA-B0C8-7A4B4FFF1FA8}" type="pres">
      <dgm:prSet presAssocID="{365BB50E-3495-4341-8AA7-978063C93BBB}" presName="childTextVisible" presStyleLbl="bgAccFollowNode1" presStyleIdx="0" presStyleCnt="5">
        <dgm:presLayoutVars>
          <dgm:bulletEnabled val="1"/>
        </dgm:presLayoutVars>
      </dgm:prSet>
      <dgm:spPr/>
    </dgm:pt>
    <dgm:pt modelId="{E00D23C8-3481-42A7-A71B-D9A4EA2EABD5}" type="pres">
      <dgm:prSet presAssocID="{365BB50E-3495-4341-8AA7-978063C93BBB}" presName="childTextHidden" presStyleLbl="bgAccFollowNode1" presStyleIdx="0" presStyleCnt="5"/>
      <dgm:spPr/>
    </dgm:pt>
    <dgm:pt modelId="{71041AA6-6FF3-4569-AC2F-2E9FF48215C6}" type="pres">
      <dgm:prSet presAssocID="{365BB50E-3495-4341-8AA7-978063C93BBB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26341F5-7458-4C10-A667-8BDEE4731D5D}" type="pres">
      <dgm:prSet presAssocID="{365BB50E-3495-4341-8AA7-978063C93BBB}" presName="aSpace" presStyleCnt="0"/>
      <dgm:spPr/>
    </dgm:pt>
    <dgm:pt modelId="{B9D4123B-2DC5-4FA0-B64B-81A5A9AB764A}" type="pres">
      <dgm:prSet presAssocID="{A55B8A58-FD0B-4CCC-9C19-3A191A05544E}" presName="compNode" presStyleCnt="0"/>
      <dgm:spPr/>
    </dgm:pt>
    <dgm:pt modelId="{9DD16823-F289-40B3-ACCF-4C3478BE17D2}" type="pres">
      <dgm:prSet presAssocID="{A55B8A58-FD0B-4CCC-9C19-3A191A05544E}" presName="noGeometry" presStyleCnt="0"/>
      <dgm:spPr/>
    </dgm:pt>
    <dgm:pt modelId="{1B3762F7-BF0D-4CD7-9FA4-AE4EF9955A45}" type="pres">
      <dgm:prSet presAssocID="{A55B8A58-FD0B-4CCC-9C19-3A191A05544E}" presName="childTextVisible" presStyleLbl="bgAccFollowNode1" presStyleIdx="1" presStyleCnt="5">
        <dgm:presLayoutVars>
          <dgm:bulletEnabled val="1"/>
        </dgm:presLayoutVars>
      </dgm:prSet>
      <dgm:spPr/>
    </dgm:pt>
    <dgm:pt modelId="{9F6DAC03-0744-475E-BC97-8602F726CCFF}" type="pres">
      <dgm:prSet presAssocID="{A55B8A58-FD0B-4CCC-9C19-3A191A05544E}" presName="childTextHidden" presStyleLbl="bgAccFollowNode1" presStyleIdx="1" presStyleCnt="5"/>
      <dgm:spPr/>
    </dgm:pt>
    <dgm:pt modelId="{C3C399E2-98F3-4E11-B32C-0B22D639BEBD}" type="pres">
      <dgm:prSet presAssocID="{A55B8A58-FD0B-4CCC-9C19-3A191A05544E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48E81D4E-1AD1-4961-A368-333AF1D1206E}" type="pres">
      <dgm:prSet presAssocID="{A55B8A58-FD0B-4CCC-9C19-3A191A05544E}" presName="aSpace" presStyleCnt="0"/>
      <dgm:spPr/>
    </dgm:pt>
    <dgm:pt modelId="{9BB94631-7322-410E-95FC-840E0FD40CC7}" type="pres">
      <dgm:prSet presAssocID="{E59F118A-A1CF-4DDC-A718-36974905F270}" presName="compNode" presStyleCnt="0"/>
      <dgm:spPr/>
    </dgm:pt>
    <dgm:pt modelId="{B403FFF0-9ADC-41B2-A0C2-0397D1D0AE49}" type="pres">
      <dgm:prSet presAssocID="{E59F118A-A1CF-4DDC-A718-36974905F270}" presName="noGeometry" presStyleCnt="0"/>
      <dgm:spPr/>
    </dgm:pt>
    <dgm:pt modelId="{720C29DA-C900-4306-9AB2-E7AD86C16306}" type="pres">
      <dgm:prSet presAssocID="{E59F118A-A1CF-4DDC-A718-36974905F270}" presName="childTextVisible" presStyleLbl="bgAccFollowNode1" presStyleIdx="2" presStyleCnt="5">
        <dgm:presLayoutVars>
          <dgm:bulletEnabled val="1"/>
        </dgm:presLayoutVars>
      </dgm:prSet>
      <dgm:spPr/>
    </dgm:pt>
    <dgm:pt modelId="{8E56136A-D3E8-41B7-83C4-120930B55E5B}" type="pres">
      <dgm:prSet presAssocID="{E59F118A-A1CF-4DDC-A718-36974905F270}" presName="childTextHidden" presStyleLbl="bgAccFollowNode1" presStyleIdx="2" presStyleCnt="5"/>
      <dgm:spPr/>
    </dgm:pt>
    <dgm:pt modelId="{74D379E6-C71C-4CFC-A398-09AF1BF4890A}" type="pres">
      <dgm:prSet presAssocID="{E59F118A-A1CF-4DDC-A718-36974905F270}" presName="parentText" presStyleLbl="node1" presStyleIdx="2" presStyleCnt="5" custLinFactNeighborX="1489">
        <dgm:presLayoutVars>
          <dgm:chMax val="1"/>
          <dgm:bulletEnabled val="1"/>
        </dgm:presLayoutVars>
      </dgm:prSet>
      <dgm:spPr/>
    </dgm:pt>
    <dgm:pt modelId="{0D98EB63-331B-4786-9FE3-7E5B0031369D}" type="pres">
      <dgm:prSet presAssocID="{E59F118A-A1CF-4DDC-A718-36974905F270}" presName="aSpace" presStyleCnt="0"/>
      <dgm:spPr/>
    </dgm:pt>
    <dgm:pt modelId="{2C0B791D-8C4A-4116-967A-714DC496CFE7}" type="pres">
      <dgm:prSet presAssocID="{04955F19-EC56-499D-B6DA-62D6F660A16E}" presName="compNode" presStyleCnt="0"/>
      <dgm:spPr/>
    </dgm:pt>
    <dgm:pt modelId="{3986715D-CB20-4EB4-96E8-A102EE10B4F6}" type="pres">
      <dgm:prSet presAssocID="{04955F19-EC56-499D-B6DA-62D6F660A16E}" presName="noGeometry" presStyleCnt="0"/>
      <dgm:spPr/>
    </dgm:pt>
    <dgm:pt modelId="{0A262A8F-4C1C-482A-9057-94E411C9B63F}" type="pres">
      <dgm:prSet presAssocID="{04955F19-EC56-499D-B6DA-62D6F660A16E}" presName="childTextVisible" presStyleLbl="bgAccFollowNode1" presStyleIdx="3" presStyleCnt="5">
        <dgm:presLayoutVars>
          <dgm:bulletEnabled val="1"/>
        </dgm:presLayoutVars>
      </dgm:prSet>
      <dgm:spPr/>
    </dgm:pt>
    <dgm:pt modelId="{A64FE84A-86C5-470F-AAE3-7080461EE9FB}" type="pres">
      <dgm:prSet presAssocID="{04955F19-EC56-499D-B6DA-62D6F660A16E}" presName="childTextHidden" presStyleLbl="bgAccFollowNode1" presStyleIdx="3" presStyleCnt="5"/>
      <dgm:spPr/>
    </dgm:pt>
    <dgm:pt modelId="{A671AAF2-2982-46B4-921A-0457AD293D76}" type="pres">
      <dgm:prSet presAssocID="{04955F19-EC56-499D-B6DA-62D6F660A16E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89B2E09A-A543-4DEF-83FF-C53EED6DA387}" type="pres">
      <dgm:prSet presAssocID="{04955F19-EC56-499D-B6DA-62D6F660A16E}" presName="aSpace" presStyleCnt="0"/>
      <dgm:spPr/>
    </dgm:pt>
    <dgm:pt modelId="{DAF2B9D4-54F7-4771-A1D4-FBF833528B7E}" type="pres">
      <dgm:prSet presAssocID="{203A2CE9-790B-4185-8EE5-6DC4C7A64341}" presName="compNode" presStyleCnt="0"/>
      <dgm:spPr/>
    </dgm:pt>
    <dgm:pt modelId="{4D5F2D8C-F8DA-4025-A6F4-CE1386C3E163}" type="pres">
      <dgm:prSet presAssocID="{203A2CE9-790B-4185-8EE5-6DC4C7A64341}" presName="noGeometry" presStyleCnt="0"/>
      <dgm:spPr/>
    </dgm:pt>
    <dgm:pt modelId="{D4E1B277-19FC-476D-AD0C-438E682CC28A}" type="pres">
      <dgm:prSet presAssocID="{203A2CE9-790B-4185-8EE5-6DC4C7A64341}" presName="childTextVisible" presStyleLbl="bgAccFollowNode1" presStyleIdx="4" presStyleCnt="5">
        <dgm:presLayoutVars>
          <dgm:bulletEnabled val="1"/>
        </dgm:presLayoutVars>
      </dgm:prSet>
      <dgm:spPr/>
    </dgm:pt>
    <dgm:pt modelId="{6BDD187A-171D-4982-83B4-8AD6FF214388}" type="pres">
      <dgm:prSet presAssocID="{203A2CE9-790B-4185-8EE5-6DC4C7A64341}" presName="childTextHidden" presStyleLbl="bgAccFollowNode1" presStyleIdx="4" presStyleCnt="5"/>
      <dgm:spPr/>
    </dgm:pt>
    <dgm:pt modelId="{14C0664F-DB78-4AD9-8045-CFA42699DF5A}" type="pres">
      <dgm:prSet presAssocID="{203A2CE9-790B-4185-8EE5-6DC4C7A64341}" presName="parentText" presStyleLbl="node1" presStyleIdx="4" presStyleCnt="5" custLinFactNeighborX="3433" custLinFactNeighborY="-2634">
        <dgm:presLayoutVars>
          <dgm:chMax val="1"/>
          <dgm:bulletEnabled val="1"/>
        </dgm:presLayoutVars>
      </dgm:prSet>
      <dgm:spPr/>
    </dgm:pt>
  </dgm:ptLst>
  <dgm:cxnLst>
    <dgm:cxn modelId="{CD6D760D-D548-45B1-969C-15705FE8A8BA}" srcId="{E59F118A-A1CF-4DDC-A718-36974905F270}" destId="{2AE12A17-A748-45BF-9379-F06DD4C6EBB9}" srcOrd="0" destOrd="0" parTransId="{1E1600BE-3EE4-4B98-9185-FA095058BDF2}" sibTransId="{9B8B1F36-8BA8-4DD8-AE34-5172C2B7FF3B}"/>
    <dgm:cxn modelId="{D281122A-EFAE-4B9A-B827-F7C8BDDCBFFF}" type="presOf" srcId="{A55B8A58-FD0B-4CCC-9C19-3A191A05544E}" destId="{C3C399E2-98F3-4E11-B32C-0B22D639BEBD}" srcOrd="0" destOrd="0" presId="urn:microsoft.com/office/officeart/2005/8/layout/hProcess6"/>
    <dgm:cxn modelId="{7639DF2C-7EF0-4ABB-9AD2-3E6DFF2A6EC6}" type="presOf" srcId="{A6C4EA8E-328D-451A-8702-CF83B015ED52}" destId="{E00D23C8-3481-42A7-A71B-D9A4EA2EABD5}" srcOrd="1" destOrd="0" presId="urn:microsoft.com/office/officeart/2005/8/layout/hProcess6"/>
    <dgm:cxn modelId="{BC1CB62E-A803-4658-B2FC-6B4C71865888}" srcId="{04955F19-EC56-499D-B6DA-62D6F660A16E}" destId="{B80B1791-56F6-4BC3-A460-3E69615BF30F}" srcOrd="0" destOrd="0" parTransId="{F81747D1-648A-40E6-9CA2-47F86A596E7C}" sibTransId="{811E7CCD-7CFC-4FB3-8E84-D9C7ED3A4B5A}"/>
    <dgm:cxn modelId="{D5D16D30-99C1-448B-812D-CEBEDBECFD6D}" type="presOf" srcId="{A6C4EA8E-328D-451A-8702-CF83B015ED52}" destId="{2E3D61EA-BEB9-41BA-B0C8-7A4B4FFF1FA8}" srcOrd="0" destOrd="0" presId="urn:microsoft.com/office/officeart/2005/8/layout/hProcess6"/>
    <dgm:cxn modelId="{BEAD8D5B-A957-4F7F-BA38-ADFAE5A7FBAB}" srcId="{0239B69E-25E9-4A72-86BA-C4354391AD4E}" destId="{04955F19-EC56-499D-B6DA-62D6F660A16E}" srcOrd="3" destOrd="0" parTransId="{42AC0BBB-D5E3-4895-982C-0354864DED1C}" sibTransId="{E534814A-27E6-4AEF-A2EF-E81D14310A2D}"/>
    <dgm:cxn modelId="{73E2C862-1771-4110-9CF6-454E021CA480}" type="presOf" srcId="{99DFCB9D-CBD5-46BC-B7E0-9E3766BED50F}" destId="{6BDD187A-171D-4982-83B4-8AD6FF214388}" srcOrd="1" destOrd="0" presId="urn:microsoft.com/office/officeart/2005/8/layout/hProcess6"/>
    <dgm:cxn modelId="{79980A66-B21A-4487-8C91-284E8CB1D5A5}" type="presOf" srcId="{E59F118A-A1CF-4DDC-A718-36974905F270}" destId="{74D379E6-C71C-4CFC-A398-09AF1BF4890A}" srcOrd="0" destOrd="0" presId="urn:microsoft.com/office/officeart/2005/8/layout/hProcess6"/>
    <dgm:cxn modelId="{5C39A050-C2BF-4CA6-A3FE-55E141283765}" type="presOf" srcId="{B80B1791-56F6-4BC3-A460-3E69615BF30F}" destId="{A64FE84A-86C5-470F-AAE3-7080461EE9FB}" srcOrd="1" destOrd="0" presId="urn:microsoft.com/office/officeart/2005/8/layout/hProcess6"/>
    <dgm:cxn modelId="{B3E0A774-9F1D-49BC-AD19-5BE6F24E1938}" type="presOf" srcId="{2AE12A17-A748-45BF-9379-F06DD4C6EBB9}" destId="{8E56136A-D3E8-41B7-83C4-120930B55E5B}" srcOrd="1" destOrd="0" presId="urn:microsoft.com/office/officeart/2005/8/layout/hProcess6"/>
    <dgm:cxn modelId="{372E605A-1BEB-4593-AF4D-AD2F052CAB4F}" srcId="{365BB50E-3495-4341-8AA7-978063C93BBB}" destId="{A6C4EA8E-328D-451A-8702-CF83B015ED52}" srcOrd="0" destOrd="0" parTransId="{D2BC3E89-F148-4C4B-94A3-403B5B151E6E}" sibTransId="{A518B72E-6990-4697-82A8-6ECC0FF8F696}"/>
    <dgm:cxn modelId="{9C112F83-C773-40FE-A0B1-B59D29C1A1DC}" srcId="{0239B69E-25E9-4A72-86BA-C4354391AD4E}" destId="{A55B8A58-FD0B-4CCC-9C19-3A191A05544E}" srcOrd="1" destOrd="0" parTransId="{38BBE730-BA49-42A8-9D74-B2A811640CDF}" sibTransId="{250BF80F-0FF1-4CC1-B129-5390D14EEC94}"/>
    <dgm:cxn modelId="{69707A8A-45D4-4179-A589-C55049BAAFD5}" srcId="{A55B8A58-FD0B-4CCC-9C19-3A191A05544E}" destId="{EECB45B5-8DC6-4ACE-877F-AA7282CC98BD}" srcOrd="0" destOrd="0" parTransId="{6474B8C1-3EBB-4669-A71D-45DF2355C284}" sibTransId="{0D8B2FAE-DE2A-44CB-BD23-5DEF616920D3}"/>
    <dgm:cxn modelId="{3C1C068F-84F9-41CB-936A-E3CE927F50F0}" srcId="{0239B69E-25E9-4A72-86BA-C4354391AD4E}" destId="{203A2CE9-790B-4185-8EE5-6DC4C7A64341}" srcOrd="4" destOrd="0" parTransId="{BC003FA2-79B6-4A0B-A200-4E2F22D2F0D5}" sibTransId="{3706B9D7-806E-42F9-BB8F-DA0B8D7D355D}"/>
    <dgm:cxn modelId="{DB73179A-5359-47F2-9B63-28599B07CC03}" type="presOf" srcId="{0239B69E-25E9-4A72-86BA-C4354391AD4E}" destId="{71350589-2F75-4E10-8531-4F7D5ECB779D}" srcOrd="0" destOrd="0" presId="urn:microsoft.com/office/officeart/2005/8/layout/hProcess6"/>
    <dgm:cxn modelId="{C37856A1-A125-4015-9154-9B92A76B26DC}" type="presOf" srcId="{EECB45B5-8DC6-4ACE-877F-AA7282CC98BD}" destId="{9F6DAC03-0744-475E-BC97-8602F726CCFF}" srcOrd="1" destOrd="0" presId="urn:microsoft.com/office/officeart/2005/8/layout/hProcess6"/>
    <dgm:cxn modelId="{135E58AD-C98E-4FFF-BC46-5459CE38DDEB}" type="presOf" srcId="{04955F19-EC56-499D-B6DA-62D6F660A16E}" destId="{A671AAF2-2982-46B4-921A-0457AD293D76}" srcOrd="0" destOrd="0" presId="urn:microsoft.com/office/officeart/2005/8/layout/hProcess6"/>
    <dgm:cxn modelId="{B5E7E3B5-0C51-4024-B877-374243D9B23F}" type="presOf" srcId="{EECB45B5-8DC6-4ACE-877F-AA7282CC98BD}" destId="{1B3762F7-BF0D-4CD7-9FA4-AE4EF9955A45}" srcOrd="0" destOrd="0" presId="urn:microsoft.com/office/officeart/2005/8/layout/hProcess6"/>
    <dgm:cxn modelId="{8F55B2C0-7B3F-4E52-9466-9222C5CFD169}" type="presOf" srcId="{99DFCB9D-CBD5-46BC-B7E0-9E3766BED50F}" destId="{D4E1B277-19FC-476D-AD0C-438E682CC28A}" srcOrd="0" destOrd="0" presId="urn:microsoft.com/office/officeart/2005/8/layout/hProcess6"/>
    <dgm:cxn modelId="{7CC76EC7-699D-43B1-A883-4D1516BF2346}" type="presOf" srcId="{365BB50E-3495-4341-8AA7-978063C93BBB}" destId="{71041AA6-6FF3-4569-AC2F-2E9FF48215C6}" srcOrd="0" destOrd="0" presId="urn:microsoft.com/office/officeart/2005/8/layout/hProcess6"/>
    <dgm:cxn modelId="{28DC0CCE-D5E9-4CE2-A45C-47E96DA88292}" srcId="{0239B69E-25E9-4A72-86BA-C4354391AD4E}" destId="{365BB50E-3495-4341-8AA7-978063C93BBB}" srcOrd="0" destOrd="0" parTransId="{E57B2A55-4245-4018-B003-070485B653A4}" sibTransId="{564F9717-0B45-4129-9BBA-11416446318F}"/>
    <dgm:cxn modelId="{038C00D7-64A5-4B38-AB10-EB16BEEDDABC}" type="presOf" srcId="{203A2CE9-790B-4185-8EE5-6DC4C7A64341}" destId="{14C0664F-DB78-4AD9-8045-CFA42699DF5A}" srcOrd="0" destOrd="0" presId="urn:microsoft.com/office/officeart/2005/8/layout/hProcess6"/>
    <dgm:cxn modelId="{5CAE46ED-4624-41A1-A9BD-94B7B4A240AB}" srcId="{203A2CE9-790B-4185-8EE5-6DC4C7A64341}" destId="{99DFCB9D-CBD5-46BC-B7E0-9E3766BED50F}" srcOrd="0" destOrd="0" parTransId="{B7290620-F987-48D5-810F-15500D007A94}" sibTransId="{C159FFB1-648E-428A-98E5-A1037060C940}"/>
    <dgm:cxn modelId="{C78F79F0-F964-49EC-9064-3C833FFB8332}" srcId="{0239B69E-25E9-4A72-86BA-C4354391AD4E}" destId="{E59F118A-A1CF-4DDC-A718-36974905F270}" srcOrd="2" destOrd="0" parTransId="{E2EFD720-80C9-428C-919E-69EC8596D47A}" sibTransId="{4A6B2212-0AB3-4D1A-AEAC-9C35561A44B3}"/>
    <dgm:cxn modelId="{CA8EE4F2-D904-4C09-9875-D88E3F8AFF9C}" type="presOf" srcId="{B80B1791-56F6-4BC3-A460-3E69615BF30F}" destId="{0A262A8F-4C1C-482A-9057-94E411C9B63F}" srcOrd="0" destOrd="0" presId="urn:microsoft.com/office/officeart/2005/8/layout/hProcess6"/>
    <dgm:cxn modelId="{A07FB0FC-D778-45E3-BC2E-E66F57B9946A}" type="presOf" srcId="{2AE12A17-A748-45BF-9379-F06DD4C6EBB9}" destId="{720C29DA-C900-4306-9AB2-E7AD86C16306}" srcOrd="0" destOrd="0" presId="urn:microsoft.com/office/officeart/2005/8/layout/hProcess6"/>
    <dgm:cxn modelId="{39480162-3AB2-4C22-B11F-1098A3AF033E}" type="presParOf" srcId="{71350589-2F75-4E10-8531-4F7D5ECB779D}" destId="{BE386A4F-3A5C-44A2-9771-BB52FAD17F87}" srcOrd="0" destOrd="0" presId="urn:microsoft.com/office/officeart/2005/8/layout/hProcess6"/>
    <dgm:cxn modelId="{7E3AAB85-C833-43B0-A786-1D12D6219404}" type="presParOf" srcId="{BE386A4F-3A5C-44A2-9771-BB52FAD17F87}" destId="{383364D2-2E2F-44C2-81F1-06AD78A2A2C4}" srcOrd="0" destOrd="0" presId="urn:microsoft.com/office/officeart/2005/8/layout/hProcess6"/>
    <dgm:cxn modelId="{ECF80098-9E6E-4425-8DFE-AEF8ADEECF6E}" type="presParOf" srcId="{BE386A4F-3A5C-44A2-9771-BB52FAD17F87}" destId="{2E3D61EA-BEB9-41BA-B0C8-7A4B4FFF1FA8}" srcOrd="1" destOrd="0" presId="urn:microsoft.com/office/officeart/2005/8/layout/hProcess6"/>
    <dgm:cxn modelId="{AD2001D7-CAEB-4F4E-845D-43F104BF3C2F}" type="presParOf" srcId="{BE386A4F-3A5C-44A2-9771-BB52FAD17F87}" destId="{E00D23C8-3481-42A7-A71B-D9A4EA2EABD5}" srcOrd="2" destOrd="0" presId="urn:microsoft.com/office/officeart/2005/8/layout/hProcess6"/>
    <dgm:cxn modelId="{03C1CFA5-EAA4-4001-9722-C296FBE68A35}" type="presParOf" srcId="{BE386A4F-3A5C-44A2-9771-BB52FAD17F87}" destId="{71041AA6-6FF3-4569-AC2F-2E9FF48215C6}" srcOrd="3" destOrd="0" presId="urn:microsoft.com/office/officeart/2005/8/layout/hProcess6"/>
    <dgm:cxn modelId="{4063E3FD-10F1-49C9-B811-065A6F39B3A6}" type="presParOf" srcId="{71350589-2F75-4E10-8531-4F7D5ECB779D}" destId="{126341F5-7458-4C10-A667-8BDEE4731D5D}" srcOrd="1" destOrd="0" presId="urn:microsoft.com/office/officeart/2005/8/layout/hProcess6"/>
    <dgm:cxn modelId="{C5F51877-D8B2-42D9-8511-C05E0781003C}" type="presParOf" srcId="{71350589-2F75-4E10-8531-4F7D5ECB779D}" destId="{B9D4123B-2DC5-4FA0-B64B-81A5A9AB764A}" srcOrd="2" destOrd="0" presId="urn:microsoft.com/office/officeart/2005/8/layout/hProcess6"/>
    <dgm:cxn modelId="{76354EF2-3EF5-42EC-A711-2C97D225C442}" type="presParOf" srcId="{B9D4123B-2DC5-4FA0-B64B-81A5A9AB764A}" destId="{9DD16823-F289-40B3-ACCF-4C3478BE17D2}" srcOrd="0" destOrd="0" presId="urn:microsoft.com/office/officeart/2005/8/layout/hProcess6"/>
    <dgm:cxn modelId="{FADA5A9C-C99A-46E0-BCDB-8E05CA20D7F6}" type="presParOf" srcId="{B9D4123B-2DC5-4FA0-B64B-81A5A9AB764A}" destId="{1B3762F7-BF0D-4CD7-9FA4-AE4EF9955A45}" srcOrd="1" destOrd="0" presId="urn:microsoft.com/office/officeart/2005/8/layout/hProcess6"/>
    <dgm:cxn modelId="{235F053D-E49B-4F35-B902-FBD4D02DC8B8}" type="presParOf" srcId="{B9D4123B-2DC5-4FA0-B64B-81A5A9AB764A}" destId="{9F6DAC03-0744-475E-BC97-8602F726CCFF}" srcOrd="2" destOrd="0" presId="urn:microsoft.com/office/officeart/2005/8/layout/hProcess6"/>
    <dgm:cxn modelId="{132F2F6F-05B0-4B22-B904-D808D2018173}" type="presParOf" srcId="{B9D4123B-2DC5-4FA0-B64B-81A5A9AB764A}" destId="{C3C399E2-98F3-4E11-B32C-0B22D639BEBD}" srcOrd="3" destOrd="0" presId="urn:microsoft.com/office/officeart/2005/8/layout/hProcess6"/>
    <dgm:cxn modelId="{CB4CCF00-A6F6-4267-8F72-BA1D7CCD9440}" type="presParOf" srcId="{71350589-2F75-4E10-8531-4F7D5ECB779D}" destId="{48E81D4E-1AD1-4961-A368-333AF1D1206E}" srcOrd="3" destOrd="0" presId="urn:microsoft.com/office/officeart/2005/8/layout/hProcess6"/>
    <dgm:cxn modelId="{FFF47239-915E-4913-8509-F1D0B30FB5C0}" type="presParOf" srcId="{71350589-2F75-4E10-8531-4F7D5ECB779D}" destId="{9BB94631-7322-410E-95FC-840E0FD40CC7}" srcOrd="4" destOrd="0" presId="urn:microsoft.com/office/officeart/2005/8/layout/hProcess6"/>
    <dgm:cxn modelId="{85705CBD-DBC3-40EC-AD92-DD8476954207}" type="presParOf" srcId="{9BB94631-7322-410E-95FC-840E0FD40CC7}" destId="{B403FFF0-9ADC-41B2-A0C2-0397D1D0AE49}" srcOrd="0" destOrd="0" presId="urn:microsoft.com/office/officeart/2005/8/layout/hProcess6"/>
    <dgm:cxn modelId="{DD640E29-BB98-4A83-A7B4-09580EF62921}" type="presParOf" srcId="{9BB94631-7322-410E-95FC-840E0FD40CC7}" destId="{720C29DA-C900-4306-9AB2-E7AD86C16306}" srcOrd="1" destOrd="0" presId="urn:microsoft.com/office/officeart/2005/8/layout/hProcess6"/>
    <dgm:cxn modelId="{97F1D7F8-1EEF-4D45-A62B-DDD6A3A86E68}" type="presParOf" srcId="{9BB94631-7322-410E-95FC-840E0FD40CC7}" destId="{8E56136A-D3E8-41B7-83C4-120930B55E5B}" srcOrd="2" destOrd="0" presId="urn:microsoft.com/office/officeart/2005/8/layout/hProcess6"/>
    <dgm:cxn modelId="{A163D3A3-24E7-4901-A2C3-EC7EE973EF22}" type="presParOf" srcId="{9BB94631-7322-410E-95FC-840E0FD40CC7}" destId="{74D379E6-C71C-4CFC-A398-09AF1BF4890A}" srcOrd="3" destOrd="0" presId="urn:microsoft.com/office/officeart/2005/8/layout/hProcess6"/>
    <dgm:cxn modelId="{AF75173D-B980-4F44-8224-75DA2011726C}" type="presParOf" srcId="{71350589-2F75-4E10-8531-4F7D5ECB779D}" destId="{0D98EB63-331B-4786-9FE3-7E5B0031369D}" srcOrd="5" destOrd="0" presId="urn:microsoft.com/office/officeart/2005/8/layout/hProcess6"/>
    <dgm:cxn modelId="{444E2F5F-3450-43F9-8A88-15FEFD93B6F3}" type="presParOf" srcId="{71350589-2F75-4E10-8531-4F7D5ECB779D}" destId="{2C0B791D-8C4A-4116-967A-714DC496CFE7}" srcOrd="6" destOrd="0" presId="urn:microsoft.com/office/officeart/2005/8/layout/hProcess6"/>
    <dgm:cxn modelId="{8BF61C72-0867-43F2-A142-E0EC9C9417E8}" type="presParOf" srcId="{2C0B791D-8C4A-4116-967A-714DC496CFE7}" destId="{3986715D-CB20-4EB4-96E8-A102EE10B4F6}" srcOrd="0" destOrd="0" presId="urn:microsoft.com/office/officeart/2005/8/layout/hProcess6"/>
    <dgm:cxn modelId="{867ED2A9-52B0-4BC3-9AF0-5668D2B7F410}" type="presParOf" srcId="{2C0B791D-8C4A-4116-967A-714DC496CFE7}" destId="{0A262A8F-4C1C-482A-9057-94E411C9B63F}" srcOrd="1" destOrd="0" presId="urn:microsoft.com/office/officeart/2005/8/layout/hProcess6"/>
    <dgm:cxn modelId="{C7538EFF-31EF-4041-AF20-4037B9BA26C1}" type="presParOf" srcId="{2C0B791D-8C4A-4116-967A-714DC496CFE7}" destId="{A64FE84A-86C5-470F-AAE3-7080461EE9FB}" srcOrd="2" destOrd="0" presId="urn:microsoft.com/office/officeart/2005/8/layout/hProcess6"/>
    <dgm:cxn modelId="{5E92B72C-4ED9-42EF-9701-717683291972}" type="presParOf" srcId="{2C0B791D-8C4A-4116-967A-714DC496CFE7}" destId="{A671AAF2-2982-46B4-921A-0457AD293D76}" srcOrd="3" destOrd="0" presId="urn:microsoft.com/office/officeart/2005/8/layout/hProcess6"/>
    <dgm:cxn modelId="{4E32EB0C-ED4B-46BB-BC47-C883D5CDA3A9}" type="presParOf" srcId="{71350589-2F75-4E10-8531-4F7D5ECB779D}" destId="{89B2E09A-A543-4DEF-83FF-C53EED6DA387}" srcOrd="7" destOrd="0" presId="urn:microsoft.com/office/officeart/2005/8/layout/hProcess6"/>
    <dgm:cxn modelId="{45A53A09-6DBF-4B55-A08F-5112C938B383}" type="presParOf" srcId="{71350589-2F75-4E10-8531-4F7D5ECB779D}" destId="{DAF2B9D4-54F7-4771-A1D4-FBF833528B7E}" srcOrd="8" destOrd="0" presId="urn:microsoft.com/office/officeart/2005/8/layout/hProcess6"/>
    <dgm:cxn modelId="{89BB8ED2-0E3F-4C19-95E3-40D50452FC26}" type="presParOf" srcId="{DAF2B9D4-54F7-4771-A1D4-FBF833528B7E}" destId="{4D5F2D8C-F8DA-4025-A6F4-CE1386C3E163}" srcOrd="0" destOrd="0" presId="urn:microsoft.com/office/officeart/2005/8/layout/hProcess6"/>
    <dgm:cxn modelId="{40DBE349-3C7A-4313-B4E9-3D0AC494DC5F}" type="presParOf" srcId="{DAF2B9D4-54F7-4771-A1D4-FBF833528B7E}" destId="{D4E1B277-19FC-476D-AD0C-438E682CC28A}" srcOrd="1" destOrd="0" presId="urn:microsoft.com/office/officeart/2005/8/layout/hProcess6"/>
    <dgm:cxn modelId="{21569F8B-A3E7-4452-AED0-7A30A77FA816}" type="presParOf" srcId="{DAF2B9D4-54F7-4771-A1D4-FBF833528B7E}" destId="{6BDD187A-171D-4982-83B4-8AD6FF214388}" srcOrd="2" destOrd="0" presId="urn:microsoft.com/office/officeart/2005/8/layout/hProcess6"/>
    <dgm:cxn modelId="{7CB7BA58-8A2F-4560-9073-C63254D4178F}" type="presParOf" srcId="{DAF2B9D4-54F7-4771-A1D4-FBF833528B7E}" destId="{14C0664F-DB78-4AD9-8045-CFA42699DF5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582FDE-20BF-42A9-B88C-90155CFA138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6F812BF-8B20-4963-9724-998AAF710626}">
      <dgm:prSet custT="1"/>
      <dgm:spPr>
        <a:noFill/>
        <a:ln>
          <a:noFill/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SB285.</a:t>
          </a:r>
        </a:p>
      </dgm:t>
    </dgm:pt>
    <dgm:pt modelId="{B7367FFA-C49D-48F5-B610-EA3067801054}" type="parTrans" cxnId="{807798A0-241E-4602-888F-C0E924F3984A}">
      <dgm:prSet/>
      <dgm:spPr/>
      <dgm:t>
        <a:bodyPr/>
        <a:lstStyle/>
        <a:p>
          <a:endParaRPr lang="en-US"/>
        </a:p>
      </dgm:t>
    </dgm:pt>
    <dgm:pt modelId="{B7FB141C-60E7-499B-9B42-204670086E9E}" type="sibTrans" cxnId="{807798A0-241E-4602-888F-C0E924F3984A}">
      <dgm:prSet/>
      <dgm:spPr/>
      <dgm:t>
        <a:bodyPr/>
        <a:lstStyle/>
        <a:p>
          <a:endParaRPr lang="en-US"/>
        </a:p>
      </dgm:t>
    </dgm:pt>
    <dgm:pt modelId="{AB26589A-F6C2-434A-ABF3-17F124B3D8D8}">
      <dgm:prSet custT="1"/>
      <dgm:spPr>
        <a:noFill/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Abbreviated review for facilities previously approved by local reviewing authority, if:</a:t>
          </a:r>
        </a:p>
      </dgm:t>
    </dgm:pt>
    <dgm:pt modelId="{9B3D1491-B37E-4F33-B785-B5EDA8ACD740}" type="parTrans" cxnId="{A347CB06-525E-4743-9445-590A883237B7}">
      <dgm:prSet/>
      <dgm:spPr/>
      <dgm:t>
        <a:bodyPr/>
        <a:lstStyle/>
        <a:p>
          <a:endParaRPr lang="en-US"/>
        </a:p>
      </dgm:t>
    </dgm:pt>
    <dgm:pt modelId="{571EFF0D-240F-4E6B-A05A-24183F9B7B4C}" type="sibTrans" cxnId="{A347CB06-525E-4743-9445-590A883237B7}">
      <dgm:prSet/>
      <dgm:spPr/>
      <dgm:t>
        <a:bodyPr/>
        <a:lstStyle/>
        <a:p>
          <a:endParaRPr lang="en-US"/>
        </a:p>
      </dgm:t>
    </dgm:pt>
    <dgm:pt modelId="{804F2302-96D5-44E9-B167-AF0B4A652998}">
      <dgm:prSet/>
      <dgm:spPr/>
      <dgm:t>
        <a:bodyPr/>
        <a:lstStyle/>
        <a:p>
          <a:r>
            <a:rPr lang="en-US" i="1" dirty="0">
              <a:solidFill>
                <a:schemeClr val="bg1"/>
              </a:solidFill>
            </a:rPr>
            <a:t>the facility is not proposed to be changed, </a:t>
          </a:r>
          <a:endParaRPr lang="en-US" dirty="0">
            <a:solidFill>
              <a:schemeClr val="bg1"/>
            </a:solidFill>
          </a:endParaRPr>
        </a:p>
      </dgm:t>
    </dgm:pt>
    <dgm:pt modelId="{673FF231-1825-48FB-A74B-F27563E00994}" type="parTrans" cxnId="{63D008C9-5918-4B40-85A7-943B0618681C}">
      <dgm:prSet/>
      <dgm:spPr/>
      <dgm:t>
        <a:bodyPr/>
        <a:lstStyle/>
        <a:p>
          <a:endParaRPr lang="en-US"/>
        </a:p>
      </dgm:t>
    </dgm:pt>
    <dgm:pt modelId="{9A9D6329-DE58-4755-B05C-DC672EEE75BE}" type="sibTrans" cxnId="{63D008C9-5918-4B40-85A7-943B0618681C}">
      <dgm:prSet/>
      <dgm:spPr/>
      <dgm:t>
        <a:bodyPr/>
        <a:lstStyle/>
        <a:p>
          <a:endParaRPr lang="en-US"/>
        </a:p>
      </dgm:t>
    </dgm:pt>
    <dgm:pt modelId="{55A880FB-C1C0-437A-86A6-722F363D56AE}">
      <dgm:prSet/>
      <dgm:spPr/>
      <dgm:t>
        <a:bodyPr/>
        <a:lstStyle/>
        <a:p>
          <a:r>
            <a:rPr lang="en-US" i="1" dirty="0">
              <a:solidFill>
                <a:schemeClr val="bg1"/>
              </a:solidFill>
            </a:rPr>
            <a:t>is not affected by a proposed change to another facility, </a:t>
          </a:r>
          <a:endParaRPr lang="en-US" dirty="0">
            <a:solidFill>
              <a:schemeClr val="bg1"/>
            </a:solidFill>
          </a:endParaRPr>
        </a:p>
      </dgm:t>
    </dgm:pt>
    <dgm:pt modelId="{C71D6C43-624B-4CEF-8575-4494DCA43182}" type="parTrans" cxnId="{CBE25D51-F8A6-48AF-B9E6-F38B143ADF18}">
      <dgm:prSet/>
      <dgm:spPr/>
      <dgm:t>
        <a:bodyPr/>
        <a:lstStyle/>
        <a:p>
          <a:endParaRPr lang="en-US"/>
        </a:p>
      </dgm:t>
    </dgm:pt>
    <dgm:pt modelId="{EEBB04CC-7776-4A56-A97E-156E96926307}" type="sibTrans" cxnId="{CBE25D51-F8A6-48AF-B9E6-F38B143ADF18}">
      <dgm:prSet/>
      <dgm:spPr/>
      <dgm:t>
        <a:bodyPr/>
        <a:lstStyle/>
        <a:p>
          <a:endParaRPr lang="en-US"/>
        </a:p>
      </dgm:t>
    </dgm:pt>
    <dgm:pt modelId="{6DBF4E6A-119C-41A5-A0C0-605DCBFBB663}">
      <dgm:prSet/>
      <dgm:spPr/>
      <dgm:t>
        <a:bodyPr/>
        <a:lstStyle/>
        <a:p>
          <a:r>
            <a:rPr lang="en-US" i="1" dirty="0">
              <a:solidFill>
                <a:schemeClr val="bg1"/>
              </a:solidFill>
            </a:rPr>
            <a:t>meets the design conditions of its existing approval, </a:t>
          </a:r>
          <a:endParaRPr lang="en-US" dirty="0">
            <a:solidFill>
              <a:schemeClr val="bg1"/>
            </a:solidFill>
          </a:endParaRPr>
        </a:p>
      </dgm:t>
    </dgm:pt>
    <dgm:pt modelId="{06200237-94DE-4191-991E-DC8E4E81922B}" type="parTrans" cxnId="{23E32158-C8B5-4C9B-8BAA-696D1668A597}">
      <dgm:prSet/>
      <dgm:spPr/>
      <dgm:t>
        <a:bodyPr/>
        <a:lstStyle/>
        <a:p>
          <a:endParaRPr lang="en-US"/>
        </a:p>
      </dgm:t>
    </dgm:pt>
    <dgm:pt modelId="{3FD99C5F-4DF6-4FE9-9306-83EFAAB6298C}" type="sibTrans" cxnId="{23E32158-C8B5-4C9B-8BAA-696D1668A597}">
      <dgm:prSet/>
      <dgm:spPr/>
      <dgm:t>
        <a:bodyPr/>
        <a:lstStyle/>
        <a:p>
          <a:endParaRPr lang="en-US"/>
        </a:p>
      </dgm:t>
    </dgm:pt>
    <dgm:pt modelId="{5CE09025-B013-4C59-8DC6-42BE11811504}">
      <dgm:prSet/>
      <dgm:spPr/>
      <dgm:t>
        <a:bodyPr/>
        <a:lstStyle/>
        <a:p>
          <a:r>
            <a:rPr lang="en-US" i="1">
              <a:solidFill>
                <a:schemeClr val="bg1"/>
              </a:solidFill>
            </a:rPr>
            <a:t>is operating properly, </a:t>
          </a:r>
          <a:endParaRPr lang="en-US">
            <a:solidFill>
              <a:schemeClr val="bg1"/>
            </a:solidFill>
          </a:endParaRPr>
        </a:p>
      </dgm:t>
    </dgm:pt>
    <dgm:pt modelId="{9A68CEE7-0EE6-472A-B275-333577284311}" type="parTrans" cxnId="{A83AAB2C-EC21-412F-A7BC-9E54BCDFC87A}">
      <dgm:prSet/>
      <dgm:spPr/>
      <dgm:t>
        <a:bodyPr/>
        <a:lstStyle/>
        <a:p>
          <a:endParaRPr lang="en-US"/>
        </a:p>
      </dgm:t>
    </dgm:pt>
    <dgm:pt modelId="{3D04B5FC-60AB-42D4-A5FE-A96A87378F68}" type="sibTrans" cxnId="{A83AAB2C-EC21-412F-A7BC-9E54BCDFC87A}">
      <dgm:prSet/>
      <dgm:spPr/>
      <dgm:t>
        <a:bodyPr/>
        <a:lstStyle/>
        <a:p>
          <a:endParaRPr lang="en-US"/>
        </a:p>
      </dgm:t>
    </dgm:pt>
    <dgm:pt modelId="{371B5636-8A54-4484-9DB8-AEB388A8E230}">
      <dgm:prSet/>
      <dgm:spPr/>
      <dgm:t>
        <a:bodyPr/>
        <a:lstStyle/>
        <a:p>
          <a:r>
            <a:rPr lang="en-US" i="1" dirty="0">
              <a:solidFill>
                <a:schemeClr val="bg1"/>
              </a:solidFill>
            </a:rPr>
            <a:t>complies with all current setbacks established in rule, and </a:t>
          </a:r>
          <a:endParaRPr lang="en-US" dirty="0">
            <a:solidFill>
              <a:schemeClr val="bg1"/>
            </a:solidFill>
          </a:endParaRPr>
        </a:p>
      </dgm:t>
    </dgm:pt>
    <dgm:pt modelId="{E386B23B-F143-45F4-8D97-E15020D8F822}" type="parTrans" cxnId="{1D29789A-6A89-4744-A15A-11C623131BF6}">
      <dgm:prSet/>
      <dgm:spPr/>
      <dgm:t>
        <a:bodyPr/>
        <a:lstStyle/>
        <a:p>
          <a:endParaRPr lang="en-US"/>
        </a:p>
      </dgm:t>
    </dgm:pt>
    <dgm:pt modelId="{37FA97D8-3327-4C11-B4C9-64E93264E7F2}" type="sibTrans" cxnId="{1D29789A-6A89-4744-A15A-11C623131BF6}">
      <dgm:prSet/>
      <dgm:spPr/>
      <dgm:t>
        <a:bodyPr/>
        <a:lstStyle/>
        <a:p>
          <a:endParaRPr lang="en-US"/>
        </a:p>
      </dgm:t>
    </dgm:pt>
    <dgm:pt modelId="{02C135A7-9BAF-485E-B12B-AFF284048A57}">
      <dgm:prSet/>
      <dgm:spPr/>
      <dgm:t>
        <a:bodyPr/>
        <a:lstStyle/>
        <a:p>
          <a:r>
            <a:rPr lang="en-US" i="1" dirty="0">
              <a:solidFill>
                <a:schemeClr val="bg1"/>
              </a:solidFill>
            </a:rPr>
            <a:t>meets the mixing zone and well isolation zone  setbacks established in MCA 76-4-104 (7)(l) if the lot was created after the effective dates for those facilities.  </a:t>
          </a:r>
          <a:endParaRPr lang="en-US" dirty="0">
            <a:solidFill>
              <a:schemeClr val="bg1"/>
            </a:solidFill>
          </a:endParaRPr>
        </a:p>
      </dgm:t>
    </dgm:pt>
    <dgm:pt modelId="{94C20CCE-DE20-415C-8531-58BAA83F4DAD}" type="parTrans" cxnId="{0DB714DD-E72B-4A4C-89BC-9674F4609F7B}">
      <dgm:prSet/>
      <dgm:spPr/>
      <dgm:t>
        <a:bodyPr/>
        <a:lstStyle/>
        <a:p>
          <a:endParaRPr lang="en-US"/>
        </a:p>
      </dgm:t>
    </dgm:pt>
    <dgm:pt modelId="{B25706AC-A53A-44CD-963A-1BA259541304}" type="sibTrans" cxnId="{0DB714DD-E72B-4A4C-89BC-9674F4609F7B}">
      <dgm:prSet/>
      <dgm:spPr/>
      <dgm:t>
        <a:bodyPr/>
        <a:lstStyle/>
        <a:p>
          <a:endParaRPr lang="en-US"/>
        </a:p>
      </dgm:t>
    </dgm:pt>
    <dgm:pt modelId="{EE16848E-4FED-432C-8208-5966038BB42C}">
      <dgm:prSet custT="1"/>
      <dgm:spPr>
        <a:noFill/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Amend 17.36.112 – page 2.</a:t>
          </a:r>
        </a:p>
      </dgm:t>
    </dgm:pt>
    <dgm:pt modelId="{08E3D9A6-158B-45E2-B987-0D72963744FF}" type="parTrans" cxnId="{B14624FE-A9F9-4F6F-BE3A-38AE0CF94B07}">
      <dgm:prSet/>
      <dgm:spPr/>
      <dgm:t>
        <a:bodyPr/>
        <a:lstStyle/>
        <a:p>
          <a:endParaRPr lang="en-US"/>
        </a:p>
      </dgm:t>
    </dgm:pt>
    <dgm:pt modelId="{AC820F56-B2EC-49AC-9520-545AB2E36264}" type="sibTrans" cxnId="{B14624FE-A9F9-4F6F-BE3A-38AE0CF94B07}">
      <dgm:prSet/>
      <dgm:spPr/>
      <dgm:t>
        <a:bodyPr/>
        <a:lstStyle/>
        <a:p>
          <a:endParaRPr lang="en-US"/>
        </a:p>
      </dgm:t>
    </dgm:pt>
    <dgm:pt modelId="{909FF2F3-E837-4649-949B-38BD9E8D7A8D}" type="pres">
      <dgm:prSet presAssocID="{4B582FDE-20BF-42A9-B88C-90155CFA138E}" presName="linear" presStyleCnt="0">
        <dgm:presLayoutVars>
          <dgm:animLvl val="lvl"/>
          <dgm:resizeHandles val="exact"/>
        </dgm:presLayoutVars>
      </dgm:prSet>
      <dgm:spPr/>
    </dgm:pt>
    <dgm:pt modelId="{ED23CA23-F2FD-4434-94F9-42196A4E4852}" type="pres">
      <dgm:prSet presAssocID="{66F812BF-8B20-4963-9724-998AAF710626}" presName="parentText" presStyleLbl="node1" presStyleIdx="0" presStyleCnt="3" custScaleY="62086">
        <dgm:presLayoutVars>
          <dgm:chMax val="0"/>
          <dgm:bulletEnabled val="1"/>
        </dgm:presLayoutVars>
      </dgm:prSet>
      <dgm:spPr/>
    </dgm:pt>
    <dgm:pt modelId="{8DCA5E4E-4719-4BA4-A10E-2EA0EC2D15EA}" type="pres">
      <dgm:prSet presAssocID="{B7FB141C-60E7-499B-9B42-204670086E9E}" presName="spacer" presStyleCnt="0"/>
      <dgm:spPr/>
    </dgm:pt>
    <dgm:pt modelId="{A045DBAF-54B5-4E52-802B-46814217B00D}" type="pres">
      <dgm:prSet presAssocID="{AB26589A-F6C2-434A-ABF3-17F124B3D8D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36A064E-0752-44E2-967A-F4217D3ABFBB}" type="pres">
      <dgm:prSet presAssocID="{AB26589A-F6C2-434A-ABF3-17F124B3D8D8}" presName="childText" presStyleLbl="revTx" presStyleIdx="0" presStyleCnt="1">
        <dgm:presLayoutVars>
          <dgm:bulletEnabled val="1"/>
        </dgm:presLayoutVars>
      </dgm:prSet>
      <dgm:spPr/>
    </dgm:pt>
    <dgm:pt modelId="{570DECF8-5EBC-4143-813B-77BDE7A9FACA}" type="pres">
      <dgm:prSet presAssocID="{EE16848E-4FED-432C-8208-5966038BB42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30C6301-EFB8-45B2-900D-2FCA676654BA}" type="presOf" srcId="{AB26589A-F6C2-434A-ABF3-17F124B3D8D8}" destId="{A045DBAF-54B5-4E52-802B-46814217B00D}" srcOrd="0" destOrd="0" presId="urn:microsoft.com/office/officeart/2005/8/layout/vList2"/>
    <dgm:cxn modelId="{A347CB06-525E-4743-9445-590A883237B7}" srcId="{4B582FDE-20BF-42A9-B88C-90155CFA138E}" destId="{AB26589A-F6C2-434A-ABF3-17F124B3D8D8}" srcOrd="1" destOrd="0" parTransId="{9B3D1491-B37E-4F33-B785-B5EDA8ACD740}" sibTransId="{571EFF0D-240F-4E6B-A05A-24183F9B7B4C}"/>
    <dgm:cxn modelId="{A83AAB2C-EC21-412F-A7BC-9E54BCDFC87A}" srcId="{AB26589A-F6C2-434A-ABF3-17F124B3D8D8}" destId="{5CE09025-B013-4C59-8DC6-42BE11811504}" srcOrd="3" destOrd="0" parTransId="{9A68CEE7-0EE6-472A-B275-333577284311}" sibTransId="{3D04B5FC-60AB-42D4-A5FE-A96A87378F68}"/>
    <dgm:cxn modelId="{E38E366D-28DE-46EF-B551-05243F64C1F5}" type="presOf" srcId="{804F2302-96D5-44E9-B167-AF0B4A652998}" destId="{336A064E-0752-44E2-967A-F4217D3ABFBB}" srcOrd="0" destOrd="0" presId="urn:microsoft.com/office/officeart/2005/8/layout/vList2"/>
    <dgm:cxn modelId="{7C7FDF6F-B45C-4C93-9F8F-189B81275A33}" type="presOf" srcId="{371B5636-8A54-4484-9DB8-AEB388A8E230}" destId="{336A064E-0752-44E2-967A-F4217D3ABFBB}" srcOrd="0" destOrd="4" presId="urn:microsoft.com/office/officeart/2005/8/layout/vList2"/>
    <dgm:cxn modelId="{CBE25D51-F8A6-48AF-B9E6-F38B143ADF18}" srcId="{AB26589A-F6C2-434A-ABF3-17F124B3D8D8}" destId="{55A880FB-C1C0-437A-86A6-722F363D56AE}" srcOrd="1" destOrd="0" parTransId="{C71D6C43-624B-4CEF-8575-4494DCA43182}" sibTransId="{EEBB04CC-7776-4A56-A97E-156E96926307}"/>
    <dgm:cxn modelId="{3C81E057-F8B2-4804-8D4E-F5E7E861D100}" type="presOf" srcId="{55A880FB-C1C0-437A-86A6-722F363D56AE}" destId="{336A064E-0752-44E2-967A-F4217D3ABFBB}" srcOrd="0" destOrd="1" presId="urn:microsoft.com/office/officeart/2005/8/layout/vList2"/>
    <dgm:cxn modelId="{23E32158-C8B5-4C9B-8BAA-696D1668A597}" srcId="{AB26589A-F6C2-434A-ABF3-17F124B3D8D8}" destId="{6DBF4E6A-119C-41A5-A0C0-605DCBFBB663}" srcOrd="2" destOrd="0" parTransId="{06200237-94DE-4191-991E-DC8E4E81922B}" sibTransId="{3FD99C5F-4DF6-4FE9-9306-83EFAAB6298C}"/>
    <dgm:cxn modelId="{15C55E78-14C7-4060-89D3-2C3C25616183}" type="presOf" srcId="{6DBF4E6A-119C-41A5-A0C0-605DCBFBB663}" destId="{336A064E-0752-44E2-967A-F4217D3ABFBB}" srcOrd="0" destOrd="2" presId="urn:microsoft.com/office/officeart/2005/8/layout/vList2"/>
    <dgm:cxn modelId="{71686D78-5345-43E7-9EFD-33BF0E402647}" type="presOf" srcId="{4B582FDE-20BF-42A9-B88C-90155CFA138E}" destId="{909FF2F3-E837-4649-949B-38BD9E8D7A8D}" srcOrd="0" destOrd="0" presId="urn:microsoft.com/office/officeart/2005/8/layout/vList2"/>
    <dgm:cxn modelId="{8961777B-B3AD-4213-A519-CE6DD4CD16A2}" type="presOf" srcId="{5CE09025-B013-4C59-8DC6-42BE11811504}" destId="{336A064E-0752-44E2-967A-F4217D3ABFBB}" srcOrd="0" destOrd="3" presId="urn:microsoft.com/office/officeart/2005/8/layout/vList2"/>
    <dgm:cxn modelId="{1D29789A-6A89-4744-A15A-11C623131BF6}" srcId="{AB26589A-F6C2-434A-ABF3-17F124B3D8D8}" destId="{371B5636-8A54-4484-9DB8-AEB388A8E230}" srcOrd="4" destOrd="0" parTransId="{E386B23B-F143-45F4-8D97-E15020D8F822}" sibTransId="{37FA97D8-3327-4C11-B4C9-64E93264E7F2}"/>
    <dgm:cxn modelId="{807798A0-241E-4602-888F-C0E924F3984A}" srcId="{4B582FDE-20BF-42A9-B88C-90155CFA138E}" destId="{66F812BF-8B20-4963-9724-998AAF710626}" srcOrd="0" destOrd="0" parTransId="{B7367FFA-C49D-48F5-B610-EA3067801054}" sibTransId="{B7FB141C-60E7-499B-9B42-204670086E9E}"/>
    <dgm:cxn modelId="{1A8917B3-ADED-4B96-88D3-FD9377FDA3F9}" type="presOf" srcId="{EE16848E-4FED-432C-8208-5966038BB42C}" destId="{570DECF8-5EBC-4143-813B-77BDE7A9FACA}" srcOrd="0" destOrd="0" presId="urn:microsoft.com/office/officeart/2005/8/layout/vList2"/>
    <dgm:cxn modelId="{DA2A75C6-E95C-4541-962A-008837297ABB}" type="presOf" srcId="{02C135A7-9BAF-485E-B12B-AFF284048A57}" destId="{336A064E-0752-44E2-967A-F4217D3ABFBB}" srcOrd="0" destOrd="5" presId="urn:microsoft.com/office/officeart/2005/8/layout/vList2"/>
    <dgm:cxn modelId="{63D008C9-5918-4B40-85A7-943B0618681C}" srcId="{AB26589A-F6C2-434A-ABF3-17F124B3D8D8}" destId="{804F2302-96D5-44E9-B167-AF0B4A652998}" srcOrd="0" destOrd="0" parTransId="{673FF231-1825-48FB-A74B-F27563E00994}" sibTransId="{9A9D6329-DE58-4755-B05C-DC672EEE75BE}"/>
    <dgm:cxn modelId="{0DB714DD-E72B-4A4C-89BC-9674F4609F7B}" srcId="{AB26589A-F6C2-434A-ABF3-17F124B3D8D8}" destId="{02C135A7-9BAF-485E-B12B-AFF284048A57}" srcOrd="5" destOrd="0" parTransId="{94C20CCE-DE20-415C-8531-58BAA83F4DAD}" sibTransId="{B25706AC-A53A-44CD-963A-1BA259541304}"/>
    <dgm:cxn modelId="{B14624FE-A9F9-4F6F-BE3A-38AE0CF94B07}" srcId="{4B582FDE-20BF-42A9-B88C-90155CFA138E}" destId="{EE16848E-4FED-432C-8208-5966038BB42C}" srcOrd="2" destOrd="0" parTransId="{08E3D9A6-158B-45E2-B987-0D72963744FF}" sibTransId="{AC820F56-B2EC-49AC-9520-545AB2E36264}"/>
    <dgm:cxn modelId="{A6A229FE-94C9-4B15-937D-6D8606A9B6E7}" type="presOf" srcId="{66F812BF-8B20-4963-9724-998AAF710626}" destId="{ED23CA23-F2FD-4434-94F9-42196A4E4852}" srcOrd="0" destOrd="0" presId="urn:microsoft.com/office/officeart/2005/8/layout/vList2"/>
    <dgm:cxn modelId="{5EC67D77-6E47-4EC4-A803-9544DA9C46DB}" type="presParOf" srcId="{909FF2F3-E837-4649-949B-38BD9E8D7A8D}" destId="{ED23CA23-F2FD-4434-94F9-42196A4E4852}" srcOrd="0" destOrd="0" presId="urn:microsoft.com/office/officeart/2005/8/layout/vList2"/>
    <dgm:cxn modelId="{7AFD9271-33BF-4051-8ED4-F79806B9A78C}" type="presParOf" srcId="{909FF2F3-E837-4649-949B-38BD9E8D7A8D}" destId="{8DCA5E4E-4719-4BA4-A10E-2EA0EC2D15EA}" srcOrd="1" destOrd="0" presId="urn:microsoft.com/office/officeart/2005/8/layout/vList2"/>
    <dgm:cxn modelId="{68F9147F-30A4-458F-B790-3D244B79B345}" type="presParOf" srcId="{909FF2F3-E837-4649-949B-38BD9E8D7A8D}" destId="{A045DBAF-54B5-4E52-802B-46814217B00D}" srcOrd="2" destOrd="0" presId="urn:microsoft.com/office/officeart/2005/8/layout/vList2"/>
    <dgm:cxn modelId="{4D294583-851E-4437-9A0C-AB81085FA99F}" type="presParOf" srcId="{909FF2F3-E837-4649-949B-38BD9E8D7A8D}" destId="{336A064E-0752-44E2-967A-F4217D3ABFBB}" srcOrd="3" destOrd="0" presId="urn:microsoft.com/office/officeart/2005/8/layout/vList2"/>
    <dgm:cxn modelId="{CD36F70D-E715-4DBA-B024-C814FE150032}" type="presParOf" srcId="{909FF2F3-E837-4649-949B-38BD9E8D7A8D}" destId="{570DECF8-5EBC-4143-813B-77BDE7A9FACA}" srcOrd="4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D61EA-BEB9-41BA-B0C8-7A4B4FFF1FA8}">
      <dsp:nvSpPr>
        <dsp:cNvPr id="0" name=""/>
        <dsp:cNvSpPr/>
      </dsp:nvSpPr>
      <dsp:spPr>
        <a:xfrm>
          <a:off x="390691" y="1378084"/>
          <a:ext cx="1545097" cy="135060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Draft Rule</a:t>
          </a:r>
        </a:p>
      </dsp:txBody>
      <dsp:txXfrm>
        <a:off x="776965" y="1580675"/>
        <a:ext cx="753234" cy="945427"/>
      </dsp:txXfrm>
    </dsp:sp>
    <dsp:sp modelId="{71041AA6-6FF3-4569-AC2F-2E9FF48215C6}">
      <dsp:nvSpPr>
        <dsp:cNvPr id="0" name=""/>
        <dsp:cNvSpPr/>
      </dsp:nvSpPr>
      <dsp:spPr>
        <a:xfrm>
          <a:off x="4417" y="1667115"/>
          <a:ext cx="772548" cy="772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Now</a:t>
          </a:r>
        </a:p>
      </dsp:txBody>
      <dsp:txXfrm>
        <a:off x="117554" y="1780252"/>
        <a:ext cx="546274" cy="546274"/>
      </dsp:txXfrm>
    </dsp:sp>
    <dsp:sp modelId="{1B3762F7-BF0D-4CD7-9FA4-AE4EF9955A45}">
      <dsp:nvSpPr>
        <dsp:cNvPr id="0" name=""/>
        <dsp:cNvSpPr/>
      </dsp:nvSpPr>
      <dsp:spPr>
        <a:xfrm>
          <a:off x="2418631" y="1378084"/>
          <a:ext cx="1545097" cy="135060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Publish Notice of Rulemaking</a:t>
          </a:r>
        </a:p>
      </dsp:txBody>
      <dsp:txXfrm>
        <a:off x="2804905" y="1580675"/>
        <a:ext cx="753234" cy="945427"/>
      </dsp:txXfrm>
    </dsp:sp>
    <dsp:sp modelId="{C3C399E2-98F3-4E11-B32C-0B22D639BEBD}">
      <dsp:nvSpPr>
        <dsp:cNvPr id="0" name=""/>
        <dsp:cNvSpPr/>
      </dsp:nvSpPr>
      <dsp:spPr>
        <a:xfrm>
          <a:off x="2032357" y="1667115"/>
          <a:ext cx="772548" cy="772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August 25</a:t>
          </a:r>
        </a:p>
      </dsp:txBody>
      <dsp:txXfrm>
        <a:off x="2145494" y="1780252"/>
        <a:ext cx="546274" cy="546274"/>
      </dsp:txXfrm>
    </dsp:sp>
    <dsp:sp modelId="{720C29DA-C900-4306-9AB2-E7AD86C16306}">
      <dsp:nvSpPr>
        <dsp:cNvPr id="0" name=""/>
        <dsp:cNvSpPr/>
      </dsp:nvSpPr>
      <dsp:spPr>
        <a:xfrm>
          <a:off x="4446571" y="1378084"/>
          <a:ext cx="1545097" cy="135060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Public Comment Period and hearing</a:t>
          </a:r>
        </a:p>
      </dsp:txBody>
      <dsp:txXfrm>
        <a:off x="4832845" y="1580675"/>
        <a:ext cx="753234" cy="945427"/>
      </dsp:txXfrm>
    </dsp:sp>
    <dsp:sp modelId="{74D379E6-C71C-4CFC-A398-09AF1BF4890A}">
      <dsp:nvSpPr>
        <dsp:cNvPr id="0" name=""/>
        <dsp:cNvSpPr/>
      </dsp:nvSpPr>
      <dsp:spPr>
        <a:xfrm>
          <a:off x="4071800" y="1667115"/>
          <a:ext cx="772548" cy="772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August - September</a:t>
          </a:r>
        </a:p>
      </dsp:txBody>
      <dsp:txXfrm>
        <a:off x="4184937" y="1780252"/>
        <a:ext cx="546274" cy="546274"/>
      </dsp:txXfrm>
    </dsp:sp>
    <dsp:sp modelId="{0A262A8F-4C1C-482A-9057-94E411C9B63F}">
      <dsp:nvSpPr>
        <dsp:cNvPr id="0" name=""/>
        <dsp:cNvSpPr/>
      </dsp:nvSpPr>
      <dsp:spPr>
        <a:xfrm>
          <a:off x="6474511" y="1378084"/>
          <a:ext cx="1545097" cy="135060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Staff respond to comments</a:t>
          </a:r>
        </a:p>
      </dsp:txBody>
      <dsp:txXfrm>
        <a:off x="6860785" y="1580675"/>
        <a:ext cx="753234" cy="945427"/>
      </dsp:txXfrm>
    </dsp:sp>
    <dsp:sp modelId="{A671AAF2-2982-46B4-921A-0457AD293D76}">
      <dsp:nvSpPr>
        <dsp:cNvPr id="0" name=""/>
        <dsp:cNvSpPr/>
      </dsp:nvSpPr>
      <dsp:spPr>
        <a:xfrm>
          <a:off x="6088237" y="1667115"/>
          <a:ext cx="772548" cy="772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October - November</a:t>
          </a:r>
        </a:p>
      </dsp:txBody>
      <dsp:txXfrm>
        <a:off x="6201374" y="1780252"/>
        <a:ext cx="546274" cy="546274"/>
      </dsp:txXfrm>
    </dsp:sp>
    <dsp:sp modelId="{D4E1B277-19FC-476D-AD0C-438E682CC28A}">
      <dsp:nvSpPr>
        <dsp:cNvPr id="0" name=""/>
        <dsp:cNvSpPr/>
      </dsp:nvSpPr>
      <dsp:spPr>
        <a:xfrm>
          <a:off x="8502451" y="1378084"/>
          <a:ext cx="1545097" cy="135060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Becomes effective</a:t>
          </a:r>
        </a:p>
      </dsp:txBody>
      <dsp:txXfrm>
        <a:off x="8888725" y="1580675"/>
        <a:ext cx="753234" cy="945427"/>
      </dsp:txXfrm>
    </dsp:sp>
    <dsp:sp modelId="{14C0664F-DB78-4AD9-8045-CFA42699DF5A}">
      <dsp:nvSpPr>
        <dsp:cNvPr id="0" name=""/>
        <dsp:cNvSpPr/>
      </dsp:nvSpPr>
      <dsp:spPr>
        <a:xfrm>
          <a:off x="8142698" y="1646766"/>
          <a:ext cx="772548" cy="772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Dec 22</a:t>
          </a:r>
        </a:p>
      </dsp:txBody>
      <dsp:txXfrm>
        <a:off x="8255835" y="1759903"/>
        <a:ext cx="546274" cy="546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3CA23-F2FD-4434-94F9-42196A4E4852}">
      <dsp:nvSpPr>
        <dsp:cNvPr id="0" name=""/>
        <dsp:cNvSpPr/>
      </dsp:nvSpPr>
      <dsp:spPr>
        <a:xfrm>
          <a:off x="0" y="156411"/>
          <a:ext cx="10515600" cy="491050"/>
        </a:xfrm>
        <a:prstGeom prst="round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SB285.</a:t>
          </a:r>
        </a:p>
      </dsp:txBody>
      <dsp:txXfrm>
        <a:off x="23971" y="180382"/>
        <a:ext cx="10467658" cy="443108"/>
      </dsp:txXfrm>
    </dsp:sp>
    <dsp:sp modelId="{A045DBAF-54B5-4E52-802B-46814217B00D}">
      <dsp:nvSpPr>
        <dsp:cNvPr id="0" name=""/>
        <dsp:cNvSpPr/>
      </dsp:nvSpPr>
      <dsp:spPr>
        <a:xfrm>
          <a:off x="0" y="722342"/>
          <a:ext cx="10515600" cy="790920"/>
        </a:xfrm>
        <a:prstGeom prst="round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Abbreviated review for facilities previously approved by local reviewing authority, if:</a:t>
          </a:r>
        </a:p>
      </dsp:txBody>
      <dsp:txXfrm>
        <a:off x="38610" y="760952"/>
        <a:ext cx="10438380" cy="713700"/>
      </dsp:txXfrm>
    </dsp:sp>
    <dsp:sp modelId="{336A064E-0752-44E2-967A-F4217D3ABFBB}">
      <dsp:nvSpPr>
        <dsp:cNvPr id="0" name=""/>
        <dsp:cNvSpPr/>
      </dsp:nvSpPr>
      <dsp:spPr>
        <a:xfrm>
          <a:off x="0" y="1513262"/>
          <a:ext cx="10515600" cy="236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i="1" kern="1200" dirty="0">
              <a:solidFill>
                <a:schemeClr val="bg1"/>
              </a:solidFill>
            </a:rPr>
            <a:t>the facility is not proposed to be changed, </a:t>
          </a:r>
          <a:endParaRPr lang="en-US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i="1" kern="1200" dirty="0">
              <a:solidFill>
                <a:schemeClr val="bg1"/>
              </a:solidFill>
            </a:rPr>
            <a:t>is not affected by a proposed change to another facility, </a:t>
          </a:r>
          <a:endParaRPr lang="en-US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i="1" kern="1200" dirty="0">
              <a:solidFill>
                <a:schemeClr val="bg1"/>
              </a:solidFill>
            </a:rPr>
            <a:t>meets the design conditions of its existing approval, </a:t>
          </a:r>
          <a:endParaRPr lang="en-US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i="1" kern="1200">
              <a:solidFill>
                <a:schemeClr val="bg1"/>
              </a:solidFill>
            </a:rPr>
            <a:t>is operating properly, </a:t>
          </a:r>
          <a:endParaRPr lang="en-US" sz="2000" kern="120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i="1" kern="1200" dirty="0">
              <a:solidFill>
                <a:schemeClr val="bg1"/>
              </a:solidFill>
            </a:rPr>
            <a:t>complies with all current setbacks established in rule, and </a:t>
          </a:r>
          <a:endParaRPr lang="en-US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i="1" kern="1200" dirty="0">
              <a:solidFill>
                <a:schemeClr val="bg1"/>
              </a:solidFill>
            </a:rPr>
            <a:t>meets the mixing zone and well isolation zone  setbacks established in MCA 76-4-104 (7)(l) if the lot was created after the effective dates for those facilities.  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0" y="1513262"/>
        <a:ext cx="10515600" cy="2368080"/>
      </dsp:txXfrm>
    </dsp:sp>
    <dsp:sp modelId="{570DECF8-5EBC-4143-813B-77BDE7A9FACA}">
      <dsp:nvSpPr>
        <dsp:cNvPr id="0" name=""/>
        <dsp:cNvSpPr/>
      </dsp:nvSpPr>
      <dsp:spPr>
        <a:xfrm>
          <a:off x="0" y="3881342"/>
          <a:ext cx="10515600" cy="790920"/>
        </a:xfrm>
        <a:prstGeom prst="round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Amend 17.36.112 – page 2.</a:t>
          </a:r>
        </a:p>
      </dsp:txBody>
      <dsp:txXfrm>
        <a:off x="38610" y="3919952"/>
        <a:ext cx="10438380" cy="713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0.28518</cdr:x>
      <cdr:y>0.61529</cdr:y>
    </cdr:from>
    <cdr:to>
      <cdr:x>0.45715</cdr:x>
      <cdr:y>0.67261</cdr:y>
    </cdr:to>
    <cdr:sp macro="" textlink="">
      <cdr:nvSpPr>
        <cdr:cNvPr id="13" name="TextBox 2">
          <a:extLst xmlns:a="http://schemas.openxmlformats.org/drawingml/2006/main">
            <a:ext uri="{FF2B5EF4-FFF2-40B4-BE49-F238E27FC236}">
              <a16:creationId xmlns:a16="http://schemas.microsoft.com/office/drawing/2014/main" id="{9590F9FD-827B-7933-FCF1-A8CCB380C510}"/>
            </a:ext>
          </a:extLst>
        </cdr:cNvPr>
        <cdr:cNvSpPr txBox="1"/>
      </cdr:nvSpPr>
      <cdr:spPr>
        <a:xfrm xmlns:a="http://schemas.openxmlformats.org/drawingml/2006/main">
          <a:off x="2527271" y="3026417"/>
          <a:ext cx="1524009" cy="2819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400" b="1" baseline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0.65835</cdr:x>
      <cdr:y>0.57578</cdr:y>
    </cdr:from>
    <cdr:to>
      <cdr:x>0.86156</cdr:x>
      <cdr:y>0.6331</cdr:y>
    </cdr:to>
    <cdr:sp macro="" textlink="">
      <cdr:nvSpPr>
        <cdr:cNvPr id="14" name="TextBox 2">
          <a:extLst xmlns:a="http://schemas.openxmlformats.org/drawingml/2006/main">
            <a:ext uri="{FF2B5EF4-FFF2-40B4-BE49-F238E27FC236}">
              <a16:creationId xmlns:a16="http://schemas.microsoft.com/office/drawing/2014/main" id="{F87EC277-0C55-1E63-FA79-A4801046A177}"/>
            </a:ext>
          </a:extLst>
        </cdr:cNvPr>
        <cdr:cNvSpPr txBox="1"/>
      </cdr:nvSpPr>
      <cdr:spPr>
        <a:xfrm xmlns:a="http://schemas.openxmlformats.org/drawingml/2006/main">
          <a:off x="5834381" y="2832089"/>
          <a:ext cx="1800859" cy="2819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400" b="1" baseline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0.05055</cdr:x>
      <cdr:y>0.40526</cdr:y>
    </cdr:from>
    <cdr:to>
      <cdr:x>0.91248</cdr:x>
      <cdr:y>0.40802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39D4DC8-EC1C-B213-E0A4-F3CE6071676B}"/>
            </a:ext>
          </a:extLst>
        </cdr:cNvPr>
        <cdr:cNvCxnSpPr/>
      </cdr:nvCxnSpPr>
      <cdr:spPr>
        <a:xfrm xmlns:a="http://schemas.openxmlformats.org/drawingml/2006/main" flipV="1">
          <a:off x="477884" y="2392136"/>
          <a:ext cx="8147957" cy="163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0.17035</cdr:x>
      <cdr:y>0.34698</cdr:y>
    </cdr:from>
    <cdr:to>
      <cdr:x>0.31166</cdr:x>
      <cdr:y>0.4406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A7F1820A-C69D-59C0-74EA-AC31C2092D2D}"/>
            </a:ext>
          </a:extLst>
        </cdr:cNvPr>
        <cdr:cNvSpPr txBox="1"/>
      </cdr:nvSpPr>
      <cdr:spPr>
        <a:xfrm xmlns:a="http://schemas.openxmlformats.org/drawingml/2006/main">
          <a:off x="1791369" y="1795379"/>
          <a:ext cx="1485900" cy="4844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/>
            <a:t>110 files/month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63F5-D9DF-4EE9-8B3E-4899B25B00A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CE5E-9E6C-45C5-BBD7-E2519AB7AB2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69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63F5-D9DF-4EE9-8B3E-4899B25B00A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CE5E-9E6C-45C5-BBD7-E2519AB7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5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63F5-D9DF-4EE9-8B3E-4899B25B00A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CE5E-9E6C-45C5-BBD7-E2519AB7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6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63F5-D9DF-4EE9-8B3E-4899B25B00A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CE5E-9E6C-45C5-BBD7-E2519AB7AB2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654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63F5-D9DF-4EE9-8B3E-4899B25B00A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CE5E-9E6C-45C5-BBD7-E2519AB7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00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63F5-D9DF-4EE9-8B3E-4899B25B00A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CE5E-9E6C-45C5-BBD7-E2519AB7AB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6588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63F5-D9DF-4EE9-8B3E-4899B25B00A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CE5E-9E6C-45C5-BBD7-E2519AB7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29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63F5-D9DF-4EE9-8B3E-4899B25B00A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CE5E-9E6C-45C5-BBD7-E2519AB7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42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63F5-D9DF-4EE9-8B3E-4899B25B00A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CE5E-9E6C-45C5-BBD7-E2519AB7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4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63F5-D9DF-4EE9-8B3E-4899B25B00A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CE5E-9E6C-45C5-BBD7-E2519AB7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3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63F5-D9DF-4EE9-8B3E-4899B25B00A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CE5E-9E6C-45C5-BBD7-E2519AB7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8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63F5-D9DF-4EE9-8B3E-4899B25B00A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CE5E-9E6C-45C5-BBD7-E2519AB7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9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63F5-D9DF-4EE9-8B3E-4899B25B00A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CE5E-9E6C-45C5-BBD7-E2519AB7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6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63F5-D9DF-4EE9-8B3E-4899B25B00A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CE5E-9E6C-45C5-BBD7-E2519AB7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63F5-D9DF-4EE9-8B3E-4899B25B00A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CE5E-9E6C-45C5-BBD7-E2519AB7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4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63F5-D9DF-4EE9-8B3E-4899B25B00A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CE5E-9E6C-45C5-BBD7-E2519AB7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1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63F5-D9DF-4EE9-8B3E-4899B25B00A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CE5E-9E6C-45C5-BBD7-E2519AB7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6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4F63F5-D9DF-4EE9-8B3E-4899B25B00A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ADCE5E-9E6C-45C5-BBD7-E2519AB7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78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45866-5F49-3058-876B-F88E22090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53" y="2628231"/>
            <a:ext cx="8534401" cy="2281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Phase 2 Comprehensive Rule Update</a:t>
            </a:r>
            <a:br>
              <a:rPr lang="en-US" dirty="0"/>
            </a:br>
            <a:r>
              <a:rPr lang="en-US" dirty="0"/>
              <a:t>Legislative Rule Package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34F2E-BB4C-B74B-0A2B-2360B211A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5109410"/>
            <a:ext cx="8534400" cy="884989"/>
          </a:xfrm>
        </p:spPr>
        <p:txBody>
          <a:bodyPr/>
          <a:lstStyle/>
          <a:p>
            <a:r>
              <a:rPr lang="en-US" b="1" dirty="0"/>
              <a:t>Rachel Clark, PE|   Engineering Bureau Chief</a:t>
            </a:r>
          </a:p>
          <a:p>
            <a:r>
              <a:rPr lang="en-US" b="1" dirty="0"/>
              <a:t>406-444-1277   |   Rachel.clark2@mt.gov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4245B-703B-BF7D-6B96-E50C9105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C4C0-BCEA-4A9A-B56A-7B8DC9087CDC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AFC9F8A-53CF-F58E-09DA-F4D067181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3"/>
          <a:stretch/>
        </p:blipFill>
        <p:spPr>
          <a:xfrm>
            <a:off x="6456521" y="234228"/>
            <a:ext cx="5048924" cy="319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74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6D51-BE64-0AEB-249C-D3122E7E4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9598777" cy="1507067"/>
          </a:xfrm>
        </p:spPr>
        <p:txBody>
          <a:bodyPr/>
          <a:lstStyle/>
          <a:p>
            <a:r>
              <a:rPr lang="en-US" dirty="0"/>
              <a:t>Connection to Public Sewer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18BFE-F1D8-C9C6-6C26-D89FB3F56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SB 215.</a:t>
            </a:r>
          </a:p>
          <a:p>
            <a:r>
              <a:rPr lang="en-US" b="1" dirty="0"/>
              <a:t>Municipal and CWSD must accept connection if:  </a:t>
            </a:r>
          </a:p>
          <a:p>
            <a:pPr lvl="1"/>
            <a:r>
              <a:rPr lang="en-US" b="1" dirty="0"/>
              <a:t>Within 1000’ of sewer main</a:t>
            </a:r>
          </a:p>
          <a:p>
            <a:pPr lvl="1"/>
            <a:r>
              <a:rPr lang="en-US" b="1" dirty="0"/>
              <a:t>Immediately adjacent to surface water – sharing boundary or on-site surface water</a:t>
            </a:r>
          </a:p>
          <a:p>
            <a:pPr lvl="1"/>
            <a:r>
              <a:rPr lang="en-US" b="1" dirty="0"/>
              <a:t>Parent system has capacity and water rights to serve the subdivision</a:t>
            </a:r>
          </a:p>
          <a:p>
            <a:pPr lvl="0"/>
            <a:r>
              <a:rPr lang="en-US" b="1" dirty="0"/>
              <a:t>Amend 17.36.123 – page 3.</a:t>
            </a:r>
          </a:p>
        </p:txBody>
      </p:sp>
    </p:spTree>
    <p:extLst>
      <p:ext uri="{BB962C8B-B14F-4D97-AF65-F5344CB8AC3E}">
        <p14:creationId xmlns:p14="http://schemas.microsoft.com/office/powerpoint/2010/main" val="1680426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6D51-BE64-0AEB-249C-D3122E7E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Storm Water Exception: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18BFE-F1D8-C9C6-6C26-D89FB3F56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SB285</a:t>
            </a:r>
          </a:p>
          <a:p>
            <a:r>
              <a:rPr lang="en-US" b="1" dirty="0"/>
              <a:t>Lots that are using a 76-3-207 Platting Act exemption (except family transfers) do not need storm water review if they will be used for one living unit and each lot has no more than 25% impervious area. </a:t>
            </a:r>
          </a:p>
          <a:p>
            <a:r>
              <a:rPr lang="en-US" b="1" dirty="0"/>
              <a:t>Amend 17.36.310 – page 4.</a:t>
            </a:r>
          </a:p>
        </p:txBody>
      </p:sp>
    </p:spTree>
    <p:extLst>
      <p:ext uri="{BB962C8B-B14F-4D97-AF65-F5344CB8AC3E}">
        <p14:creationId xmlns:p14="http://schemas.microsoft.com/office/powerpoint/2010/main" val="2200672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6D51-BE64-0AEB-249C-D3122E7E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 and Fill Systems: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18BFE-F1D8-C9C6-6C26-D89FB3F56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HB 592.</a:t>
            </a:r>
          </a:p>
          <a:p>
            <a:pPr lvl="0"/>
            <a:r>
              <a:rPr lang="en-US" b="1" dirty="0"/>
              <a:t>Allow cut and fill for new systems.  </a:t>
            </a:r>
          </a:p>
          <a:p>
            <a:pPr lvl="0"/>
            <a:r>
              <a:rPr lang="en-US" b="1" dirty="0"/>
              <a:t>Cannot be used to overcome horizontal or vertical separation requirements like 4’ separation to groundwater.</a:t>
            </a:r>
          </a:p>
          <a:p>
            <a:r>
              <a:rPr lang="en-US" b="1" dirty="0"/>
              <a:t>Amend 16.36.321 and Circular DEQ-4 – pages 4 and 11.</a:t>
            </a:r>
          </a:p>
        </p:txBody>
      </p:sp>
    </p:spTree>
    <p:extLst>
      <p:ext uri="{BB962C8B-B14F-4D97-AF65-F5344CB8AC3E}">
        <p14:creationId xmlns:p14="http://schemas.microsoft.com/office/powerpoint/2010/main" val="3769539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6D51-BE64-0AEB-249C-D3122E7E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Municipal Facilities Exemption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18BFE-F1D8-C9C6-6C26-D89FB3F56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HB364 and 2019 HB55. </a:t>
            </a:r>
          </a:p>
          <a:p>
            <a:pPr lvl="0"/>
            <a:r>
              <a:rPr lang="en-US" b="1" dirty="0"/>
              <a:t>No longer limited to 1</a:t>
            </a:r>
            <a:r>
              <a:rPr lang="en-US" b="1" baseline="30000" dirty="0"/>
              <a:t>st</a:t>
            </a:r>
            <a:r>
              <a:rPr lang="en-US" b="1" dirty="0"/>
              <a:t> and 2</a:t>
            </a:r>
            <a:r>
              <a:rPr lang="en-US" b="1" baseline="30000" dirty="0"/>
              <a:t>nd</a:t>
            </a:r>
            <a:r>
              <a:rPr lang="en-US" b="1" dirty="0"/>
              <a:t> class cities.</a:t>
            </a:r>
          </a:p>
          <a:p>
            <a:pPr lvl="0"/>
            <a:r>
              <a:rPr lang="en-US" b="1" dirty="0"/>
              <a:t>Cities can be trained to approve their own MFEs.</a:t>
            </a:r>
          </a:p>
          <a:p>
            <a:r>
              <a:rPr lang="en-US" b="1" dirty="0"/>
              <a:t>Amend 17.36.610 – page 5.</a:t>
            </a:r>
          </a:p>
        </p:txBody>
      </p:sp>
    </p:spTree>
    <p:extLst>
      <p:ext uri="{BB962C8B-B14F-4D97-AF65-F5344CB8AC3E}">
        <p14:creationId xmlns:p14="http://schemas.microsoft.com/office/powerpoint/2010/main" val="1077624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6D51-BE64-0AEB-249C-D3122E7E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18BFE-F1D8-C9C6-6C26-D89FB3F56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Multiple bills.</a:t>
            </a:r>
          </a:p>
          <a:p>
            <a:r>
              <a:rPr lang="en-US" b="1" dirty="0"/>
              <a:t>Set fees for:</a:t>
            </a:r>
          </a:p>
          <a:p>
            <a:pPr lvl="1"/>
            <a:r>
              <a:rPr lang="en-US" b="1" dirty="0"/>
              <a:t>Source-specific well isolation zones ($250)</a:t>
            </a:r>
          </a:p>
          <a:p>
            <a:pPr lvl="1"/>
            <a:r>
              <a:rPr lang="en-US" b="1" dirty="0"/>
              <a:t>Storm Water exception ($130 per project)</a:t>
            </a:r>
          </a:p>
          <a:p>
            <a:pPr lvl="1"/>
            <a:r>
              <a:rPr lang="en-US" b="1" dirty="0"/>
              <a:t>MEPA exemption evaluation (actual cost)</a:t>
            </a:r>
          </a:p>
          <a:p>
            <a:pPr marL="457200" lvl="1" indent="0">
              <a:buNone/>
            </a:pPr>
            <a:r>
              <a:rPr lang="en-US" b="1" dirty="0"/>
              <a:t>Previously approved facilities review (</a:t>
            </a:r>
            <a:r>
              <a:rPr lang="en-US" b="1" dirty="0" err="1"/>
              <a:t>drainfield</a:t>
            </a:r>
            <a:r>
              <a:rPr lang="en-US" b="1" dirty="0"/>
              <a:t> $90, well $110).</a:t>
            </a:r>
          </a:p>
          <a:p>
            <a:r>
              <a:rPr lang="en-US" b="1" dirty="0"/>
              <a:t>Amend 17.36.810 – page 6.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37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6D51-BE64-0AEB-249C-D3122E7E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ESM key depth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18BFE-F1D8-C9C6-6C26-D89FB3F56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Phase 1 Rule Package</a:t>
            </a:r>
          </a:p>
          <a:p>
            <a:r>
              <a:rPr lang="en-US" b="1" dirty="0"/>
              <a:t>Allow key depth to be used in calculating 4’ separation to groundwater. </a:t>
            </a:r>
          </a:p>
          <a:p>
            <a:r>
              <a:rPr lang="en-US" b="1" dirty="0"/>
              <a:t>Changed in DEQ rules but not in Circular DEQ-4 or local health rules.</a:t>
            </a:r>
          </a:p>
          <a:p>
            <a:r>
              <a:rPr lang="en-US" b="1" dirty="0"/>
              <a:t>Amend 17.36.914 and Circular DEQ-4 – pages 8 and 12.</a:t>
            </a:r>
          </a:p>
        </p:txBody>
      </p:sp>
    </p:spTree>
    <p:extLst>
      <p:ext uri="{BB962C8B-B14F-4D97-AF65-F5344CB8AC3E}">
        <p14:creationId xmlns:p14="http://schemas.microsoft.com/office/powerpoint/2010/main" val="3402683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6D51-BE64-0AEB-249C-D3122E7E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 Exemption: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18BFE-F1D8-C9C6-6C26-D89FB3F56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SB285.</a:t>
            </a:r>
          </a:p>
          <a:p>
            <a:r>
              <a:rPr lang="en-US" b="1" dirty="0"/>
              <a:t>Aggregations are exempt from Sanitation Act review, regardless of whether the impacted parcels have a COSA.</a:t>
            </a:r>
          </a:p>
          <a:p>
            <a:r>
              <a:rPr lang="en-US" b="1" dirty="0"/>
              <a:t>Repeal 17.36.605 (3).</a:t>
            </a:r>
          </a:p>
        </p:txBody>
      </p:sp>
    </p:spTree>
    <p:extLst>
      <p:ext uri="{BB962C8B-B14F-4D97-AF65-F5344CB8AC3E}">
        <p14:creationId xmlns:p14="http://schemas.microsoft.com/office/powerpoint/2010/main" val="1217625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6D51-BE64-0AEB-249C-D3122E7E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18BFE-F1D8-C9C6-6C26-D89FB3F56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6D51-BE64-0AEB-249C-D3122E7E4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133027"/>
            <a:ext cx="8534400" cy="1507067"/>
          </a:xfrm>
        </p:spPr>
        <p:txBody>
          <a:bodyPr/>
          <a:lstStyle/>
          <a:p>
            <a:r>
              <a:rPr lang="en-US" dirty="0"/>
              <a:t>Overview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18BFE-F1D8-C9C6-6C26-D89FB3F56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2399"/>
            <a:ext cx="8534400" cy="5293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Seven Subdivision bills adopted during 2023 Session: </a:t>
            </a:r>
          </a:p>
          <a:p>
            <a:pPr lvl="1"/>
            <a:r>
              <a:rPr lang="en-US" b="1" dirty="0"/>
              <a:t>HB364: Independent reviewers</a:t>
            </a:r>
          </a:p>
          <a:p>
            <a:pPr lvl="1"/>
            <a:r>
              <a:rPr lang="en-US" b="1" dirty="0"/>
              <a:t>HB592: Cut and fill systems</a:t>
            </a:r>
          </a:p>
          <a:p>
            <a:pPr lvl="1"/>
            <a:r>
              <a:rPr lang="en-US" b="1" dirty="0"/>
              <a:t>SB215: Connection to Public Sewer Systems</a:t>
            </a:r>
          </a:p>
          <a:p>
            <a:pPr lvl="1"/>
            <a:r>
              <a:rPr lang="en-US" b="1" dirty="0"/>
              <a:t>SB237: City Development Plans</a:t>
            </a:r>
          </a:p>
          <a:p>
            <a:pPr lvl="1"/>
            <a:r>
              <a:rPr lang="en-US" b="1" dirty="0"/>
              <a:t>SB240: Subdivisions exempt from MEPA</a:t>
            </a:r>
          </a:p>
          <a:p>
            <a:pPr lvl="1"/>
            <a:r>
              <a:rPr lang="en-US" b="1" dirty="0"/>
              <a:t>SB285: Aggregation exemption, storm water exception, previously approved facilities</a:t>
            </a:r>
          </a:p>
          <a:p>
            <a:pPr lvl="1"/>
            <a:r>
              <a:rPr lang="en-US" b="1" dirty="0"/>
              <a:t>SB327: Source-specific well isolation zones and well envelope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Two cleanup provisions</a:t>
            </a:r>
          </a:p>
          <a:p>
            <a:pPr lvl="1"/>
            <a:r>
              <a:rPr lang="en-US" b="1" dirty="0"/>
              <a:t>Phase 1 cleanup for ESM key depth</a:t>
            </a:r>
          </a:p>
          <a:p>
            <a:pPr lvl="1"/>
            <a:r>
              <a:rPr lang="en-US" b="1" dirty="0"/>
              <a:t>2019 change to MFE statute </a:t>
            </a:r>
          </a:p>
        </p:txBody>
      </p:sp>
    </p:spTree>
    <p:extLst>
      <p:ext uri="{BB962C8B-B14F-4D97-AF65-F5344CB8AC3E}">
        <p14:creationId xmlns:p14="http://schemas.microsoft.com/office/powerpoint/2010/main" val="120815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6D51-BE64-0AEB-249C-D3122E7E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3AF436-722B-4B35-5A9E-EBA9FD01F6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663017"/>
              </p:ext>
            </p:extLst>
          </p:nvPr>
        </p:nvGraphicFramePr>
        <p:xfrm>
          <a:off x="684213" y="685799"/>
          <a:ext cx="10051966" cy="4106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29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6D51-BE64-0AEB-249C-D3122E7E4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318" y="-29152"/>
            <a:ext cx="8534400" cy="1507067"/>
          </a:xfrm>
        </p:spPr>
        <p:txBody>
          <a:bodyPr/>
          <a:lstStyle/>
          <a:p>
            <a:r>
              <a:rPr lang="en-US" dirty="0"/>
              <a:t>Bill to Rule Crosswalk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C050B12-438D-1225-3C19-B30EC49226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222532"/>
              </p:ext>
            </p:extLst>
          </p:nvPr>
        </p:nvGraphicFramePr>
        <p:xfrm>
          <a:off x="1468315" y="1380392"/>
          <a:ext cx="8475786" cy="4753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3167">
                  <a:extLst>
                    <a:ext uri="{9D8B030D-6E8A-4147-A177-3AD203B41FA5}">
                      <a16:colId xmlns:a16="http://schemas.microsoft.com/office/drawing/2014/main" val="3826809329"/>
                    </a:ext>
                  </a:extLst>
                </a:gridCol>
                <a:gridCol w="1468577">
                  <a:extLst>
                    <a:ext uri="{9D8B030D-6E8A-4147-A177-3AD203B41FA5}">
                      <a16:colId xmlns:a16="http://schemas.microsoft.com/office/drawing/2014/main" val="4024137244"/>
                    </a:ext>
                  </a:extLst>
                </a:gridCol>
                <a:gridCol w="1328712">
                  <a:extLst>
                    <a:ext uri="{9D8B030D-6E8A-4147-A177-3AD203B41FA5}">
                      <a16:colId xmlns:a16="http://schemas.microsoft.com/office/drawing/2014/main" val="3562627644"/>
                    </a:ext>
                  </a:extLst>
                </a:gridCol>
                <a:gridCol w="993038">
                  <a:extLst>
                    <a:ext uri="{9D8B030D-6E8A-4147-A177-3AD203B41FA5}">
                      <a16:colId xmlns:a16="http://schemas.microsoft.com/office/drawing/2014/main" val="3664195268"/>
                    </a:ext>
                  </a:extLst>
                </a:gridCol>
                <a:gridCol w="1762292">
                  <a:extLst>
                    <a:ext uri="{9D8B030D-6E8A-4147-A177-3AD203B41FA5}">
                      <a16:colId xmlns:a16="http://schemas.microsoft.com/office/drawing/2014/main" val="937575118"/>
                    </a:ext>
                  </a:extLst>
                </a:gridCol>
              </a:tblGrid>
              <a:tr h="206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Topic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Bill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MCA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Action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ARM/Circular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395871107"/>
                  </a:ext>
                </a:extLst>
              </a:tr>
              <a:tr h="206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MFE not limited to 1st and 2nd class Cities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2019 HB55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76-4-127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17.36.610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043624704"/>
                  </a:ext>
                </a:extLst>
              </a:tr>
              <a:tr h="206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Cities self-ceritfy MFEs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HB364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76-4-127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17.36.610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590466966"/>
                  </a:ext>
                </a:extLst>
              </a:tr>
              <a:tr h="206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Delegation of PW/PWW reviews to Cities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HB364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75-6-121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17.38.102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816836058"/>
                  </a:ext>
                </a:extLst>
              </a:tr>
              <a:tr h="206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Independent reviewers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HB364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76-4-114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New Rule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New Rule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750543105"/>
                  </a:ext>
                </a:extLst>
              </a:tr>
              <a:tr h="206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Cut and fill for new systems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HB592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Session Law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17.36.321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241309142"/>
                  </a:ext>
                </a:extLst>
              </a:tr>
              <a:tr h="206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Cut and fill for new systems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HB592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Session Law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DEQ-4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887854288"/>
                  </a:ext>
                </a:extLst>
              </a:tr>
              <a:tr h="206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fees for new items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multiple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76-4-105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17.36.802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538930628"/>
                  </a:ext>
                </a:extLst>
              </a:tr>
              <a:tr h="206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Subd must connect if within 1000'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SB215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Session Law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17.36.123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52401697"/>
                  </a:ext>
                </a:extLst>
              </a:tr>
              <a:tr h="206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development plans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SB237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TBC 76-4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17.36.123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650271872"/>
                  </a:ext>
                </a:extLst>
              </a:tr>
              <a:tr h="206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development plans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SB237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TBC 76-4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17.36.610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850280988"/>
                  </a:ext>
                </a:extLst>
              </a:tr>
              <a:tr h="206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City development plans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SB237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TBC 75-6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17.38.101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078218115"/>
                  </a:ext>
                </a:extLst>
              </a:tr>
              <a:tr h="206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Subdivisions exempt from MEPA review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SB240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TBC 76-4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New Rule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New Rule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987690839"/>
                  </a:ext>
                </a:extLst>
              </a:tr>
              <a:tr h="206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Previously approved facilities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SB285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76-4-104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17.36.112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983856552"/>
                  </a:ext>
                </a:extLst>
              </a:tr>
              <a:tr h="206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Storm Water Exception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SB285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76-4-104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17.36.310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481795518"/>
                  </a:ext>
                </a:extLst>
              </a:tr>
              <a:tr h="206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Aggregation Exemption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SB285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76-4-125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Repeal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17.36.605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819345067"/>
                  </a:ext>
                </a:extLst>
              </a:tr>
              <a:tr h="206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Drainfield design details not needed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SB285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76-4-104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DEQ-4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14889632"/>
                  </a:ext>
                </a:extLst>
              </a:tr>
              <a:tr h="206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Source Specific Well Isolation Zones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SB327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76-4-102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17.36.101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381055139"/>
                  </a:ext>
                </a:extLst>
              </a:tr>
              <a:tr h="206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Source Specific Well Isolation Zones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SB327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76-4-102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17.36.323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986243353"/>
                  </a:ext>
                </a:extLst>
              </a:tr>
              <a:tr h="206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Source Specific Well Isolation Zones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SB327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76-4-102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17.36.918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711206947"/>
                  </a:ext>
                </a:extLst>
              </a:tr>
              <a:tr h="206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Source Specific Well Isolation Zones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SB327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76-4-102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DEQ-20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860475193"/>
                  </a:ext>
                </a:extLst>
              </a:tr>
              <a:tr h="206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ESM Key depth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Sub Ph.1 cleanup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76-4-104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17.36.914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391014788"/>
                  </a:ext>
                </a:extLst>
              </a:tr>
              <a:tr h="206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ESM Key depth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Sub Ph.1 cleanup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76-4-104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DEQ-4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637921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57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6D51-BE64-0AEB-249C-D3122E7E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Independent Reviewers: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18BFE-F1D8-C9C6-6C26-D89FB3F56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018547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</a:rPr>
              <a:t>HB364</a:t>
            </a:r>
          </a:p>
          <a:p>
            <a:pPr lvl="0"/>
            <a:r>
              <a:rPr lang="en-US" sz="2000" b="1" kern="1200" dirty="0">
                <a:solidFill>
                  <a:schemeClr val="bg1"/>
                </a:solidFill>
              </a:rPr>
              <a:t>DEQ must contract with independent reviewers to do </a:t>
            </a:r>
            <a:r>
              <a:rPr lang="en-US" sz="2000" b="1" kern="1200" dirty="0">
                <a:solidFill>
                  <a:schemeClr val="bg1"/>
                </a:solidFill>
                <a:latin typeface="Century Gothic" panose="020B0502020202020204"/>
                <a:ea typeface="+mn-ea"/>
                <a:cs typeface="+mn-cs"/>
              </a:rPr>
              <a:t>reviews</a:t>
            </a:r>
            <a:r>
              <a:rPr lang="en-US" sz="2000" b="1" kern="1200" dirty="0">
                <a:solidFill>
                  <a:schemeClr val="bg1"/>
                </a:solidFill>
              </a:rPr>
              <a:t> when we receive 110 or more new files a month.  </a:t>
            </a: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Same training curriculum and fee reimbursement as Contracted Counties.</a:t>
            </a:r>
          </a:p>
          <a:p>
            <a:r>
              <a:rPr lang="en-US" b="1" dirty="0">
                <a:solidFill>
                  <a:schemeClr val="bg1"/>
                </a:solidFill>
              </a:rPr>
              <a:t>IR has to do MEPA and takings checklists.</a:t>
            </a:r>
          </a:p>
          <a:p>
            <a:r>
              <a:rPr lang="en-US" b="1" dirty="0">
                <a:solidFill>
                  <a:schemeClr val="bg1"/>
                </a:solidFill>
              </a:rPr>
              <a:t>New Rule 1 – page 1</a:t>
            </a:r>
          </a:p>
          <a:p>
            <a:r>
              <a:rPr lang="en-US" b="1" dirty="0">
                <a:solidFill>
                  <a:schemeClr val="bg1"/>
                </a:solidFill>
              </a:rPr>
              <a:t>Applies to applications received after January 1, 2024 so rules need to be completed by then. </a:t>
            </a:r>
          </a:p>
          <a:p>
            <a:pPr lvl="0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7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6D51-BE64-0AEB-249C-D3122E7E4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010" y="0"/>
            <a:ext cx="9914021" cy="1507067"/>
          </a:xfrm>
        </p:spPr>
        <p:txBody>
          <a:bodyPr/>
          <a:lstStyle/>
          <a:p>
            <a:r>
              <a:rPr lang="en-US" dirty="0"/>
              <a:t>Independent Reviewers – New File stats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B053E0-D6F7-6EC3-BF67-ABBA24C94D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515850"/>
              </p:ext>
            </p:extLst>
          </p:nvPr>
        </p:nvGraphicFramePr>
        <p:xfrm>
          <a:off x="838200" y="1419957"/>
          <a:ext cx="8843211" cy="5174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012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6D51-BE64-0AEB-249C-D3122E7E4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/>
              <a:t>Subdivisions exempt from MEPA 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545E5-035B-D478-9015-5A0D65A28F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29"/>
          <a:stretch/>
        </p:blipFill>
        <p:spPr>
          <a:xfrm>
            <a:off x="527470" y="1172480"/>
            <a:ext cx="6478272" cy="225652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18BFE-F1D8-C9C6-6C26-D89FB3F56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9258" y="733647"/>
            <a:ext cx="3669567" cy="3575884"/>
          </a:xfrm>
        </p:spPr>
        <p:txBody>
          <a:bodyPr>
            <a:normAutofit/>
          </a:bodyPr>
          <a:lstStyle/>
          <a:p>
            <a:r>
              <a:rPr lang="en-US" b="1" dirty="0"/>
              <a:t>SB240</a:t>
            </a:r>
          </a:p>
          <a:p>
            <a:r>
              <a:rPr lang="en-US" b="1" dirty="0"/>
              <a:t>Subdivisions more than 2 miles from surface water,</a:t>
            </a:r>
          </a:p>
          <a:p>
            <a:r>
              <a:rPr lang="en-US" b="1" dirty="0"/>
              <a:t>14 or fewer residential living units.</a:t>
            </a:r>
          </a:p>
          <a:p>
            <a:r>
              <a:rPr lang="en-US" b="1" dirty="0"/>
              <a:t>Cannot be expanded or adjacent to another exempt subdivision.</a:t>
            </a:r>
          </a:p>
          <a:p>
            <a:r>
              <a:rPr lang="en-US" b="1" dirty="0"/>
              <a:t>New Rule 2 – page 1</a:t>
            </a:r>
          </a:p>
        </p:txBody>
      </p:sp>
    </p:spTree>
    <p:extLst>
      <p:ext uri="{BB962C8B-B14F-4D97-AF65-F5344CB8AC3E}">
        <p14:creationId xmlns:p14="http://schemas.microsoft.com/office/powerpoint/2010/main" val="234609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6D51-BE64-0AEB-249C-D3122E7E4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9598777" cy="1507067"/>
          </a:xfrm>
        </p:spPr>
        <p:txBody>
          <a:bodyPr/>
          <a:lstStyle/>
          <a:p>
            <a:r>
              <a:rPr lang="en-US" sz="3600" dirty="0"/>
              <a:t>Source specific well isolation zones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18BFE-F1D8-C9C6-6C26-D89FB3F56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SB327.</a:t>
            </a:r>
          </a:p>
          <a:p>
            <a:pPr lvl="0"/>
            <a:r>
              <a:rPr lang="en-US" b="1" dirty="0"/>
              <a:t>Department may approve well isolation zone less than 100’.</a:t>
            </a:r>
          </a:p>
          <a:p>
            <a:pPr lvl="0"/>
            <a:r>
              <a:rPr lang="en-US" b="1" dirty="0"/>
              <a:t>Proposed:  Individual and shared wells only, minimum of 50’.</a:t>
            </a:r>
          </a:p>
          <a:p>
            <a:pPr lvl="0"/>
            <a:r>
              <a:rPr lang="en-US" b="1" dirty="0"/>
              <a:t>Submit documentation about hydrogeology, well and adjacent sources of pollution.</a:t>
            </a:r>
          </a:p>
          <a:p>
            <a:pPr lvl="0"/>
            <a:r>
              <a:rPr lang="en-US" b="1" dirty="0"/>
              <a:t>Amend 17.36.101, 17.36.323, 17.36.918 and DEQ-20 – pages 2, 5, 8, and 13.</a:t>
            </a:r>
          </a:p>
        </p:txBody>
      </p:sp>
    </p:spTree>
    <p:extLst>
      <p:ext uri="{BB962C8B-B14F-4D97-AF65-F5344CB8AC3E}">
        <p14:creationId xmlns:p14="http://schemas.microsoft.com/office/powerpoint/2010/main" val="2208223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6D51-BE64-0AEB-249C-D3122E7E4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05" y="4984809"/>
            <a:ext cx="10515600" cy="1133499"/>
          </a:xfrm>
        </p:spPr>
        <p:txBody>
          <a:bodyPr>
            <a:normAutofit/>
          </a:bodyPr>
          <a:lstStyle/>
          <a:p>
            <a:r>
              <a:rPr lang="en-US" dirty="0"/>
              <a:t>Previously Approved Facilities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7E2A55-F233-0190-15C0-7B7DB0ABA7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22916"/>
              </p:ext>
            </p:extLst>
          </p:nvPr>
        </p:nvGraphicFramePr>
        <p:xfrm>
          <a:off x="469232" y="280737"/>
          <a:ext cx="10515600" cy="4828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0124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Override1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3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4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937</Words>
  <Application>Microsoft Office PowerPoint</Application>
  <PresentationFormat>Widescreen</PresentationFormat>
  <Paragraphs>215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Century Gothic</vt:lpstr>
      <vt:lpstr>Wingdings 3</vt:lpstr>
      <vt:lpstr>Slice</vt:lpstr>
      <vt:lpstr> Phase 2 Comprehensive Rule Update Legislative Rule Package</vt:lpstr>
      <vt:lpstr>Overview  </vt:lpstr>
      <vt:lpstr>Schedule</vt:lpstr>
      <vt:lpstr>Bill to Rule Crosswalk</vt:lpstr>
      <vt:lpstr>Independent Reviewers:</vt:lpstr>
      <vt:lpstr>Independent Reviewers – New File stats</vt:lpstr>
      <vt:lpstr>Subdivisions exempt from MEPA Review</vt:lpstr>
      <vt:lpstr>Source specific well isolation zones</vt:lpstr>
      <vt:lpstr>Previously Approved Facilities</vt:lpstr>
      <vt:lpstr>Connection to Public Sewer Systems</vt:lpstr>
      <vt:lpstr>Storm Water Exception:</vt:lpstr>
      <vt:lpstr>Cut and Fill Systems:</vt:lpstr>
      <vt:lpstr>Municipal Facilities Exemption</vt:lpstr>
      <vt:lpstr>Fees</vt:lpstr>
      <vt:lpstr>ESM key depth</vt:lpstr>
      <vt:lpstr>Aggregation Exemption:</vt:lpstr>
      <vt:lpstr>Questions…?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Bureau Update</dc:title>
  <dc:creator>Clark, Rachel</dc:creator>
  <cp:lastModifiedBy>Luparell, Jennifer</cp:lastModifiedBy>
  <cp:revision>3</cp:revision>
  <dcterms:created xsi:type="dcterms:W3CDTF">2022-09-18T13:03:29Z</dcterms:created>
  <dcterms:modified xsi:type="dcterms:W3CDTF">2023-05-31T18:58:13Z</dcterms:modified>
</cp:coreProperties>
</file>