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31" r:id="rId5"/>
    <p:sldId id="332" r:id="rId6"/>
    <p:sldId id="340" r:id="rId7"/>
    <p:sldId id="342" r:id="rId8"/>
    <p:sldId id="333" r:id="rId9"/>
    <p:sldId id="334" r:id="rId10"/>
    <p:sldId id="335" r:id="rId11"/>
    <p:sldId id="336" r:id="rId12"/>
    <p:sldId id="344" r:id="rId13"/>
    <p:sldId id="337" r:id="rId14"/>
    <p:sldId id="289" r:id="rId15"/>
    <p:sldId id="339" r:id="rId16"/>
    <p:sldId id="341" r:id="rId17"/>
    <p:sldId id="327" r:id="rId18"/>
    <p:sldId id="329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C2A"/>
    <a:srgbClr val="FF0000"/>
    <a:srgbClr val="3366FF"/>
    <a:srgbClr val="9BE5B9"/>
    <a:srgbClr val="E7E2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419" autoAdjust="0"/>
  </p:normalViewPr>
  <p:slideViewPr>
    <p:cSldViewPr snapToGrid="0">
      <p:cViewPr varScale="1">
        <p:scale>
          <a:sx n="105" d="100"/>
          <a:sy n="10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F5A3-B13F-45D1-9C3A-2D69DA36FFF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52B77-0006-4F01-A133-1C8C5DDC9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Enclosure is visible from I-90</a:t>
            </a:r>
          </a:p>
          <a:p>
            <a:r>
              <a:rPr lang="en-US" dirty="0" smtClean="0"/>
              <a:t>Transformer</a:t>
            </a:r>
          </a:p>
          <a:p>
            <a:r>
              <a:rPr lang="en-US" dirty="0" smtClean="0"/>
              <a:t>Gridco</a:t>
            </a:r>
            <a:r>
              <a:rPr lang="en-US" baseline="0" dirty="0" smtClean="0"/>
              <a:t> unit – in-line power regulator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366F-3A4B-419A-96C6-640F82E0C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2B77-0006-4F01-A133-1C8C5DDC9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2B77-0006-4F01-A133-1C8C5DDC95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472" y="4754732"/>
            <a:ext cx="11744528" cy="919938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72" y="5752695"/>
            <a:ext cx="8424154" cy="617705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472" y="6448425"/>
            <a:ext cx="2743200" cy="365125"/>
          </a:xfrm>
        </p:spPr>
        <p:txBody>
          <a:bodyPr/>
          <a:lstStyle/>
          <a:p>
            <a:fld id="{0004B4BB-9469-4606-AF50-04672DFB328D}" type="datetimeFigureOut">
              <a:rPr lang="en-US" smtClean="0"/>
              <a:t>4/17/2023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at We Do-- SLIDE 2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30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 We Are: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17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: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2013" y="1366786"/>
            <a:ext cx="11363643" cy="4427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04B4BB-9469-4606-AF50-04672DFB328D}" type="datetimeFigureOut">
              <a:rPr lang="en-US" smtClean="0"/>
              <a:t>4/17/2023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: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841" y="2894029"/>
            <a:ext cx="6551629" cy="29128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ur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B4BB-9469-4606-AF50-04672DFB328D}" type="datetimeFigureOut">
              <a:rPr lang="en-US" smtClean="0"/>
              <a:t>4/17/2023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25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98552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117600" y="152400"/>
            <a:ext cx="108712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fld id="{453D2C98-1544-4F35-A640-55390D312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7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6828" y="365126"/>
            <a:ext cx="7654653" cy="578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06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04B4BB-9469-4606-AF50-04672DFB328D}" type="datetimeFigureOut">
              <a:rPr lang="en-US" smtClean="0"/>
              <a:t>4/17/2023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mi.org/wp-content/uploads/2017/03/RMI-TheEconomicsOfBatteryEnergyStorage-FullReport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8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Bechler Ranger Station Microgrid (YNP)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6393" y="1714501"/>
            <a:ext cx="403621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Bechler Ranger Station (2021)</a:t>
            </a: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</a:endParaRPr>
          </a:p>
          <a:p>
            <a:pPr marL="0" lvl="1">
              <a:defRPr/>
            </a:pPr>
            <a:r>
              <a:rPr lang="en-US" sz="1350" b="1" dirty="0">
                <a:solidFill>
                  <a:srgbClr val="000000"/>
                </a:solidFill>
              </a:rPr>
              <a:t>Purpose:</a:t>
            </a:r>
          </a:p>
          <a:p>
            <a:pPr marL="0" lvl="1">
              <a:defRPr/>
            </a:pPr>
            <a:r>
              <a:rPr lang="en-US" sz="1350" dirty="0">
                <a:solidFill>
                  <a:srgbClr val="000000"/>
                </a:solidFill>
              </a:rPr>
              <a:t>Bechler provides power to 3 homes, historic district, visitor center and 4 RV Sites. Very remote access (12 mi of gravel road). </a:t>
            </a:r>
          </a:p>
          <a:p>
            <a:pPr lvl="0">
              <a:defRPr/>
            </a:pPr>
            <a:endParaRPr lang="en-US" sz="135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350" b="1" dirty="0">
                <a:solidFill>
                  <a:srgbClr val="000000"/>
                </a:solidFill>
              </a:rPr>
              <a:t>Overview (Off-grid):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5 - 9KW inverters (45kW)</a:t>
            </a:r>
          </a:p>
          <a:p>
            <a:pPr marL="900113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120/240 phase output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192 kWh Storage</a:t>
            </a:r>
          </a:p>
          <a:p>
            <a:pPr marL="983456" lvl="2" indent="-29765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Lithium Iron Phosphate (LiFePO4) 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39.6 KW DC Solar </a:t>
            </a:r>
            <a:endParaRPr lang="en-US" sz="1200" dirty="0">
              <a:solidFill>
                <a:srgbClr val="000000"/>
              </a:solidFill>
            </a:endParaRPr>
          </a:p>
          <a:p>
            <a:pPr marL="983456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Adjustable racking to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minimize snow load and maximize production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45 KW Propane Generator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DNP3 communications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RTAC Site Controller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Winter shut down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" t="22838" r="-37" b="29073"/>
          <a:stretch/>
        </p:blipFill>
        <p:spPr>
          <a:xfrm>
            <a:off x="1689795" y="3800798"/>
            <a:ext cx="4588002" cy="16652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582"/>
          <a:stretch/>
        </p:blipFill>
        <p:spPr>
          <a:xfrm>
            <a:off x="1689796" y="1714502"/>
            <a:ext cx="2971362" cy="20829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1"/>
          <a:stretch/>
        </p:blipFill>
        <p:spPr>
          <a:xfrm>
            <a:off x="4606344" y="1714502"/>
            <a:ext cx="1671592" cy="20829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16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Energy Storage Concepts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99637" y="5620356"/>
            <a:ext cx="2724912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2014" y="1366786"/>
            <a:ext cx="6171128" cy="4427621"/>
          </a:xfrm>
        </p:spPr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storage has </a:t>
            </a:r>
            <a:r>
              <a:rPr lang="en-US" dirty="0" smtClean="0"/>
              <a:t>many uses cases and can be installed in the following locations:</a:t>
            </a:r>
          </a:p>
          <a:p>
            <a:pPr lvl="1"/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Behind the meter or in-front</a:t>
            </a:r>
          </a:p>
          <a:p>
            <a:pPr lvl="2"/>
            <a:r>
              <a:rPr lang="en-US" dirty="0" smtClean="0"/>
              <a:t>Transformer/customer level</a:t>
            </a:r>
          </a:p>
          <a:p>
            <a:pPr lvl="2"/>
            <a:endParaRPr lang="en-US" dirty="0"/>
          </a:p>
          <a:p>
            <a:r>
              <a:rPr lang="en-US" dirty="0" smtClean="0"/>
              <a:t>Revenue streams can be realized from different connection points.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streams for storage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227" y="6197401"/>
            <a:ext cx="9351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RMI-TheEconomicsOfBatteryEnergyStorage-FullReport-FINAL.pdf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6581" y="1262270"/>
            <a:ext cx="1104900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1" t="22036" b="20303"/>
          <a:stretch/>
        </p:blipFill>
        <p:spPr>
          <a:xfrm>
            <a:off x="6935627" y="2124097"/>
            <a:ext cx="4555906" cy="4549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688425" y="3211267"/>
            <a:ext cx="519746" cy="46653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50970" y="5366094"/>
            <a:ext cx="519746" cy="46653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08170" y="5741922"/>
            <a:ext cx="637249" cy="45967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15474" y="5855163"/>
            <a:ext cx="637249" cy="45967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655715" y="5741922"/>
            <a:ext cx="637249" cy="45967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139878" y="5372951"/>
            <a:ext cx="637249" cy="45967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10628180" y="4143460"/>
            <a:ext cx="637249" cy="37669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10497088" y="4752144"/>
            <a:ext cx="637249" cy="37669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7303251" y="4200396"/>
            <a:ext cx="637249" cy="55174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7369800" y="3734734"/>
            <a:ext cx="637249" cy="4656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9234098" y="2629094"/>
            <a:ext cx="637249" cy="4159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V="1">
            <a:off x="9943837" y="2919751"/>
            <a:ext cx="637249" cy="4159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27200" y="1563822"/>
            <a:ext cx="281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5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Lithium Storage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0"/>
          <a:stretch/>
        </p:blipFill>
        <p:spPr bwMode="auto">
          <a:xfrm>
            <a:off x="625153" y="51269"/>
            <a:ext cx="5408930" cy="68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ypes of Lithium ion battery with application | Lithium ion battery types  LCO,LMO,LFP, NMC, NCA, LTO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2"/>
          <a:stretch/>
        </p:blipFill>
        <p:spPr bwMode="auto">
          <a:xfrm>
            <a:off x="6382016" y="1430076"/>
            <a:ext cx="5709465" cy="53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697" y="1204796"/>
            <a:ext cx="7384161" cy="54954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Overview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14524" y="3044917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59333" y="4319278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796186" y="3778745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34082" y="5417194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537704" y="2091697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25968" y="1957830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RRR Program &amp;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37704" y="2858024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5968" y="2858024"/>
            <a:ext cx="358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DCFC EV Load Management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31608" y="3564208"/>
            <a:ext cx="457200" cy="37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10272" y="4319278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25968" y="3438109"/>
            <a:ext cx="302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Phase </a:t>
            </a:r>
            <a:r>
              <a:rPr lang="en-US" dirty="0" err="1" smtClean="0"/>
              <a:t>Microgrid</a:t>
            </a:r>
            <a:r>
              <a:rPr lang="en-US" dirty="0" smtClean="0"/>
              <a:t> &amp;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9872" y="4343138"/>
            <a:ext cx="28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In-Front of meter storage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516368" y="5010108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9872" y="5022038"/>
            <a:ext cx="28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Behind the meter storage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5968" y="2276608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Program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25968" y="3758053"/>
            <a:ext cx="409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Sectionalized </a:t>
            </a:r>
            <a:r>
              <a:rPr lang="en-US" dirty="0" err="1" smtClean="0"/>
              <a:t>Microgrids</a:t>
            </a:r>
            <a:r>
              <a:rPr lang="en-US" dirty="0" smtClean="0"/>
              <a:t> (Fire Safety)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29436" y="5613790"/>
            <a:ext cx="457200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108960" y="5890570"/>
            <a:ext cx="1014984" cy="393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4039" y="1355402"/>
            <a:ext cx="11507483" cy="52900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Cell/module </a:t>
            </a:r>
            <a:r>
              <a:rPr lang="en-US" dirty="0" smtClean="0"/>
              <a:t>protection (thermal, overvoltage, &amp; short circuit/high current protection)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Reliability (loosing a cell/module doesn’t take down the entire system)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Operational temperature ranges of modules.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BMS to monitor SOC and safety parameters with inverter integration to limit energy flows during certain conditions (thermal, overvoltage, failed cells, etc.)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Cell balancing through BMS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Rapid </a:t>
            </a:r>
            <a:r>
              <a:rPr lang="en-US" dirty="0" smtClean="0"/>
              <a:t>shutdown of equipment</a:t>
            </a:r>
            <a:r>
              <a:rPr lang="en-US" dirty="0"/>
              <a:t> </a:t>
            </a:r>
            <a:r>
              <a:rPr lang="en-US" dirty="0" smtClean="0"/>
              <a:t>of battery bank with external control(s).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Fire Safety/Codes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All units must have Fire Response Documentation with emergency shutoff procedures, disposal procedures for both non-damaged and damaged modules, discharge of modules, and accurate SDF of materials. </a:t>
            </a:r>
            <a:r>
              <a:rPr lang="en-US" dirty="0"/>
              <a:t>(</a:t>
            </a:r>
            <a:r>
              <a:rPr lang="en-US" dirty="0" smtClean="0"/>
              <a:t>NFPA 855.)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Requirements </a:t>
            </a:r>
            <a:r>
              <a:rPr lang="en-US" dirty="0"/>
              <a:t>for fire detection and suppression, explosion control, exhaust ventilation, gas detection, </a:t>
            </a:r>
            <a:r>
              <a:rPr lang="en-US" dirty="0" smtClean="0"/>
              <a:t>thermal runaway, etc.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Behind the meter storage and storage located near structures should adhere to: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UL9540, NEC </a:t>
            </a:r>
            <a:r>
              <a:rPr lang="en-US" dirty="0"/>
              <a:t>Section 14 – Storage </a:t>
            </a:r>
            <a:r>
              <a:rPr lang="en-US" dirty="0" smtClean="0"/>
              <a:t>Batteries, &amp; NEC Articles 700,701,705 (part IV),706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Energy Storage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 Engineering and Full Plan </a:t>
            </a:r>
            <a:r>
              <a:rPr lang="en-US" sz="2400" dirty="0" smtClean="0"/>
              <a:t>Set</a:t>
            </a:r>
          </a:p>
          <a:p>
            <a:r>
              <a:rPr lang="en-US" sz="2400" dirty="0"/>
              <a:t>Arc-Flash </a:t>
            </a:r>
            <a:r>
              <a:rPr lang="en-US" sz="2400" dirty="0" smtClean="0"/>
              <a:t>Analysis (</a:t>
            </a:r>
            <a:r>
              <a:rPr lang="en-US" sz="2400" dirty="0"/>
              <a:t>IEEE </a:t>
            </a:r>
            <a:r>
              <a:rPr lang="en-US" sz="2400" dirty="0" smtClean="0"/>
              <a:t>1584-2018)</a:t>
            </a:r>
          </a:p>
          <a:p>
            <a:r>
              <a:rPr lang="en-US" sz="2400" dirty="0"/>
              <a:t>Protective Device Coordination </a:t>
            </a:r>
            <a:r>
              <a:rPr lang="en-US" sz="2400" dirty="0" smtClean="0"/>
              <a:t>Analysis</a:t>
            </a:r>
          </a:p>
          <a:p>
            <a:r>
              <a:rPr lang="en-US" sz="2400" dirty="0"/>
              <a:t>Short-Circuit </a:t>
            </a:r>
            <a:r>
              <a:rPr lang="en-US" sz="2400" dirty="0" smtClean="0"/>
              <a:t>Analysis</a:t>
            </a:r>
          </a:p>
          <a:p>
            <a:r>
              <a:rPr lang="en-US" sz="2400" dirty="0"/>
              <a:t>Grounding System </a:t>
            </a:r>
            <a:r>
              <a:rPr lang="en-US" sz="2400" dirty="0" smtClean="0"/>
              <a:t>Analysis</a:t>
            </a:r>
          </a:p>
          <a:p>
            <a:r>
              <a:rPr lang="en-US" sz="2400" dirty="0" err="1"/>
              <a:t>Microgrid</a:t>
            </a:r>
            <a:r>
              <a:rPr lang="en-US" sz="2400" dirty="0"/>
              <a:t> Site Control Engineering and Enclosure </a:t>
            </a:r>
            <a:r>
              <a:rPr lang="en-US" sz="2400" dirty="0" smtClean="0"/>
              <a:t>Design</a:t>
            </a:r>
          </a:p>
          <a:p>
            <a:r>
              <a:rPr lang="en-US" sz="2400" dirty="0" smtClean="0"/>
              <a:t>Phase Imbalance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*Islanding from the utility at scale requires specialized grounding bank, verification of operation during unbalanced 3 phase loads, and protection setting changes. 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6828" y="273686"/>
            <a:ext cx="7654653" cy="578458"/>
          </a:xfrm>
        </p:spPr>
        <p:txBody>
          <a:bodyPr/>
          <a:lstStyle/>
          <a:p>
            <a:r>
              <a:rPr lang="en-US" dirty="0" smtClean="0"/>
              <a:t>Beyond Storage Costs – Design Consideration for distribution level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9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80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12176123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0139" y="3027772"/>
            <a:ext cx="5020215" cy="2184662"/>
          </a:xfrm>
        </p:spPr>
        <p:txBody>
          <a:bodyPr/>
          <a:lstStyle/>
          <a:p>
            <a:pPr algn="l"/>
            <a:r>
              <a:rPr lang="en-US" dirty="0" smtClean="0"/>
              <a:t>Past Highlights (2015 –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Past Energy Storage Highlights -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54444"/>
              </p:ext>
            </p:extLst>
          </p:nvPr>
        </p:nvGraphicFramePr>
        <p:xfrm>
          <a:off x="911351" y="1435611"/>
          <a:ext cx="10354056" cy="4986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1352">
                  <a:extLst>
                    <a:ext uri="{9D8B030D-6E8A-4147-A177-3AD203B41FA5}">
                      <a16:colId xmlns:a16="http://schemas.microsoft.com/office/drawing/2014/main" val="3161690767"/>
                    </a:ext>
                  </a:extLst>
                </a:gridCol>
                <a:gridCol w="3451352">
                  <a:extLst>
                    <a:ext uri="{9D8B030D-6E8A-4147-A177-3AD203B41FA5}">
                      <a16:colId xmlns:a16="http://schemas.microsoft.com/office/drawing/2014/main" val="2023224321"/>
                    </a:ext>
                  </a:extLst>
                </a:gridCol>
                <a:gridCol w="3451352">
                  <a:extLst>
                    <a:ext uri="{9D8B030D-6E8A-4147-A177-3AD203B41FA5}">
                      <a16:colId xmlns:a16="http://schemas.microsoft.com/office/drawing/2014/main" val="1353162568"/>
                    </a:ext>
                  </a:extLst>
                </a:gridCol>
              </a:tblGrid>
              <a:tr h="505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49251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Beck Hill </a:t>
                      </a:r>
                      <a:r>
                        <a:rPr lang="en-US" dirty="0" err="1" smtClean="0"/>
                        <a:t>Microgrid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168836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Blunt,</a:t>
                      </a:r>
                      <a:r>
                        <a:rPr lang="en-US" baseline="0" dirty="0" smtClean="0"/>
                        <a:t> SD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2017 - 2019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773547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Twin Bridges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255180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West Thumb </a:t>
                      </a:r>
                      <a:r>
                        <a:rPr lang="en-US" dirty="0" err="1" smtClean="0"/>
                        <a:t>Microgrid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158083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Missoula</a:t>
                      </a:r>
                      <a:r>
                        <a:rPr lang="en-US" baseline="0" dirty="0" smtClean="0"/>
                        <a:t> KWL Testing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212417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Bechler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Microgrid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851669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Madison</a:t>
                      </a:r>
                      <a:r>
                        <a:rPr lang="en-US" baseline="0" dirty="0" smtClean="0"/>
                        <a:t> Valley &amp; Melville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059497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Geraldine (2.4MW – ~4 </a:t>
                      </a:r>
                      <a:r>
                        <a:rPr lang="en-US" baseline="0" dirty="0" err="1" smtClean="0"/>
                        <a:t>hrs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 (est.)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575415"/>
                  </a:ext>
                </a:extLst>
              </a:tr>
              <a:tr h="505629">
                <a:tc>
                  <a:txBody>
                    <a:bodyPr/>
                    <a:lstStyle/>
                    <a:p>
                      <a:r>
                        <a:rPr lang="en-US" dirty="0" smtClean="0"/>
                        <a:t>RRR Analysis</a:t>
                      </a:r>
                      <a:r>
                        <a:rPr lang="en-US" baseline="0" dirty="0" smtClean="0"/>
                        <a:t> (36 sites)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2022-2023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5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664469"/>
            <a:ext cx="3760438" cy="2160774"/>
          </a:xfrm>
          <a:prstGeom prst="rect">
            <a:avLst/>
          </a:prstGeom>
          <a:ln w="28575"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1024" y="235937"/>
            <a:ext cx="10871200" cy="533400"/>
          </a:xfrm>
        </p:spPr>
        <p:txBody>
          <a:bodyPr/>
          <a:lstStyle/>
          <a:p>
            <a:r>
              <a:rPr lang="en-US" dirty="0" smtClean="0"/>
              <a:t>Beck Hill Rural </a:t>
            </a:r>
            <a:r>
              <a:rPr lang="en-US" dirty="0" err="1" smtClean="0"/>
              <a:t>Microgrid</a:t>
            </a:r>
            <a:r>
              <a:rPr lang="en-US" dirty="0" smtClean="0"/>
              <a:t> (MT)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55" t="12346" r="9384" b="6173"/>
          <a:stretch/>
        </p:blipFill>
        <p:spPr>
          <a:xfrm>
            <a:off x="6248400" y="1120661"/>
            <a:ext cx="4382219" cy="2154629"/>
          </a:xfrm>
          <a:prstGeom prst="rect">
            <a:avLst/>
          </a:prstGeom>
        </p:spPr>
      </p:pic>
      <p:pic>
        <p:nvPicPr>
          <p:cNvPr id="9" name="Picture 4" descr="R:\G-Uts-All\Automation &amp; Technology\DG Microgrid\Pictures\Microgrid Media Day_191015_MALEE_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18" y="324941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6512" y="1234441"/>
            <a:ext cx="4036218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Beck Hill (2015)</a:t>
            </a: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</a:endParaRPr>
          </a:p>
          <a:p>
            <a:pPr marL="0" lvl="1">
              <a:defRPr/>
            </a:pPr>
            <a:r>
              <a:rPr lang="en-US" sz="1350" b="1" dirty="0">
                <a:solidFill>
                  <a:srgbClr val="000000"/>
                </a:solidFill>
              </a:rPr>
              <a:t>Purpose:</a:t>
            </a:r>
          </a:p>
          <a:p>
            <a:pPr marL="0" lvl="1">
              <a:defRPr/>
            </a:pPr>
            <a:r>
              <a:rPr lang="en-US" sz="1350" dirty="0">
                <a:solidFill>
                  <a:srgbClr val="000000"/>
                </a:solidFill>
              </a:rPr>
              <a:t>Proof of concept demonstration of grid connected energy storage &amp; solar PV, for the purpose of supplying backup power to 17 homes in a rural subdivision upstream outages. System operates as an islanded </a:t>
            </a:r>
            <a:r>
              <a:rPr lang="en-US" sz="1350" dirty="0" err="1">
                <a:solidFill>
                  <a:srgbClr val="000000"/>
                </a:solidFill>
              </a:rPr>
              <a:t>microgrid</a:t>
            </a:r>
            <a:r>
              <a:rPr lang="en-US" sz="1350" dirty="0">
                <a:solidFill>
                  <a:srgbClr val="000000"/>
                </a:solidFill>
              </a:rPr>
              <a:t> during outage events. </a:t>
            </a:r>
          </a:p>
          <a:p>
            <a:pPr lvl="0">
              <a:defRPr/>
            </a:pPr>
            <a:endParaRPr lang="en-US" sz="135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350" b="1" dirty="0">
                <a:solidFill>
                  <a:srgbClr val="000000"/>
                </a:solidFill>
              </a:rPr>
              <a:t>Overview (Off-grid):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Lead Acid Batteries</a:t>
            </a:r>
          </a:p>
          <a:p>
            <a:pPr marL="900113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80 KVA</a:t>
            </a:r>
          </a:p>
          <a:p>
            <a:pPr marL="900113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130 kWh to 80% discharge</a:t>
            </a:r>
          </a:p>
          <a:p>
            <a:pPr marL="900113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48 volt DC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40 kW S</a:t>
            </a:r>
          </a:p>
          <a:p>
            <a:pPr marL="983456" lvl="2" indent="-29765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32 kW DC Coupled</a:t>
            </a:r>
          </a:p>
          <a:p>
            <a:pPr marL="983456" lvl="2" indent="-29765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8  kW AC Coupled 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Inverters</a:t>
            </a:r>
            <a:endParaRPr lang="en-US" sz="1200" dirty="0">
              <a:solidFill>
                <a:srgbClr val="000000"/>
              </a:solidFill>
            </a:endParaRPr>
          </a:p>
          <a:p>
            <a:pPr marL="983456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Battery 10 – 8 kW</a:t>
            </a:r>
          </a:p>
          <a:p>
            <a:pPr marL="983456" lvl="2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Solar 10 – 4 kW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SEL RTAC – Automation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541" y="3200400"/>
            <a:ext cx="2588115" cy="172541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4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Thumb Microgrid (YNP)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918" y="1786604"/>
            <a:ext cx="347186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West Thumb (2020)</a:t>
            </a: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350" b="1" dirty="0">
                <a:solidFill>
                  <a:srgbClr val="000000"/>
                </a:solidFill>
              </a:rPr>
              <a:t>Purpose:</a:t>
            </a:r>
          </a:p>
          <a:p>
            <a:pPr lvl="0">
              <a:defRPr/>
            </a:pPr>
            <a:r>
              <a:rPr lang="en-US" sz="1350" dirty="0">
                <a:solidFill>
                  <a:srgbClr val="000000"/>
                </a:solidFill>
              </a:rPr>
              <a:t>Power remote convenience store at West Thumb.</a:t>
            </a:r>
          </a:p>
          <a:p>
            <a:pPr lvl="0">
              <a:defRPr/>
            </a:pPr>
            <a:endParaRPr lang="en-US" sz="135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350" b="1" dirty="0">
                <a:solidFill>
                  <a:srgbClr val="000000"/>
                </a:solidFill>
              </a:rPr>
              <a:t>Overview (Off-grid):</a:t>
            </a:r>
          </a:p>
          <a:p>
            <a:pPr marL="214313" indent="-214313">
              <a:buFont typeface="Arial" panose="020B0604020202020204" pitchFamily="34" charset="0"/>
              <a:buChar char="•"/>
              <a:tabLst>
                <a:tab pos="428625" algn="l"/>
              </a:tabLst>
              <a:defRPr/>
            </a:pPr>
            <a:r>
              <a:rPr lang="en-US" sz="1350" dirty="0">
                <a:solidFill>
                  <a:srgbClr val="000000"/>
                </a:solidFill>
              </a:rPr>
              <a:t>18KW inverter/6 KW per phase                               	- </a:t>
            </a:r>
            <a:r>
              <a:rPr lang="en-US" sz="1200" dirty="0">
                <a:solidFill>
                  <a:srgbClr val="000000"/>
                </a:solidFill>
              </a:rPr>
              <a:t>208 3 phase output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200 kWh Storage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     - SuperCap Battery Modules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</a:rPr>
              <a:t>14.08 KW DC Solar </a:t>
            </a:r>
          </a:p>
          <a:p>
            <a:pPr lvl="1">
              <a:tabLst>
                <a:tab pos="428625" algn="l"/>
                <a:tab pos="514350" algn="l"/>
              </a:tabLst>
              <a:defRPr/>
            </a:pPr>
            <a:r>
              <a:rPr lang="en-US" sz="1200" dirty="0">
                <a:solidFill>
                  <a:srgbClr val="000000"/>
                </a:solidFill>
              </a:rPr>
              <a:t>	- 3 separate strings to allow bottom 		string to be covered in snow.</a:t>
            </a:r>
          </a:p>
          <a:p>
            <a:pPr marL="428625" lvl="1">
              <a:tabLst>
                <a:tab pos="514350" algn="l"/>
              </a:tabLst>
              <a:defRPr/>
            </a:pPr>
            <a:r>
              <a:rPr lang="en-US" sz="1200" dirty="0">
                <a:solidFill>
                  <a:srgbClr val="000000"/>
                </a:solidFill>
              </a:rPr>
              <a:t>-	Adjustable racking to minimize snow 	load and maximize production and  	animal protection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Note: No Backup Generation. No HVAC. Operated throughout winter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DNP3 Communications</a:t>
            </a:r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56"/>
          <a:stretch/>
        </p:blipFill>
        <p:spPr>
          <a:xfrm>
            <a:off x="5069731" y="1838112"/>
            <a:ext cx="3508911" cy="2907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837" y="1838111"/>
            <a:ext cx="2064727" cy="40058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585" y="4638853"/>
            <a:ext cx="2206616" cy="1311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711" y="4640182"/>
            <a:ext cx="2212835" cy="1309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60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Sky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479" y="1806824"/>
            <a:ext cx="5299753" cy="3974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960" y="1274178"/>
            <a:ext cx="450098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</a:rPr>
              <a:t>Big Sky High School (2021,2022)</a:t>
            </a: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</a:endParaRPr>
          </a:p>
          <a:p>
            <a:pPr marL="0" lvl="1">
              <a:defRPr/>
            </a:pPr>
            <a:r>
              <a:rPr lang="en-US" sz="1350" b="1" dirty="0">
                <a:solidFill>
                  <a:srgbClr val="000000"/>
                </a:solidFill>
              </a:rPr>
              <a:t>Purpose:</a:t>
            </a:r>
          </a:p>
          <a:p>
            <a:pPr marL="0" lvl="1">
              <a:defRPr/>
            </a:pPr>
            <a:r>
              <a:rPr lang="en-US" sz="1350" dirty="0" smtClean="0">
                <a:solidFill>
                  <a:srgbClr val="000000"/>
                </a:solidFill>
              </a:rPr>
              <a:t>Test the ability to virtually charge and discharge battery based on PV production and load.  Battery should use PV first to charge and manage load, with the grid as a last resort.</a:t>
            </a:r>
            <a:endParaRPr lang="en-US" sz="135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135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Grid-tied storage:</a:t>
            </a:r>
            <a:endParaRPr lang="en-US" sz="1400" b="1" dirty="0">
              <a:solidFill>
                <a:srgbClr val="00000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2 – 30 KW </a:t>
            </a:r>
            <a:r>
              <a:rPr lang="en-US" sz="1400" dirty="0">
                <a:solidFill>
                  <a:srgbClr val="000000"/>
                </a:solidFill>
              </a:rPr>
              <a:t>inverters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130 </a:t>
            </a:r>
            <a:r>
              <a:rPr lang="en-US" sz="1400" dirty="0">
                <a:solidFill>
                  <a:srgbClr val="000000"/>
                </a:solidFill>
              </a:rPr>
              <a:t>kWh Storage</a:t>
            </a:r>
          </a:p>
          <a:p>
            <a:pPr marL="983456" lvl="2" indent="-297656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NMC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526256" lvl="1" indent="-297656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AC Coupled Solar PV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61" y="4329489"/>
            <a:ext cx="3584448" cy="219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536402"/>
      </p:ext>
    </p:extLst>
  </p:cSld>
  <p:clrMapOvr>
    <a:masterClrMapping/>
  </p:clrMapOvr>
</p:sld>
</file>

<file path=ppt/theme/theme1.xml><?xml version="1.0" encoding="utf-8"?>
<a:theme xmlns:a="http://schemas.openxmlformats.org/drawingml/2006/main" name="WIDE FORMAT PPT TEMPLATE">
  <a:themeElements>
    <a:clrScheme name="NW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0070C0"/>
      </a:accent2>
      <a:accent3>
        <a:srgbClr val="C00000"/>
      </a:accent3>
      <a:accent4>
        <a:srgbClr val="002060"/>
      </a:accent4>
      <a:accent5>
        <a:srgbClr val="FF3300"/>
      </a:accent5>
      <a:accent6>
        <a:srgbClr val="00B0F0"/>
      </a:accent6>
      <a:hlink>
        <a:srgbClr val="00000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Wide Screen Template.potx" id="{BAAABD1F-9B1C-4E46-9D21-90B5C5128DD0}" vid="{EDDF4A34-C2C6-483A-8551-0CF1592E8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607cf618-94dc-48b1-9048-13c04b1b2b23">Office Templates</Department>
    <Description0 xmlns="607cf618-94dc-48b1-9048-13c04b1b2b23">Office Templates</Description0>
    <SharedWithUsers xmlns="64c32056-4ca5-4ea6-8e7c-4c5108e344be">
      <UserInfo>
        <DisplayName>Davis, Patricia (Tricia)</DisplayName>
        <AccountId>650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C2F5D1D11CE4EB5211CDDDF24BFFB" ma:contentTypeVersion="3" ma:contentTypeDescription="Create a new document." ma:contentTypeScope="" ma:versionID="f0bdbef13c42ae8789102f024d92aabc">
  <xsd:schema xmlns:xsd="http://www.w3.org/2001/XMLSchema" xmlns:xs="http://www.w3.org/2001/XMLSchema" xmlns:p="http://schemas.microsoft.com/office/2006/metadata/properties" xmlns:ns2="607cf618-94dc-48b1-9048-13c04b1b2b23" xmlns:ns3="64c32056-4ca5-4ea6-8e7c-4c5108e344be" targetNamespace="http://schemas.microsoft.com/office/2006/metadata/properties" ma:root="true" ma:fieldsID="4cdf5563f67fc3c66c8f4ac941da38a9" ns2:_="" ns3:_="">
    <xsd:import namespace="607cf618-94dc-48b1-9048-13c04b1b2b23"/>
    <xsd:import namespace="64c32056-4ca5-4ea6-8e7c-4c5108e344b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Description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cf618-94dc-48b1-9048-13c04b1b2b23" elementFormDefault="qualified">
    <xsd:import namespace="http://schemas.microsoft.com/office/2006/documentManagement/types"/>
    <xsd:import namespace="http://schemas.microsoft.com/office/infopath/2007/PartnerControls"/>
    <xsd:element name="Department" ma:index="8" ma:displayName="Department" ma:format="Dropdown" ma:internalName="Department">
      <xsd:simpleType>
        <xsd:restriction base="dms:Choice">
          <xsd:enumeration value="Graphic Standards"/>
          <xsd:enumeration value="Office Templates"/>
          <xsd:enumeration value="Team"/>
          <xsd:enumeration value="Forms"/>
          <xsd:enumeration value="Shared Images"/>
          <xsd:enumeration value="United Way"/>
        </xsd:restriction>
      </xsd:simpleType>
    </xsd:element>
    <xsd:element name="Description0" ma:index="9" ma:displayName="Description" ma:format="Dropdown" ma:internalName="Description0">
      <xsd:simpleType>
        <xsd:restriction base="dms:Choice">
          <xsd:enumeration value="Brand and Image"/>
          <xsd:enumeration value="Logos"/>
          <xsd:enumeration value="General"/>
          <xsd:enumeration value="Shared Images"/>
          <xsd:enumeration value="Team 2018"/>
          <xsd:enumeration value="Team 2017"/>
          <xsd:enumeration value="Team 2016"/>
          <xsd:enumeration value="Team 2015"/>
          <xsd:enumeration value="Team 2014"/>
          <xsd:enumeration value="Team 2013"/>
          <xsd:enumeration value="Team 2012"/>
          <xsd:enumeration value="Team 2011"/>
          <xsd:enumeration value="Team 2010"/>
          <xsd:enumeration value="Team 2009"/>
          <xsd:enumeration value="Team 2008"/>
          <xsd:enumeration value="Team 2007"/>
          <xsd:enumeration value="Volunteer Forms"/>
          <xsd:enumeration value="Creative Services"/>
          <xsd:enumeration value="Office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32056-4ca5-4ea6-8e7c-4c5108e344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5EC12-B2F9-4C71-A9A9-27C0483F197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c32056-4ca5-4ea6-8e7c-4c5108e344be"/>
    <ds:schemaRef ds:uri="607cf618-94dc-48b1-9048-13c04b1b2b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6D37B7-F07E-41BC-B07E-E9D711D07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cf618-94dc-48b1-9048-13c04b1b2b23"/>
    <ds:schemaRef ds:uri="64c32056-4ca5-4ea6-8e7c-4c5108e344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46A56E-7A8E-4E48-A72C-CC9E0E451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7996</TotalTime>
  <Words>751</Words>
  <Application>Microsoft Office PowerPoint</Application>
  <PresentationFormat>Widescreen</PresentationFormat>
  <Paragraphs>142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WIDE FORMAT PPT TEMPLATE</vt:lpstr>
      <vt:lpstr>PowerPoint Presentation</vt:lpstr>
      <vt:lpstr>PowerPoint Presentation</vt:lpstr>
      <vt:lpstr>PowerPoint Presentation</vt:lpstr>
      <vt:lpstr>PowerPoint Presentation</vt:lpstr>
      <vt:lpstr>Past Highlights (2015 – 2022)</vt:lpstr>
      <vt:lpstr>PowerPoint Presentation</vt:lpstr>
      <vt:lpstr>PowerPoint Presentation</vt:lpstr>
      <vt:lpstr>West Thumb Microgrid (YNP)</vt:lpstr>
      <vt:lpstr>Big Sky High School</vt:lpstr>
      <vt:lpstr>Bechler Ranger Station Microgrid (YNP)</vt:lpstr>
      <vt:lpstr>Energy Storage Concepts</vt:lpstr>
      <vt:lpstr>Revenue streams for storage</vt:lpstr>
      <vt:lpstr>Type of Lithium Storage</vt:lpstr>
      <vt:lpstr>Market Overview</vt:lpstr>
      <vt:lpstr>Critical Energy Storage Components</vt:lpstr>
      <vt:lpstr>Beyond Storage Costs – Design Consideration for distribution level storage</vt:lpstr>
    </vt:vector>
  </TitlesOfParts>
  <Company>Nortwhestern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Peck, Joshua (Josh)</dc:creator>
  <cp:lastModifiedBy>Shafer, Jonathan</cp:lastModifiedBy>
  <cp:revision>438</cp:revision>
  <dcterms:created xsi:type="dcterms:W3CDTF">2016-11-04T14:19:12Z</dcterms:created>
  <dcterms:modified xsi:type="dcterms:W3CDTF">2023-04-18T03:09:27Z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0x010100FCFC2F5D1D11CE4EB5211CDDDF24BFFB</vt:lpwstr>
  </property>
</Properties>
</file>