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handoutMasterIdLst>
    <p:handoutMasterId r:id="rId11"/>
  </p:handoutMasterIdLst>
  <p:sldIdLst>
    <p:sldId id="309" r:id="rId2"/>
    <p:sldId id="557" r:id="rId3"/>
    <p:sldId id="561" r:id="rId4"/>
    <p:sldId id="553" r:id="rId5"/>
    <p:sldId id="546" r:id="rId6"/>
    <p:sldId id="525" r:id="rId7"/>
    <p:sldId id="551" r:id="rId8"/>
    <p:sldId id="521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stad, Michelle" initials="BM" lastIdx="0" clrIdx="0"/>
  <p:cmAuthor id="1" name="Lutter, Seth" initials="LS" lastIdx="1" clrIdx="1">
    <p:extLst>
      <p:ext uri="{19B8F6BF-5375-455C-9EA6-DF929625EA0E}">
        <p15:presenceInfo xmlns:p15="http://schemas.microsoft.com/office/powerpoint/2012/main" userId="S-1-5-21-725345543-413027322-2146997909-225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9CA"/>
    <a:srgbClr val="37AEBE"/>
    <a:srgbClr val="F6800A"/>
    <a:srgbClr val="4A66AC"/>
    <a:srgbClr val="242852"/>
    <a:srgbClr val="4F7A20"/>
    <a:srgbClr val="4475A1"/>
    <a:srgbClr val="5A8B25"/>
    <a:srgbClr val="C06B16"/>
    <a:srgbClr val="D2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1" autoAdjust="0"/>
    <p:restoredTop sz="96066" autoAdjust="0"/>
  </p:normalViewPr>
  <p:slideViewPr>
    <p:cSldViewPr>
      <p:cViewPr varScale="1">
        <p:scale>
          <a:sx n="90" d="100"/>
          <a:sy n="90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4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3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5A61-0843-4F14-B91B-D5F09CDC2886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36A71-C40D-4FAF-9BF7-4DDC6B2F4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3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410B1-B732-4BF5-959B-7308587F0594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38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AED4-9E5D-451A-98ED-9E4F040C5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AED4-9E5D-451A-98ED-9E4F040C51F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5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C-PACE facilitated 100 percent financing for the project,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projected to improve the building’s energy efficiency by a whopping 85 percent. 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boost the building’s value by $619,910.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AED4-9E5D-451A-98ED-9E4F040C51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4AED4-9E5D-451A-98ED-9E4F040C5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0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AED4-9E5D-451A-98ED-9E4F040C51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4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4AED4-9E5D-451A-98ED-9E4F040C51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99F1-F91F-4C84-B81E-E3C966F469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4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90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894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15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173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67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7EFE-143F-4E39-943C-E477496661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58B8-B5DD-4FDE-8DFF-EBD947BBB4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AB9C-5C3E-4BC0-BF96-D83C14790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7185-C4EF-4DAD-8BA0-7FEA88F8D0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D5C5-F489-43AC-938A-81B91520D9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2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90F3-E93B-42E7-9578-B209A77CA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8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F76F-E509-495E-8DD6-774A640D58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5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DEA-397B-4B6D-A44A-8CDAFF0273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2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849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7814-3578-4F57-9DEF-F632C3F359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5DB62E-F1EF-4309-AD48-95BC6B353D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58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tbestpace.com/" TargetMode="External"/><Relationship Id="rId7" Type="http://schemas.openxmlformats.org/officeDocument/2006/relationships/hyperlink" Target="mailto:seth.lutter@mt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jones@mt.gov" TargetMode="External"/><Relationship Id="rId5" Type="http://schemas.openxmlformats.org/officeDocument/2006/relationships/hyperlink" Target="mailto:adamgill@mt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81100" y="713748"/>
            <a:ext cx="6781800" cy="203389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</a:schemeClr>
                </a:solidFill>
              </a:rPr>
              <a:t>Montana Facility </a:t>
            </a:r>
            <a:br>
              <a:rPr lang="en-US" sz="66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6600" b="1" dirty="0">
                <a:solidFill>
                  <a:schemeClr val="tx1">
                    <a:lumMod val="95000"/>
                  </a:schemeClr>
                </a:solidFill>
              </a:rPr>
              <a:t>Finance Authority</a:t>
            </a:r>
            <a:endParaRPr lang="en-US" sz="6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25400" y="4075333"/>
            <a:ext cx="2844188" cy="22315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300" b="1" i="1" dirty="0">
                <a:solidFill>
                  <a:schemeClr val="tx2"/>
                </a:solidFill>
              </a:rPr>
              <a:t>Adam Gill</a:t>
            </a:r>
          </a:p>
          <a:p>
            <a:pPr algn="ctr">
              <a:spcBef>
                <a:spcPts val="0"/>
              </a:spcBef>
            </a:pPr>
            <a:r>
              <a:rPr lang="en-US" sz="1300" b="1" u="sng" dirty="0">
                <a:solidFill>
                  <a:schemeClr val="tx2"/>
                </a:solidFill>
              </a:rPr>
              <a:t>Executive Director</a:t>
            </a:r>
          </a:p>
          <a:p>
            <a:pPr algn="ctr">
              <a:spcBef>
                <a:spcPts val="0"/>
              </a:spcBef>
            </a:pPr>
            <a:endParaRPr lang="en-US" sz="1300" b="1" i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300" b="1" i="1" dirty="0">
                <a:solidFill>
                  <a:schemeClr val="tx2"/>
                </a:solidFill>
              </a:rPr>
              <a:t>Seth Lutter</a:t>
            </a:r>
          </a:p>
          <a:p>
            <a:pPr algn="ctr">
              <a:spcBef>
                <a:spcPts val="0"/>
              </a:spcBef>
            </a:pPr>
            <a:r>
              <a:rPr lang="en-US" sz="1300" b="1" u="sng" dirty="0">
                <a:solidFill>
                  <a:schemeClr val="tx2"/>
                </a:solidFill>
              </a:rPr>
              <a:t>Associate Director</a:t>
            </a:r>
          </a:p>
          <a:p>
            <a:pPr algn="ctr">
              <a:spcBef>
                <a:spcPts val="0"/>
              </a:spcBef>
            </a:pPr>
            <a:endParaRPr lang="en-US" sz="1300" b="1" i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300" b="1" i="1" dirty="0">
                <a:solidFill>
                  <a:schemeClr val="tx2"/>
                </a:solidFill>
              </a:rPr>
              <a:t>Carolyn Jones</a:t>
            </a:r>
          </a:p>
          <a:p>
            <a:pPr algn="ctr">
              <a:spcBef>
                <a:spcPts val="0"/>
              </a:spcBef>
            </a:pPr>
            <a:r>
              <a:rPr lang="en-US" sz="1300" b="1" u="sng" dirty="0">
                <a:solidFill>
                  <a:schemeClr val="tx2"/>
                </a:solidFill>
              </a:rPr>
              <a:t>C-PACE Program Manager</a:t>
            </a:r>
          </a:p>
          <a:p>
            <a:pPr algn="ctr">
              <a:spcBef>
                <a:spcPts val="0"/>
              </a:spcBef>
            </a:pPr>
            <a:endParaRPr lang="en-US" sz="1300" b="1" i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en-US" sz="1300" b="1" u="sng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endParaRPr lang="en-US" sz="1300" b="1" u="sng" dirty="0">
              <a:solidFill>
                <a:schemeClr val="tx2"/>
              </a:solidFill>
            </a:endParaRPr>
          </a:p>
          <a:p>
            <a:pPr algn="ctr"/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4802820"/>
            <a:ext cx="3657600" cy="66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i="1" dirty="0">
                <a:solidFill>
                  <a:srgbClr val="002060"/>
                </a:solidFill>
              </a:rPr>
              <a:t>       </a:t>
            </a:r>
            <a:endParaRPr lang="en-US" sz="3300" b="1" u="sng" dirty="0">
              <a:solidFill>
                <a:srgbClr val="00206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64E838D-D6E1-484C-BDA7-2D30649AFCCE}"/>
              </a:ext>
            </a:extLst>
          </p:cNvPr>
          <p:cNvSpPr/>
          <p:nvPr/>
        </p:nvSpPr>
        <p:spPr>
          <a:xfrm>
            <a:off x="0" y="1981200"/>
            <a:ext cx="9144000" cy="4876800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F49D3-13C5-425E-BD68-83B9B28DFDC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7810" r="17628" b="19674"/>
          <a:stretch/>
        </p:blipFill>
        <p:spPr bwMode="auto">
          <a:xfrm>
            <a:off x="5638800" y="3927901"/>
            <a:ext cx="3429000" cy="2907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71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F4CC-ADFB-8599-4864-ED888771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325563"/>
          </a:xfrm>
        </p:spPr>
        <p:txBody>
          <a:bodyPr>
            <a:normAutofit fontScale="9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What is C-PACE?</a:t>
            </a:r>
            <a:br>
              <a:rPr lang="en-US" dirty="0"/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(Commercial Property-Assessed Capital Enhancement)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789C-950B-BA60-60CD-4338BE37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1935164"/>
            <a:ext cx="7675350" cy="408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financing structure that allows building owners to borrow private sector funds to pay for:</a:t>
            </a:r>
          </a:p>
          <a:p>
            <a:r>
              <a:rPr lang="en-US" dirty="0"/>
              <a:t>energy efficiency improvements</a:t>
            </a:r>
          </a:p>
          <a:p>
            <a:r>
              <a:rPr lang="en-US" dirty="0"/>
              <a:t>water conservation improvements</a:t>
            </a:r>
          </a:p>
          <a:p>
            <a:r>
              <a:rPr lang="en-US" dirty="0"/>
              <a:t>renewable energy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Savings cover the cost of improvements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Repayments made via an assessment on property tax bill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9C292-39C6-728C-7A52-E8B2EE79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F428F-D226-4C21-A3C8-53AEAA7A5D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5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6502-D52D-856B-F305-27AA5142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C-PACE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09B0-53CC-7370-68C4-6B36F5D91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Eligible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A1206-F87D-B616-BF51-979091FB6C6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Retrofit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Retroactive (up to 3 years)</a:t>
            </a:r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077B4-1EA1-838B-29FD-7A66E1B06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Eligible Properties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D1CE2-A828-B2E2-7171-945A7DF81A2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Mixed-Use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Agricultural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Multi-family (4 or more dwelling units)</a:t>
            </a:r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65583-A861-7533-A816-E648FF3A3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358119" cy="576262"/>
          </a:xfrm>
        </p:spPr>
        <p:txBody>
          <a:bodyPr/>
          <a:lstStyle/>
          <a:p>
            <a:r>
              <a:rPr lang="en-US" dirty="0"/>
              <a:t>Eligible Improvements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94DC19-DD5D-79FB-14A0-18E55CD688E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9800" y="2577066"/>
            <a:ext cx="2210096" cy="3589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Water Fixtures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Water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Roofing/Insulation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Elevators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Cogeneration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896EB-427A-E53B-E954-090FE1B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5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9200"/>
            <a:ext cx="7675350" cy="4495799"/>
          </a:xfrm>
        </p:spPr>
        <p:txBody>
          <a:bodyPr>
            <a:normAutofit/>
          </a:bodyPr>
          <a:lstStyle/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Provides economic growth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Saves local businesses money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Creates / retains jobs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Increases property values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Increases revenues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C-PACE participation is 100% voluntary</a:t>
            </a:r>
          </a:p>
          <a:p>
            <a:pPr marL="708660" lvl="1" indent="-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Neither local government nor citizens are on the hook for the loan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2E2E2"/>
                </a:solidFill>
              </a:rPr>
              <a:t>Headwaters Utility District – Broadwater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77" y="1317977"/>
            <a:ext cx="4392623" cy="50383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E2E2"/>
                </a:solidFill>
              </a:rPr>
              <a:t>200-acre development park at Montana’s busiest intersection</a:t>
            </a:r>
          </a:p>
          <a:p>
            <a:r>
              <a:rPr lang="en-US" dirty="0">
                <a:solidFill>
                  <a:srgbClr val="E2E2E2"/>
                </a:solidFill>
              </a:rPr>
              <a:t>Property being developed by Bridger Brewing and will include a 60,000 bb/</a:t>
            </a:r>
            <a:r>
              <a:rPr lang="en-US" dirty="0" err="1">
                <a:solidFill>
                  <a:srgbClr val="E2E2E2"/>
                </a:solidFill>
              </a:rPr>
              <a:t>yr</a:t>
            </a:r>
            <a:r>
              <a:rPr lang="en-US" dirty="0">
                <a:solidFill>
                  <a:srgbClr val="E2E2E2"/>
                </a:solidFill>
              </a:rPr>
              <a:t> brewery and pub</a:t>
            </a:r>
          </a:p>
          <a:p>
            <a:r>
              <a:rPr lang="en-US" dirty="0">
                <a:solidFill>
                  <a:srgbClr val="E2E2E2"/>
                </a:solidFill>
              </a:rPr>
              <a:t>Prior development hampered by need for a wastewater system</a:t>
            </a:r>
          </a:p>
          <a:p>
            <a:r>
              <a:rPr lang="en-US" dirty="0">
                <a:solidFill>
                  <a:srgbClr val="E2E2E2"/>
                </a:solidFill>
              </a:rPr>
              <a:t>Membrane bioreactor system will clean sewage and sell it back as grey water.</a:t>
            </a:r>
          </a:p>
          <a:p>
            <a:r>
              <a:rPr lang="en-US" dirty="0">
                <a:solidFill>
                  <a:srgbClr val="E2E2E2"/>
                </a:solidFill>
              </a:rPr>
              <a:t>Estimated County tax revenue of  over $75,000 in first year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19980" r="17078" b="25369"/>
          <a:stretch>
            <a:fillRect/>
          </a:stretch>
        </p:blipFill>
        <p:spPr bwMode="auto">
          <a:xfrm>
            <a:off x="4736428" y="1219200"/>
            <a:ext cx="411071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13311" y="3962400"/>
            <a:ext cx="4202089" cy="26444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2E2E2"/>
                </a:solidFill>
              </a:rPr>
              <a:t>Worked with Dividend Finance</a:t>
            </a:r>
          </a:p>
          <a:p>
            <a:r>
              <a:rPr lang="en-US" dirty="0">
                <a:solidFill>
                  <a:srgbClr val="E2E2E2"/>
                </a:solidFill>
              </a:rPr>
              <a:t>Up to $5.5M in two tranches</a:t>
            </a:r>
          </a:p>
          <a:p>
            <a:r>
              <a:rPr lang="en-US" dirty="0">
                <a:solidFill>
                  <a:srgbClr val="E2E2E2"/>
                </a:solidFill>
              </a:rPr>
              <a:t>Expected project savings of $10 million</a:t>
            </a:r>
          </a:p>
          <a:p>
            <a:r>
              <a:rPr lang="en-US" dirty="0">
                <a:solidFill>
                  <a:srgbClr val="E2E2E2"/>
                </a:solidFill>
              </a:rPr>
              <a:t>Financing enables growth of the entire development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2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/>
          </a:bodyPr>
          <a:lstStyle/>
          <a:p>
            <a:r>
              <a:rPr lang="en-US" sz="2800" dirty="0"/>
              <a:t>McCandless Building – Florence, 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77" y="1317977"/>
            <a:ext cx="3879903" cy="50383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Amount Financed: $616,844</a:t>
            </a:r>
          </a:p>
          <a:p>
            <a:pPr marL="0" indent="0">
              <a:buNone/>
            </a:pPr>
            <a:r>
              <a:rPr lang="en-US" dirty="0"/>
              <a:t>Total Savings: $779,814</a:t>
            </a:r>
          </a:p>
          <a:p>
            <a:pPr marL="0" indent="0">
              <a:buNone/>
            </a:pPr>
            <a:r>
              <a:rPr lang="en-US" dirty="0"/>
              <a:t>Measures</a:t>
            </a:r>
          </a:p>
          <a:p>
            <a:r>
              <a:rPr lang="en-US" dirty="0"/>
              <a:t>Insulation</a:t>
            </a:r>
          </a:p>
          <a:p>
            <a:r>
              <a:rPr lang="en-US" dirty="0"/>
              <a:t>Lighting</a:t>
            </a:r>
          </a:p>
          <a:p>
            <a:r>
              <a:rPr lang="en-US" dirty="0"/>
              <a:t>Window glazing</a:t>
            </a:r>
          </a:p>
          <a:p>
            <a:r>
              <a:rPr lang="en-US" dirty="0"/>
              <a:t>Rooftop solar</a:t>
            </a:r>
          </a:p>
          <a:p>
            <a:r>
              <a:rPr lang="en-US" dirty="0"/>
              <a:t>Heating &amp; cooling</a:t>
            </a:r>
          </a:p>
          <a:p>
            <a:pPr marL="0" indent="0">
              <a:buNone/>
            </a:pPr>
            <a:r>
              <a:rPr lang="en-US" dirty="0"/>
              <a:t>Building value improved by $619,910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F428F-D226-4C21-A3C8-53AEAA7A5D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80" y="1317977"/>
            <a:ext cx="4644940" cy="2845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4343400"/>
            <a:ext cx="4648200" cy="230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 I recommend C-PACE because it can replace equity and because it doesn’t affect you as a borrower. If you don’t look at C-PACE, you’re leaving money on the table.”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— Melissa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Baldridge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vice president of Sustainability, real estate broker,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GreenSpot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Global </a:t>
            </a:r>
          </a:p>
        </p:txBody>
      </p:sp>
    </p:spTree>
    <p:extLst>
      <p:ext uri="{BB962C8B-B14F-4D97-AF65-F5344CB8AC3E}">
        <p14:creationId xmlns:p14="http://schemas.microsoft.com/office/powerpoint/2010/main" val="101258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7A11-F93B-4E15-8B1F-B6F86316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767"/>
            <a:ext cx="7886700" cy="700089"/>
          </a:xfrm>
        </p:spPr>
        <p:txBody>
          <a:bodyPr>
            <a:normAutofit/>
          </a:bodyPr>
          <a:lstStyle/>
          <a:p>
            <a:r>
              <a:rPr lang="en-US" sz="2800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97F4F-85A4-43FE-8EF6-24DC9185E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3856"/>
            <a:ext cx="7886700" cy="4885944"/>
          </a:xfrm>
        </p:spPr>
        <p:txBody>
          <a:bodyPr>
            <a:normAutofit fontScale="925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Program launched January 1, 2022…</a:t>
            </a:r>
          </a:p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Ten counties and one city have approved C-PACE Districts:</a:t>
            </a:r>
          </a:p>
          <a:p>
            <a:pPr marL="708660" marR="0" lvl="1" indent="-36576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Broadwater , Butte-Silver Bow, Cascade, Gallatin, Lincoln, Mineral, Missoula, Park, Pondera, and Yellowstone Counties and City of Kalispell</a:t>
            </a:r>
          </a:p>
          <a:p>
            <a:pPr marL="708660" marR="0" lvl="1" indent="-36576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54% of commercial buildings covered </a:t>
            </a:r>
          </a:p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Outreach to six other Local Governments</a:t>
            </a:r>
          </a:p>
          <a:p>
            <a:pPr marL="708660" marR="0" lvl="1" indent="-36576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Once established, over 73% of commercial buildings will be covered</a:t>
            </a:r>
          </a:p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Current discussions with 30 potential C-PACE projects in 10 counties</a:t>
            </a:r>
          </a:p>
          <a:p>
            <a:pPr marL="365760" marR="0" lvl="0" indent="-36576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Ready to assist with additional C-PACE projects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7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91FC6-DA04-482E-AD7A-B88E324B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7620000" cy="114300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800" dirty="0"/>
              <a:t>More information available at: </a:t>
            </a:r>
            <a:r>
              <a:rPr lang="en-US" sz="2800" dirty="0">
                <a:hlinkClick r:id="rId3"/>
              </a:rPr>
              <a:t>www.LastBestPACE.com</a:t>
            </a:r>
            <a:r>
              <a:rPr lang="en-US" sz="28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275E7-37DB-40BE-9B06-D49EF68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28F-D226-4C21-A3C8-53AEAA7A5D73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FCFF9A2-7F02-4762-A623-FD9A39621C77}"/>
              </a:ext>
            </a:extLst>
          </p:cNvPr>
          <p:cNvSpPr/>
          <p:nvPr/>
        </p:nvSpPr>
        <p:spPr>
          <a:xfrm>
            <a:off x="0" y="1981200"/>
            <a:ext cx="9144000" cy="4876800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E3A55-48FB-4A13-8E70-998A42D81E9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7810" r="17628" b="19674"/>
          <a:stretch/>
        </p:blipFill>
        <p:spPr bwMode="auto">
          <a:xfrm>
            <a:off x="5638800" y="3927901"/>
            <a:ext cx="3429000" cy="2907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877639"/>
            <a:ext cx="4572000" cy="2396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i="1" dirty="0"/>
              <a:t>Adam Gill			Carolyn Jones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adamgill@mt.gov</a:t>
            </a:r>
            <a:r>
              <a:rPr lang="en-US" dirty="0"/>
              <a:t>		</a:t>
            </a:r>
            <a:r>
              <a:rPr lang="en-US" dirty="0">
                <a:hlinkClick r:id="rId6"/>
              </a:rPr>
              <a:t>cjones@mt.gov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406-444-0259			406-444-3367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i="1" dirty="0"/>
              <a:t>Seth Lutter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hlinkClick r:id="rId7"/>
              </a:rPr>
              <a:t>seth.lutter@mt.gov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406-444-5435</a:t>
            </a:r>
          </a:p>
        </p:txBody>
      </p:sp>
    </p:spTree>
    <p:extLst>
      <p:ext uri="{BB962C8B-B14F-4D97-AF65-F5344CB8AC3E}">
        <p14:creationId xmlns:p14="http://schemas.microsoft.com/office/powerpoint/2010/main" val="23247556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9406</TotalTime>
  <Words>497</Words>
  <Application>Microsoft Office PowerPoint</Application>
  <PresentationFormat>On-screen Show (4:3)</PresentationFormat>
  <Paragraphs>104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Montana Facility  Finance Authority</vt:lpstr>
      <vt:lpstr>What is C-PACE? (Commercial Property-Assessed Capital Enhancement) </vt:lpstr>
      <vt:lpstr>C-PACE Eligibility</vt:lpstr>
      <vt:lpstr>Benefits</vt:lpstr>
      <vt:lpstr>Headwaters Utility District – Broadwater County</vt:lpstr>
      <vt:lpstr>McCandless Building – Florence, CO</vt:lpstr>
      <vt:lpstr>Where Are We Now?</vt:lpstr>
      <vt:lpstr>PowerPoint Presentation</vt:lpstr>
    </vt:vector>
  </TitlesOfParts>
  <Company>State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CC5036</dc:creator>
  <cp:lastModifiedBy>Jones, Carolyn</cp:lastModifiedBy>
  <cp:revision>558</cp:revision>
  <cp:lastPrinted>2022-06-20T20:07:00Z</cp:lastPrinted>
  <dcterms:created xsi:type="dcterms:W3CDTF">2011-01-11T22:03:58Z</dcterms:created>
  <dcterms:modified xsi:type="dcterms:W3CDTF">2023-04-14T14:15:27Z</dcterms:modified>
</cp:coreProperties>
</file>