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4"/>
  </p:sldMasterIdLst>
  <p:notesMasterIdLst>
    <p:notesMasterId r:id="rId18"/>
  </p:notesMasterIdLst>
  <p:sldIdLst>
    <p:sldId id="256" r:id="rId5"/>
    <p:sldId id="257" r:id="rId6"/>
    <p:sldId id="259" r:id="rId7"/>
    <p:sldId id="258" r:id="rId8"/>
    <p:sldId id="260" r:id="rId9"/>
    <p:sldId id="261" r:id="rId10"/>
    <p:sldId id="267" r:id="rId11"/>
    <p:sldId id="270" r:id="rId12"/>
    <p:sldId id="264" r:id="rId13"/>
    <p:sldId id="262" r:id="rId14"/>
    <p:sldId id="265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7A4AAC2-4531-7D4A-B865-B48DA5A51D58}">
          <p14:sldIdLst>
            <p14:sldId id="256"/>
          </p14:sldIdLst>
        </p14:section>
        <p14:section name="Section 1" id="{D10CAABC-A9B7-C842-B626-C988097F6D59}">
          <p14:sldIdLst>
            <p14:sldId id="257"/>
            <p14:sldId id="259"/>
            <p14:sldId id="258"/>
            <p14:sldId id="260"/>
            <p14:sldId id="261"/>
            <p14:sldId id="267"/>
            <p14:sldId id="270"/>
            <p14:sldId id="264"/>
            <p14:sldId id="262"/>
            <p14:sldId id="265"/>
            <p14:sldId id="268"/>
            <p14:sldId id="269"/>
          </p14:sldIdLst>
        </p14:section>
        <p14:section name="Section 2" id="{9EE2A45C-E9D6-894D-AB5E-56E9FDFCF1E9}">
          <p14:sldIdLst/>
        </p14:section>
        <p14:section name="Section 3" id="{D8BD28A9-FE28-574E-961E-33E7C4E0DE5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D82C8-7D28-4E5B-B2A1-19949623D494}" v="24" dt="2023-04-17T16:12:52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Arial Rounded MT Bold" panose="020F0704030504030204" pitchFamily="34" charset="0"/>
              </a:rPr>
              <a:t>Outage</a:t>
            </a:r>
            <a:r>
              <a:rPr lang="en-US" baseline="0">
                <a:solidFill>
                  <a:schemeClr val="tx1"/>
                </a:solidFill>
                <a:latin typeface="Arial Rounded MT Bold" panose="020F0704030504030204" pitchFamily="34" charset="0"/>
              </a:rPr>
              <a:t> Mitigation </a:t>
            </a:r>
            <a:r>
              <a:rPr lang="en-US">
                <a:solidFill>
                  <a:schemeClr val="tx1"/>
                </a:solidFill>
                <a:latin typeface="Arial Rounded MT Bold" panose="020F0704030504030204" pitchFamily="34" charset="0"/>
              </a:rPr>
              <a:t>by Battery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Sheet4!$B$6</c:f>
              <c:strCache>
                <c:ptCount val="1"/>
                <c:pt idx="0">
                  <c:v>Number of Outages Eliminated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Sheet4!$D$5:$F$5</c:f>
              <c:strCache>
                <c:ptCount val="3"/>
                <c:pt idx="0">
                  <c:v>1 MWH</c:v>
                </c:pt>
                <c:pt idx="1">
                  <c:v>2 MWH</c:v>
                </c:pt>
                <c:pt idx="2">
                  <c:v>3 MWH</c:v>
                </c:pt>
              </c:strCache>
            </c:strRef>
          </c:cat>
          <c:val>
            <c:numRef>
              <c:f>Sheet4!$D$6:$F$6</c:f>
              <c:numCache>
                <c:formatCode>0.00%</c:formatCode>
                <c:ptCount val="3"/>
                <c:pt idx="0">
                  <c:v>0.63124999999999998</c:v>
                </c:pt>
                <c:pt idx="1">
                  <c:v>0.93125000000000002</c:v>
                </c:pt>
                <c:pt idx="2">
                  <c:v>0.96250000000000002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8-4A71-92D5-3DC04BFFDDCA}"/>
            </c:ext>
          </c:extLst>
        </c:ser>
        <c:ser>
          <c:idx val="1"/>
          <c:order val="1"/>
          <c:tx>
            <c:strRef>
              <c:f>Sheet4!$B$7</c:f>
              <c:strCache>
                <c:ptCount val="1"/>
                <c:pt idx="0">
                  <c:v>Outage Minutes Eliminated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Sheet4!$D$5:$F$5</c:f>
              <c:strCache>
                <c:ptCount val="3"/>
                <c:pt idx="0">
                  <c:v>1 MWH</c:v>
                </c:pt>
                <c:pt idx="1">
                  <c:v>2 MWH</c:v>
                </c:pt>
                <c:pt idx="2">
                  <c:v>3 MWH</c:v>
                </c:pt>
              </c:strCache>
            </c:strRef>
          </c:cat>
          <c:val>
            <c:numRef>
              <c:f>Sheet4!$D$7:$F$7</c:f>
              <c:numCache>
                <c:formatCode>0.00%</c:formatCode>
                <c:ptCount val="3"/>
                <c:pt idx="0">
                  <c:v>0.38</c:v>
                </c:pt>
                <c:pt idx="1">
                  <c:v>0.62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8-4A71-92D5-3DC04BFFD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9336128"/>
        <c:axId val="349332520"/>
      </c:barChart>
      <c:catAx>
        <c:axId val="34933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349332520"/>
        <c:crosses val="autoZero"/>
        <c:auto val="1"/>
        <c:lblAlgn val="ctr"/>
        <c:lblOffset val="100"/>
        <c:noMultiLvlLbl val="0"/>
      </c:catAx>
      <c:valAx>
        <c:axId val="3493325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349336128"/>
        <c:crosses val="autoZero"/>
        <c:crossBetween val="between"/>
        <c:minorUnit val="2.0000000000000004E-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918134665629906"/>
          <c:y val="0.93092937982434587"/>
          <c:w val="0.66652128188857207"/>
          <c:h val="5.1558223731826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noFill/>
              </a:ln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6DC6-B14C-1845-ABA5-79077657357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4FC0-9E44-E443-A81E-D27F4EA0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F4FC0-9E44-E443-A81E-D27F4EA08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d 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7B91-1708-EE45-870C-F77043BB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315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Bold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4659C-B5CA-9749-A1C7-DB115201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21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 Blu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D316-B639-B14A-BBF3-11544E6D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840"/>
            <a:ext cx="10515600" cy="5492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D4C3-4FD1-E64E-9188-5CC0DD9D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7686"/>
            <a:ext cx="5157787" cy="604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2EC6-9482-514E-BE0C-22023A6B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7686"/>
            <a:ext cx="5183188" cy="604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C0EA36-6ED2-6546-A6A8-3CB55D7FAF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911350"/>
            <a:ext cx="5157787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54B0929-3C3F-594F-AD5D-022ECEF03F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0680" y="1911350"/>
            <a:ext cx="5157787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91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ark Blu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D316-B639-B14A-BBF3-11544E6D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840"/>
            <a:ext cx="10515600" cy="5492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D4C3-4FD1-E64E-9188-5CC0DD9D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7686"/>
            <a:ext cx="5157787" cy="604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A7356-CB0B-8B4A-9DB0-FEB4720F7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1457"/>
            <a:ext cx="5157787" cy="4163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2EC6-9482-514E-BE0C-22023A6B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7686"/>
            <a:ext cx="5183188" cy="604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8724C-1DF5-E743-B4AD-C75B0F553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1457"/>
            <a:ext cx="5183188" cy="4163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28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en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D316-B639-B14A-BBF3-11544E6D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840"/>
            <a:ext cx="10515600" cy="5492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D4C3-4FD1-E64E-9188-5CC0DD9D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7686"/>
            <a:ext cx="5157787" cy="604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A7356-CB0B-8B4A-9DB0-FEB4720F7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1457"/>
            <a:ext cx="5157787" cy="4163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2EC6-9482-514E-BE0C-22023A6B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7686"/>
            <a:ext cx="5183188" cy="6041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8724C-1DF5-E743-B4AD-C75B0F553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1457"/>
            <a:ext cx="5183188" cy="4163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30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Blue 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DB71-9471-DE41-82C2-B17A385D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671" y="987425"/>
            <a:ext cx="794271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E1659-A544-2E4D-9467-378754572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557" y="2302328"/>
            <a:ext cx="2416629" cy="356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EB5549-F2B7-5842-9B01-B02FFC28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56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DB71-9471-DE41-82C2-B17A385D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3" y="987425"/>
            <a:ext cx="795904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9A8817E-9299-0C4B-9443-CFCE8A72D6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5557" y="2302328"/>
            <a:ext cx="2416629" cy="356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548CE4-83AD-D742-8206-EF42902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2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113B9C7-4310-3842-B951-DD6C736235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5557" y="2302328"/>
            <a:ext cx="2416629" cy="356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A500CC-5E9D-A447-87C6-C5007236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3" y="987425"/>
            <a:ext cx="795904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96ED39-9D83-0047-8655-A6ED51CB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86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Blu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E9120EA-7D34-764D-8F59-A3541B1A3C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5557" y="2302328"/>
            <a:ext cx="2416629" cy="356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BEDBF96-92C2-E04D-A6F7-03126DF7D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6025" y="652463"/>
            <a:ext cx="7608888" cy="4833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4A7C9F9-2066-8E4A-A506-944D63B8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/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18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39F6C5-5F0D-8740-B41F-AA80A65F29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5557" y="2302328"/>
            <a:ext cx="2416629" cy="356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F44A29-2675-C440-96E1-9398EA3A70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6025" y="652463"/>
            <a:ext cx="7608888" cy="4833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C0A5959-58F0-254B-B96D-50387421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/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41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14500B-FBDE-7D4F-A62D-62C8E096BFC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5557" y="2302328"/>
            <a:ext cx="2416629" cy="356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DDEF59C-FC70-444A-8C39-C6005BB38B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6025" y="652463"/>
            <a:ext cx="7608888" cy="4833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298C3C0-C949-C14E-A13D-5050B0AC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9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F961-9682-3A47-8D3D-0DE78C68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530"/>
            <a:ext cx="10515600" cy="78377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6301FD8-D82C-3E41-8FDA-CCFD4EDF3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71575"/>
            <a:ext cx="10404475" cy="4432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62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 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7B91-1708-EE45-870C-F77043BB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315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Bold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4659C-B5CA-9749-A1C7-DB115201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103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676F-C9E1-E740-8898-B19DB610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530"/>
            <a:ext cx="10515600" cy="783772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2DE7226-1B0F-5342-BEC3-167D6B442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71575"/>
            <a:ext cx="10404475" cy="4432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59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39FB-7C96-4346-AF8B-474E88C6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530"/>
            <a:ext cx="10515600" cy="78377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DBD3FF2-FF3F-E14C-894B-CBC22CC38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71575"/>
            <a:ext cx="10404475" cy="4432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4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7B91-1708-EE45-870C-F77043BB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315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Bold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4659C-B5CA-9749-A1C7-DB115201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17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0062-D32A-CE40-BFCD-4A2B24DC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7837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51C21-20CA-8F4B-A85E-B5B9A703F2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43013"/>
            <a:ext cx="10515600" cy="4465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80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 Blue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0062-D32A-CE40-BFCD-4A2B24DC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7837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C09AD-C0B5-4640-B744-6CCD21DA4A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43013"/>
            <a:ext cx="10515600" cy="4465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53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0062-D32A-CE40-BFCD-4A2B24DC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78377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36E88-18F9-9D43-BF93-328579B58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71575"/>
            <a:ext cx="10404475" cy="4432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88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d Blue 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7E1-FCC9-D74D-A421-176C7872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50EFD-B2D2-7945-84BD-C80AB091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60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Blue 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7E1-FCC9-D74D-A421-176C7872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50EFD-B2D2-7945-84BD-C80AB091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3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een 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7E1-FCC9-D74D-A421-176C7872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50EFD-B2D2-7945-84BD-C80AB091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8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30E83-31A3-D240-B48B-4BEE0B96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7A1E1-2233-564B-A9DB-BEEDE574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5657"/>
            <a:ext cx="10515600" cy="465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AB0A59-EFDC-6C42-A5E9-F34CC666C7CD}"/>
              </a:ext>
            </a:extLst>
          </p:cNvPr>
          <p:cNvSpPr txBox="1">
            <a:spLocks/>
          </p:cNvSpPr>
          <p:nvPr userDrawn="1"/>
        </p:nvSpPr>
        <p:spPr>
          <a:xfrm>
            <a:off x="838200" y="2066611"/>
            <a:ext cx="10515600" cy="60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 spc="0" baseline="0">
                <a:solidFill>
                  <a:schemeClr val="accent2"/>
                </a:solidFill>
                <a:latin typeface="Calibri Bold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>
                    <a:lumMod val="75000"/>
                  </a:schemeClr>
                </a:solidFill>
                <a:latin typeface="Calibri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6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24" r:id="rId2"/>
    <p:sldLayoutId id="2147483925" r:id="rId3"/>
    <p:sldLayoutId id="2147483915" r:id="rId4"/>
    <p:sldLayoutId id="2147483937" r:id="rId5"/>
    <p:sldLayoutId id="2147483938" r:id="rId6"/>
    <p:sldLayoutId id="2147483916" r:id="rId7"/>
    <p:sldLayoutId id="2147483926" r:id="rId8"/>
    <p:sldLayoutId id="2147483927" r:id="rId9"/>
    <p:sldLayoutId id="2147483928" r:id="rId10"/>
    <p:sldLayoutId id="2147483918" r:id="rId11"/>
    <p:sldLayoutId id="2147483929" r:id="rId12"/>
    <p:sldLayoutId id="2147483932" r:id="rId13"/>
    <p:sldLayoutId id="2147483921" r:id="rId14"/>
    <p:sldLayoutId id="2147483933" r:id="rId15"/>
    <p:sldLayoutId id="2147483922" r:id="rId16"/>
    <p:sldLayoutId id="2147483934" r:id="rId17"/>
    <p:sldLayoutId id="2147483935" r:id="rId18"/>
    <p:sldLayoutId id="2147483920" r:id="rId19"/>
    <p:sldLayoutId id="2147483923" r:id="rId20"/>
    <p:sldLayoutId id="214748393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5"/>
          </a:solidFill>
          <a:latin typeface="Calibri Bold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lang="en-US" sz="2800" b="1" i="0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UcPeriod"/>
        <a:defRPr sz="2400" b="1" i="0" kern="1200" spc="0" baseline="0">
          <a:solidFill>
            <a:schemeClr val="accent2"/>
          </a:solidFill>
          <a:latin typeface="Calibri Bold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romanUcPeriod"/>
        <a:defRPr sz="2000" b="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arenR"/>
        <a:defRPr sz="1800" i="1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romanLcPeriod"/>
        <a:defRPr sz="1800" b="1" i="0" kern="1200">
          <a:solidFill>
            <a:schemeClr val="bg1">
              <a:lumMod val="75000"/>
            </a:schemeClr>
          </a:solidFill>
          <a:latin typeface="Calibri Bold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FE91-2EE9-074B-9A62-C6AFD10B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983" y="1085850"/>
            <a:ext cx="9144000" cy="1160961"/>
          </a:xfrm>
        </p:spPr>
        <p:txBody>
          <a:bodyPr/>
          <a:lstStyle/>
          <a:p>
            <a:pPr algn="l"/>
            <a:r>
              <a:rPr lang="en-US" dirty="0">
                <a:latin typeface="Rockwell" panose="02060603020205020403" pitchFamily="18" charset="77"/>
              </a:rPr>
              <a:t>Flathead Electric Microgrid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077B4-CCAF-4F43-AC50-BC1E9D589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983" y="2743200"/>
            <a:ext cx="9971314" cy="2514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chemeClr val="accent4"/>
                </a:solidFill>
              </a:rPr>
              <a:t>Essex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chemeClr val="accent4"/>
                </a:solidFill>
              </a:rPr>
              <a:t>Cooke 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chemeClr val="accent4"/>
                </a:solidFill>
              </a:rPr>
              <a:t>Whitefish</a:t>
            </a:r>
          </a:p>
        </p:txBody>
      </p:sp>
    </p:spTree>
    <p:extLst>
      <p:ext uri="{BB962C8B-B14F-4D97-AF65-F5344CB8AC3E}">
        <p14:creationId xmlns:p14="http://schemas.microsoft.com/office/powerpoint/2010/main" val="177339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Funding Options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Essex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Grid Resilience - 40101(C)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NRECA Consortium (application submitted)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Cooke 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Energy Improvements in Rural and Remote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NRECA Consortium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Whitefish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Undecided- 40101(D)?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5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Lookout Ridge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Solar – 150 kW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Battery – 375 kW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Natural Gas Gen – 150 kW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					Independent Power Systems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AE4EB-04FB-0B89-0704-BA6CDC924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991" y="3056639"/>
            <a:ext cx="2519363" cy="2776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3A099-5C87-EA20-C8EB-3DDA8F5C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21" y="1243013"/>
            <a:ext cx="3799667" cy="28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22D95-0677-5D95-4685-A1BC32A5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2671" y="823716"/>
            <a:ext cx="8435773" cy="491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557" y="2302328"/>
            <a:ext cx="2416629" cy="3566659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r>
              <a:rPr lang="en-US" sz="2000" dirty="0"/>
              <a:t>LOR Outage Example</a:t>
            </a:r>
          </a:p>
          <a:p>
            <a:pPr marL="457200" lvl="1" indent="0" algn="r">
              <a:buNone/>
            </a:pPr>
            <a:endParaRPr lang="en-US" sz="2000" dirty="0"/>
          </a:p>
          <a:p>
            <a:pPr marL="457200" lvl="1" indent="0" algn="r">
              <a:buNone/>
            </a:pPr>
            <a:r>
              <a:rPr lang="en-US" sz="2000" dirty="0">
                <a:solidFill>
                  <a:srgbClr val="7030A0"/>
                </a:solidFill>
              </a:rPr>
              <a:t>Utility (FEC)</a:t>
            </a:r>
          </a:p>
          <a:p>
            <a:pPr marL="457200" lvl="1" indent="0" algn="r">
              <a:buNone/>
            </a:pPr>
            <a:r>
              <a:rPr lang="en-US" sz="2000" dirty="0">
                <a:solidFill>
                  <a:srgbClr val="FFC000"/>
                </a:solidFill>
              </a:rPr>
              <a:t>Load</a:t>
            </a:r>
          </a:p>
          <a:p>
            <a:pPr marL="457200" lvl="1" indent="0" algn="r">
              <a:buNone/>
            </a:pPr>
            <a:r>
              <a:rPr lang="en-US" sz="2000" dirty="0">
                <a:solidFill>
                  <a:srgbClr val="FFFF00"/>
                </a:solidFill>
              </a:rPr>
              <a:t>Inverter</a:t>
            </a:r>
          </a:p>
          <a:p>
            <a:pPr marL="457200" lvl="1" indent="0" algn="r">
              <a:buNone/>
            </a:pPr>
            <a:endParaRPr lang="en-US" sz="1600" dirty="0"/>
          </a:p>
          <a:p>
            <a:pPr marL="457200" lvl="1" indent="0" algn="r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					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Lookout Ridge</a:t>
            </a:r>
          </a:p>
        </p:txBody>
      </p:sp>
    </p:spTree>
    <p:extLst>
      <p:ext uri="{BB962C8B-B14F-4D97-AF65-F5344CB8AC3E}">
        <p14:creationId xmlns:p14="http://schemas.microsoft.com/office/powerpoint/2010/main" val="246558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Lookout Ridge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090749"/>
            <a:ext cx="10515600" cy="461790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56188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Hourly Inverter Statistics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				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CC20C-0349-79F7-3294-0B2F0797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405" y="1632368"/>
            <a:ext cx="7791995" cy="407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29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Drivers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4000" dirty="0"/>
              <a:t>New Technology</a:t>
            </a:r>
          </a:p>
          <a:p>
            <a:r>
              <a:rPr lang="en-US" sz="4000" dirty="0"/>
              <a:t>New Solution to Existing Problems</a:t>
            </a:r>
          </a:p>
          <a:p>
            <a:r>
              <a:rPr lang="en-US" sz="4000" dirty="0"/>
              <a:t>Value Stacking</a:t>
            </a:r>
          </a:p>
          <a:p>
            <a:r>
              <a:rPr lang="en-US" sz="4000" dirty="0"/>
              <a:t>Outage Mitigation</a:t>
            </a:r>
          </a:p>
          <a:p>
            <a:endParaRPr lang="en-US" sz="40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6976C-4C27-6D9D-9535-F6D0A173C2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263" y="3375296"/>
            <a:ext cx="5096313" cy="233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3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Feeder Details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Essex Feeder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30 Mile Radial Feeder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387 Total Meters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000" dirty="0"/>
              <a:t>Average Load = 475 kW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176 Meters in Community of Essex at end of feeder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000" dirty="0"/>
              <a:t>Average Load = 218 kW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20924-92E8-9D6A-A502-9577A082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9608" y="391026"/>
            <a:ext cx="8616645" cy="528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557" y="2302328"/>
            <a:ext cx="2416629" cy="3566659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1600"/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Essex Feeder</a:t>
            </a:r>
          </a:p>
        </p:txBody>
      </p:sp>
    </p:spTree>
    <p:extLst>
      <p:ext uri="{BB962C8B-B14F-4D97-AF65-F5344CB8AC3E}">
        <p14:creationId xmlns:p14="http://schemas.microsoft.com/office/powerpoint/2010/main" val="17763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Outage Details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Looked at 10 Year Outage History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310 Total Outages on Feeder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Most of any feeder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160 Outages with fault upstream of the last recloser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Determined how much battery was needed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8F2C0-BEA3-28AB-C223-E23FF98D78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673" y="3678133"/>
            <a:ext cx="3429001" cy="230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36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Battery Size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486" y="1131979"/>
            <a:ext cx="10733314" cy="48769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Size Battery to ride through MOST outages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E93150-52C0-4311-A36E-87ADFDA50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82894"/>
              </p:ext>
            </p:extLst>
          </p:nvPr>
        </p:nvGraphicFramePr>
        <p:xfrm>
          <a:off x="2069431" y="1756611"/>
          <a:ext cx="7826861" cy="411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90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FEC Perspective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Location – Not In My Backyard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Thank you to MDT</a:t>
            </a:r>
          </a:p>
          <a:p>
            <a:pPr marL="457200" lvl="1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Size Matters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Vendors focus on larger scale projects</a:t>
            </a:r>
          </a:p>
          <a:p>
            <a:pPr marL="457200" lvl="1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Turnkey from vendor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ACFA8-14DC-8728-D4A1-9840196774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640" y="1747873"/>
            <a:ext cx="3816604" cy="367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19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01E80-1EA3-BC14-E77A-28B1CA844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557" y="2302328"/>
            <a:ext cx="2416629" cy="3566659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2E17C9B-6A56-B3CB-E785-2D5F9722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93077"/>
            <a:ext cx="2416629" cy="1770185"/>
          </a:xfrm>
        </p:spPr>
        <p:txBody>
          <a:bodyPr anchor="ctr">
            <a:normAutofit fontScale="90000"/>
          </a:bodyPr>
          <a:lstStyle/>
          <a:p>
            <a:r>
              <a:rPr lang="en-US" sz="4800" dirty="0"/>
              <a:t>Cooke City Feeder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F4CA5-3E03-ADC3-F2B1-1D93B03B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918" y="566414"/>
            <a:ext cx="7824796" cy="488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34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1F1B-1684-07D2-74A5-D244B8F1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Whitefish Community Solar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8A3E-C1FD-9FC9-2529-444A63A769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Community Solar Project</a:t>
            </a:r>
          </a:p>
          <a:p>
            <a:endParaRPr lang="en-US" dirty="0"/>
          </a:p>
          <a:p>
            <a:r>
              <a:rPr lang="en-US" dirty="0"/>
              <a:t>BESS &amp; Solar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34AA32-C358-E3EB-74B4-13CABCD7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22" y="3592286"/>
            <a:ext cx="4412693" cy="1522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17FD0-6ADE-B5D7-427D-4D5290EFD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344" y="996576"/>
            <a:ext cx="3901153" cy="47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9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EC Colors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6188"/>
      </a:accent1>
      <a:accent2>
        <a:srgbClr val="8DC030"/>
      </a:accent2>
      <a:accent3>
        <a:srgbClr val="60CCF5"/>
      </a:accent3>
      <a:accent4>
        <a:srgbClr val="46C1BA"/>
      </a:accent4>
      <a:accent5>
        <a:srgbClr val="F7A024"/>
      </a:accent5>
      <a:accent6>
        <a:srgbClr val="EF4A50"/>
      </a:accent6>
      <a:hlink>
        <a:srgbClr val="F6A123"/>
      </a:hlink>
      <a:folHlink>
        <a:srgbClr val="60CCF5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.potx  -  Read-Only" id="{88D19CD5-917D-40B2-86F0-50DE26626DC1}" vid="{33581027-09BE-471C-BACC-3108AC8BE7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97CA59E77A84DB30EDFC9DE882D07" ma:contentTypeVersion="11" ma:contentTypeDescription="Create a new document." ma:contentTypeScope="" ma:versionID="85d3e7cf2966f1c44e11191ae39c2f3f">
  <xsd:schema xmlns:xsd="http://www.w3.org/2001/XMLSchema" xmlns:xs="http://www.w3.org/2001/XMLSchema" xmlns:p="http://schemas.microsoft.com/office/2006/metadata/properties" xmlns:ns2="fc24a6d5-5bdb-492f-96d7-0d9ec134a81f" xmlns:ns3="b2c71f1f-32d2-4118-a688-6bb88decf7d2" targetNamespace="http://schemas.microsoft.com/office/2006/metadata/properties" ma:root="true" ma:fieldsID="d29dae703bd3ce61f7040f67c0866937" ns2:_="" ns3:_="">
    <xsd:import namespace="fc24a6d5-5bdb-492f-96d7-0d9ec134a81f"/>
    <xsd:import namespace="b2c71f1f-32d2-4118-a688-6bb88decf7d2"/>
    <xsd:element name="properties">
      <xsd:complexType>
        <xsd:sequence>
          <xsd:element name="documentManagement">
            <xsd:complexType>
              <xsd:all>
                <xsd:element ref="ns2:IAM_x0020_Department" minOccurs="0"/>
                <xsd:element ref="ns2:IAM" minOccurs="0"/>
                <xsd:element ref="ns2:Sharing" minOccurs="0"/>
                <xsd:element ref="ns2:Featured_x0020_Page" minOccurs="0"/>
                <xsd:element ref="ns3:MediaServiceMetadata" minOccurs="0"/>
                <xsd:element ref="ns3:MediaServiceFastMetadata" minOccurs="0"/>
                <xsd:element ref="ns2:Document_x0020_Category" minOccurs="0"/>
                <xsd:element ref="ns2:Effective_x0020_Date" minOccurs="0"/>
                <xsd:element ref="ns2:Form_x0020_Categor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4a6d5-5bdb-492f-96d7-0d9ec134a81f" elementFormDefault="qualified">
    <xsd:import namespace="http://schemas.microsoft.com/office/2006/documentManagement/types"/>
    <xsd:import namespace="http://schemas.microsoft.com/office/infopath/2007/PartnerControls"/>
    <xsd:element name="IAM_x0020_Department" ma:index="8" nillable="true" ma:displayName="IAM Department" ma:description="Department responsible for the document or file" ma:format="Dropdown" ma:internalName="IAM_x0020_Department">
      <xsd:simpleType>
        <xsd:restriction base="dms:Choice">
          <xsd:enumeration value="Engineering"/>
          <xsd:enumeration value="Finance &amp; Accounting"/>
          <xsd:enumeration value="General Management"/>
          <xsd:enumeration value="Human Resources"/>
          <xsd:enumeration value="Information Technology"/>
          <xsd:enumeration value="Marketing"/>
          <xsd:enumeration value="Member Services"/>
        </xsd:restriction>
      </xsd:simpleType>
    </xsd:element>
    <xsd:element name="IAM" ma:index="9" nillable="true" ma:displayName="IAM" ma:description="Person responsible for the document or file" ma:list="UserInfo" ma:SharePointGroup="0" ma:internalName="IAM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" ma:index="10" nillable="true" ma:displayName="Sharing" ma:default="Internal Only" ma:format="Dropdown" ma:internalName="Sharing">
      <xsd:simpleType>
        <xsd:restriction base="dms:Choice">
          <xsd:enumeration value="Internal Only"/>
          <xsd:enumeration value="Internal / External"/>
        </xsd:restriction>
      </xsd:simpleType>
    </xsd:element>
    <xsd:element name="Featured_x0020_Page" ma:index="11" nillable="true" ma:displayName="Featured Page" ma:default="None" ma:format="Dropdown" ma:internalName="Featured_x0020_Page">
      <xsd:simpleType>
        <xsd:restriction base="dms:Choice">
          <xsd:enumeration value="None"/>
          <xsd:enumeration value="LW-Home"/>
          <xsd:enumeration value="CC-Home"/>
          <xsd:enumeration value="ER-Home"/>
          <xsd:enumeration value="Safety-Home"/>
          <xsd:enumeration value="Training-Home"/>
        </xsd:restriction>
      </xsd:simpleType>
    </xsd:element>
    <xsd:element name="Document_x0020_Category" ma:index="14" nillable="true" ma:displayName="Document Category" ma:format="Dropdown" ma:internalName="Document_x0020_Category">
      <xsd:simpleType>
        <xsd:restriction base="dms:Choice">
          <xsd:enumeration value="Agenda"/>
          <xsd:enumeration value="Benefits"/>
          <xsd:enumeration value="Minutes"/>
          <xsd:enumeration value="Form"/>
          <xsd:enumeration value="Template"/>
          <xsd:enumeration value="Periodical"/>
          <xsd:enumeration value="FAQ"/>
          <xsd:enumeration value="Job Description"/>
          <xsd:enumeration value="Letter"/>
          <xsd:enumeration value="Safety Meeting"/>
          <xsd:enumeration value="Safety Committee"/>
          <xsd:enumeration value="Wellness"/>
        </xsd:restriction>
      </xsd:simpleType>
    </xsd:element>
    <xsd:element name="Effective_x0020_Date" ma:index="15" nillable="true" ma:displayName="Effective Date" ma:format="DateOnly" ma:internalName="Effective_x0020_Date">
      <xsd:simpleType>
        <xsd:restriction base="dms:DateTime"/>
      </xsd:simpleType>
    </xsd:element>
    <xsd:element name="Form_x0020_Category" ma:index="16" nillable="true" ma:displayName="Form Category" ma:format="Dropdown" ma:internalName="Form_x0020_Category">
      <xsd:simpleType>
        <xsd:restriction base="dms:Choice">
          <xsd:enumeration value="Capital Credits"/>
          <xsd:enumeration value="Employee"/>
          <xsd:enumeration value="General Template"/>
          <xsd:enumeration value="Landlord"/>
          <xsd:enumeration value="MSR"/>
          <xsd:enumeration value="Peak Member"/>
          <xsd:enumeration value="Retirement of Service"/>
          <xsd:enumeration value="Work Order Closing"/>
        </xsd:restriction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71f1f-32d2-4118-a688-6bb88decf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M xmlns="fc24a6d5-5bdb-492f-96d7-0d9ec134a81f">
      <UserInfo>
        <DisplayName/>
        <AccountId xsi:nil="true"/>
        <AccountType/>
      </UserInfo>
    </IAM>
    <Featured_x0020_Page xmlns="fc24a6d5-5bdb-492f-96d7-0d9ec134a81f">None</Featured_x0020_Page>
    <Sharing xmlns="fc24a6d5-5bdb-492f-96d7-0d9ec134a81f">Internal Only</Sharing>
    <IAM_x0020_Department xmlns="fc24a6d5-5bdb-492f-96d7-0d9ec134a81f" xsi:nil="true"/>
    <Document_x0020_Category xmlns="fc24a6d5-5bdb-492f-96d7-0d9ec134a81f" xsi:nil="true"/>
    <Effective_x0020_Date xmlns="fc24a6d5-5bdb-492f-96d7-0d9ec134a81f" xsi:nil="true"/>
    <Form_x0020_Category xmlns="fc24a6d5-5bdb-492f-96d7-0d9ec134a81f">General Template</Form_x0020_Category>
  </documentManagement>
</p:properties>
</file>

<file path=customXml/itemProps1.xml><?xml version="1.0" encoding="utf-8"?>
<ds:datastoreItem xmlns:ds="http://schemas.openxmlformats.org/officeDocument/2006/customXml" ds:itemID="{8BC22399-1C74-464A-8076-EA8C5EB99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4a6d5-5bdb-492f-96d7-0d9ec134a81f"/>
    <ds:schemaRef ds:uri="b2c71f1f-32d2-4118-a688-6bb88decf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5AB8B6-8409-46AE-8282-CB4320408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F05E4-9B6F-4B10-BE25-01172ABFDBAE}">
  <ds:schemaRefs>
    <ds:schemaRef ds:uri="http://purl.org/dc/dcmitype/"/>
    <ds:schemaRef ds:uri="fc24a6d5-5bdb-492f-96d7-0d9ec134a81f"/>
    <ds:schemaRef ds:uri="http://purl.org/dc/elements/1.1/"/>
    <ds:schemaRef ds:uri="http://schemas.microsoft.com/office/2006/metadata/properties"/>
    <ds:schemaRef ds:uri="b2c71f1f-32d2-4118-a688-6bb88decf7d2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PowerPointTemplate2</Template>
  <TotalTime>3868</TotalTime>
  <Words>222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Bold</vt:lpstr>
      <vt:lpstr>Rockwell</vt:lpstr>
      <vt:lpstr>Office Theme</vt:lpstr>
      <vt:lpstr>Flathead Electric Microgrid Projects</vt:lpstr>
      <vt:lpstr>Project Drivers</vt:lpstr>
      <vt:lpstr>Feeder Details</vt:lpstr>
      <vt:lpstr>Essex Feeder</vt:lpstr>
      <vt:lpstr>Outage Details</vt:lpstr>
      <vt:lpstr>Battery Size</vt:lpstr>
      <vt:lpstr>FEC Perspective</vt:lpstr>
      <vt:lpstr>Cooke City Feeder</vt:lpstr>
      <vt:lpstr>Whitefish Community Solar</vt:lpstr>
      <vt:lpstr>Project Funding Options</vt:lpstr>
      <vt:lpstr>Lookout Ridge</vt:lpstr>
      <vt:lpstr>Lookout Ridge</vt:lpstr>
      <vt:lpstr>Lookout Ridge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Flathead Electric Microgrid Projects</dc:title>
  <dc:creator>Ashley Keltner</dc:creator>
  <cp:lastModifiedBy>Brouwer, Ben</cp:lastModifiedBy>
  <cp:revision>3</cp:revision>
  <dcterms:created xsi:type="dcterms:W3CDTF">2023-04-13T19:36:53Z</dcterms:created>
  <dcterms:modified xsi:type="dcterms:W3CDTF">2023-04-17T17:52:37Z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0x010100B4F97CA59E77A84DB30EDFC9DE882D07</vt:lpwstr>
  </property>
</Properties>
</file>