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406" r:id="rId2"/>
    <p:sldId id="441" r:id="rId3"/>
    <p:sldId id="443" r:id="rId4"/>
    <p:sldId id="429" r:id="rId5"/>
    <p:sldId id="439" r:id="rId6"/>
    <p:sldId id="431" r:id="rId7"/>
    <p:sldId id="445" r:id="rId8"/>
    <p:sldId id="448" r:id="rId9"/>
    <p:sldId id="452" r:id="rId10"/>
    <p:sldId id="454" r:id="rId11"/>
    <p:sldId id="435" r:id="rId12"/>
    <p:sldId id="43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65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60"/>
    <p:restoredTop sz="80448" autoAdjust="0"/>
  </p:normalViewPr>
  <p:slideViewPr>
    <p:cSldViewPr snapToGrid="0" snapToObjects="1">
      <p:cViewPr varScale="1">
        <p:scale>
          <a:sx n="93" d="100"/>
          <a:sy n="93" d="100"/>
        </p:scale>
        <p:origin x="1008"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261737-9C40-544E-A800-B35C2BC7E44B}" type="datetimeFigureOut">
              <a:rPr lang="en-US" smtClean="0"/>
              <a:t>4/18/2023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A4B70C-EDC3-0245-B607-9370D4400847}" type="slidenum">
              <a:rPr lang="en-US" smtClean="0"/>
              <a:t>‹#›</a:t>
            </a:fld>
            <a:endParaRPr lang="en-US"/>
          </a:p>
        </p:txBody>
      </p:sp>
    </p:spTree>
    <p:extLst>
      <p:ext uri="{BB962C8B-B14F-4D97-AF65-F5344CB8AC3E}">
        <p14:creationId xmlns:p14="http://schemas.microsoft.com/office/powerpoint/2010/main" val="46392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Thanks Emily for your great presentation. Emily has been a resource to us as we think through our approach to the State and Tribal Grid resilience program we are setting up for Montana. </a:t>
            </a:r>
          </a:p>
          <a:p>
            <a:endParaRPr lang="en-US" dirty="0"/>
          </a:p>
          <a:p>
            <a:r>
              <a:rPr lang="en-US" dirty="0"/>
              <a:t>We have also been working with the National Association of State Energy Officials (NASEO) and other states to better understand the opportunity for states to set up their own programs within the parameters of the federal legislation and DOE’s “Administrative and Legal Requirements Document.” I will run through these next slides pretty quickly as Emily covered much of this. </a:t>
            </a:r>
          </a:p>
          <a:p>
            <a:endParaRPr lang="en-US" dirty="0"/>
          </a:p>
          <a:p>
            <a:r>
              <a:rPr lang="en-US" dirty="0"/>
              <a:t>Point of this slide is to illustrate there are a number of programs contained in IIJA that are relevant to folks on this call.</a:t>
            </a:r>
          </a:p>
          <a:p>
            <a:r>
              <a:rPr lang="en-US" dirty="0"/>
              <a:t>My office will be managing expanded State Energy Program funding, funding to establish new grant and loan programs for EE, EECBG, NEVI, and obviously this program</a:t>
            </a:r>
          </a:p>
        </p:txBody>
      </p:sp>
      <p:sp>
        <p:nvSpPr>
          <p:cNvPr id="4" name="Slide Number Placeholder 3"/>
          <p:cNvSpPr>
            <a:spLocks noGrp="1"/>
          </p:cNvSpPr>
          <p:nvPr>
            <p:ph type="sldNum" sz="quarter" idx="10"/>
          </p:nvPr>
        </p:nvSpPr>
        <p:spPr/>
        <p:txBody>
          <a:bodyPr/>
          <a:lstStyle/>
          <a:p>
            <a:fld id="{4CA4B70C-EDC3-0245-B607-9370D4400847}" type="slidenum">
              <a:rPr lang="en-US" smtClean="0"/>
              <a:t>2</a:t>
            </a:fld>
            <a:endParaRPr lang="en-US"/>
          </a:p>
        </p:txBody>
      </p:sp>
    </p:spTree>
    <p:extLst>
      <p:ext uri="{BB962C8B-B14F-4D97-AF65-F5344CB8AC3E}">
        <p14:creationId xmlns:p14="http://schemas.microsoft.com/office/powerpoint/2010/main" val="4074078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11</a:t>
            </a:fld>
            <a:endParaRPr lang="en-US"/>
          </a:p>
        </p:txBody>
      </p:sp>
    </p:spTree>
    <p:extLst>
      <p:ext uri="{BB962C8B-B14F-4D97-AF65-F5344CB8AC3E}">
        <p14:creationId xmlns:p14="http://schemas.microsoft.com/office/powerpoint/2010/main" val="3701914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12</a:t>
            </a:fld>
            <a:endParaRPr lang="en-US"/>
          </a:p>
        </p:txBody>
      </p:sp>
    </p:spTree>
    <p:extLst>
      <p:ext uri="{BB962C8B-B14F-4D97-AF65-F5344CB8AC3E}">
        <p14:creationId xmlns:p14="http://schemas.microsoft.com/office/powerpoint/2010/main" val="2187532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of these other transmission programs—that are not managed by states—recently had concept papers due and there is another due under 40103(b) that has a concept paper due later this month. </a:t>
            </a:r>
          </a:p>
        </p:txBody>
      </p:sp>
      <p:sp>
        <p:nvSpPr>
          <p:cNvPr id="4" name="Slide Number Placeholder 3"/>
          <p:cNvSpPr>
            <a:spLocks noGrp="1"/>
          </p:cNvSpPr>
          <p:nvPr>
            <p:ph type="sldNum" sz="quarter" idx="10"/>
          </p:nvPr>
        </p:nvSpPr>
        <p:spPr/>
        <p:txBody>
          <a:bodyPr/>
          <a:lstStyle/>
          <a:p>
            <a:fld id="{4CA4B70C-EDC3-0245-B607-9370D4400847}" type="slidenum">
              <a:rPr lang="en-US" smtClean="0"/>
              <a:t>3</a:t>
            </a:fld>
            <a:endParaRPr lang="en-US"/>
          </a:p>
        </p:txBody>
      </p:sp>
    </p:spTree>
    <p:extLst>
      <p:ext uri="{BB962C8B-B14F-4D97-AF65-F5344CB8AC3E}">
        <p14:creationId xmlns:p14="http://schemas.microsoft.com/office/powerpoint/2010/main" val="34246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4</a:t>
            </a:fld>
            <a:endParaRPr lang="en-US"/>
          </a:p>
        </p:txBody>
      </p:sp>
    </p:spTree>
    <p:extLst>
      <p:ext uri="{BB962C8B-B14F-4D97-AF65-F5344CB8AC3E}">
        <p14:creationId xmlns:p14="http://schemas.microsoft.com/office/powerpoint/2010/main" val="3596272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5</a:t>
            </a:fld>
            <a:endParaRPr lang="en-US"/>
          </a:p>
        </p:txBody>
      </p:sp>
    </p:spTree>
    <p:extLst>
      <p:ext uri="{BB962C8B-B14F-4D97-AF65-F5344CB8AC3E}">
        <p14:creationId xmlns:p14="http://schemas.microsoft.com/office/powerpoint/2010/main" val="2717179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6</a:t>
            </a:fld>
            <a:endParaRPr lang="en-US"/>
          </a:p>
        </p:txBody>
      </p:sp>
    </p:spTree>
    <p:extLst>
      <p:ext uri="{BB962C8B-B14F-4D97-AF65-F5344CB8AC3E}">
        <p14:creationId xmlns:p14="http://schemas.microsoft.com/office/powerpoint/2010/main" val="3797029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7</a:t>
            </a:fld>
            <a:endParaRPr lang="en-US"/>
          </a:p>
        </p:txBody>
      </p:sp>
    </p:spTree>
    <p:extLst>
      <p:ext uri="{BB962C8B-B14F-4D97-AF65-F5344CB8AC3E}">
        <p14:creationId xmlns:p14="http://schemas.microsoft.com/office/powerpoint/2010/main" val="413535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8</a:t>
            </a:fld>
            <a:endParaRPr lang="en-US"/>
          </a:p>
        </p:txBody>
      </p:sp>
    </p:spTree>
    <p:extLst>
      <p:ext uri="{BB962C8B-B14F-4D97-AF65-F5344CB8AC3E}">
        <p14:creationId xmlns:p14="http://schemas.microsoft.com/office/powerpoint/2010/main" val="1056480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9</a:t>
            </a:fld>
            <a:endParaRPr lang="en-US"/>
          </a:p>
        </p:txBody>
      </p:sp>
    </p:spTree>
    <p:extLst>
      <p:ext uri="{BB962C8B-B14F-4D97-AF65-F5344CB8AC3E}">
        <p14:creationId xmlns:p14="http://schemas.microsoft.com/office/powerpoint/2010/main" val="2139880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A4B70C-EDC3-0245-B607-9370D4400847}" type="slidenum">
              <a:rPr lang="en-US" smtClean="0"/>
              <a:t>10</a:t>
            </a:fld>
            <a:endParaRPr lang="en-US"/>
          </a:p>
        </p:txBody>
      </p:sp>
    </p:spTree>
    <p:extLst>
      <p:ext uri="{BB962C8B-B14F-4D97-AF65-F5344CB8AC3E}">
        <p14:creationId xmlns:p14="http://schemas.microsoft.com/office/powerpoint/2010/main" val="1895559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45B3F4B-0C88-774E-8C19-E5A88A5A30D4}"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210645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B3F4B-0C88-774E-8C19-E5A88A5A30D4}"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27134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B3F4B-0C88-774E-8C19-E5A88A5A30D4}"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406573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B3F4B-0C88-774E-8C19-E5A88A5A30D4}"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2055166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B3F4B-0C88-774E-8C19-E5A88A5A30D4}"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04947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B3F4B-0C88-774E-8C19-E5A88A5A30D4}"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318343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B3F4B-0C88-774E-8C19-E5A88A5A30D4}" type="datetimeFigureOut">
              <a:rPr lang="en-US" smtClean="0"/>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810653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B3F4B-0C88-774E-8C19-E5A88A5A30D4}" type="datetimeFigureOut">
              <a:rPr lang="en-US" smtClean="0"/>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813441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B3F4B-0C88-774E-8C19-E5A88A5A30D4}" type="datetimeFigureOut">
              <a:rPr lang="en-US" smtClean="0"/>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416699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5B3F4B-0C88-774E-8C19-E5A88A5A30D4}"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323974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5B3F4B-0C88-774E-8C19-E5A88A5A30D4}"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F64E5-9014-644C-9570-644A7D1A5A9F}" type="slidenum">
              <a:rPr lang="en-US" smtClean="0"/>
              <a:t>‹#›</a:t>
            </a:fld>
            <a:endParaRPr lang="en-US"/>
          </a:p>
        </p:txBody>
      </p:sp>
    </p:spTree>
    <p:extLst>
      <p:ext uri="{BB962C8B-B14F-4D97-AF65-F5344CB8AC3E}">
        <p14:creationId xmlns:p14="http://schemas.microsoft.com/office/powerpoint/2010/main" val="196286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B3F4B-0C88-774E-8C19-E5A88A5A30D4}" type="datetimeFigureOut">
              <a:rPr lang="en-US" smtClean="0"/>
              <a:t>4/18/2023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F64E5-9014-644C-9570-644A7D1A5A9F}" type="slidenum">
              <a:rPr lang="en-US" smtClean="0"/>
              <a:t>‹#›</a:t>
            </a:fld>
            <a:endParaRPr lang="en-US"/>
          </a:p>
        </p:txBody>
      </p:sp>
    </p:spTree>
    <p:extLst>
      <p:ext uri="{BB962C8B-B14F-4D97-AF65-F5344CB8AC3E}">
        <p14:creationId xmlns:p14="http://schemas.microsoft.com/office/powerpoint/2010/main" val="141516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s://deq.mt.gov/energy/incentive" TargetMode="External"/><Relationship Id="rId4" Type="http://schemas.openxmlformats.org/officeDocument/2006/relationships/hyperlink" Target="https://www.energy.gov/gdo/grid-and-transmission-program-conductor"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B4D3D850-2041-4B7C-AED9-54DA385B1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71D5DFC5-85CD-4DB0-9549-D5AA3A1FD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481849" y="4022486"/>
            <a:ext cx="3655570" cy="2646427"/>
          </a:xfrm>
          <a:custGeom>
            <a:avLst/>
            <a:gdLst>
              <a:gd name="connsiteX0" fmla="*/ 0 w 2736866"/>
              <a:gd name="connsiteY0" fmla="*/ 0 h 1981337"/>
              <a:gd name="connsiteX1" fmla="*/ 2736866 w 2736866"/>
              <a:gd name="connsiteY1" fmla="*/ 0 h 1981337"/>
              <a:gd name="connsiteX2" fmla="*/ 2736866 w 2736866"/>
              <a:gd name="connsiteY2" fmla="*/ 1225808 h 1981337"/>
              <a:gd name="connsiteX3" fmla="*/ 1981337 w 2736866"/>
              <a:gd name="connsiteY3" fmla="*/ 1981337 h 1981337"/>
            </a:gdLst>
            <a:ahLst/>
            <a:cxnLst>
              <a:cxn ang="0">
                <a:pos x="connsiteX0" y="connsiteY0"/>
              </a:cxn>
              <a:cxn ang="0">
                <a:pos x="connsiteX1" y="connsiteY1"/>
              </a:cxn>
              <a:cxn ang="0">
                <a:pos x="connsiteX2" y="connsiteY2"/>
              </a:cxn>
              <a:cxn ang="0">
                <a:pos x="connsiteX3" y="connsiteY3"/>
              </a:cxn>
            </a:cxnLst>
            <a:rect l="l" t="t" r="r" b="b"/>
            <a:pathLst>
              <a:path w="2736866" h="1981337">
                <a:moveTo>
                  <a:pt x="0" y="0"/>
                </a:moveTo>
                <a:lnTo>
                  <a:pt x="2736866" y="0"/>
                </a:lnTo>
                <a:lnTo>
                  <a:pt x="2736866" y="1225808"/>
                </a:lnTo>
                <a:lnTo>
                  <a:pt x="1981337" y="1981337"/>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19F2DF91-4956-4FED-AAF9-98B74CFED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91197" y="4070586"/>
            <a:ext cx="4070846" cy="4070846"/>
          </a:xfrm>
          <a:custGeom>
            <a:avLst/>
            <a:gdLst>
              <a:gd name="connsiteX0" fmla="*/ 0 w 4070846"/>
              <a:gd name="connsiteY0" fmla="*/ 0 h 4070846"/>
              <a:gd name="connsiteX1" fmla="*/ 4070846 w 4070846"/>
              <a:gd name="connsiteY1" fmla="*/ 0 h 4070846"/>
              <a:gd name="connsiteX2" fmla="*/ 4070846 w 4070846"/>
              <a:gd name="connsiteY2" fmla="*/ 1063476 h 4070846"/>
              <a:gd name="connsiteX3" fmla="*/ 1063476 w 4070846"/>
              <a:gd name="connsiteY3" fmla="*/ 4070846 h 4070846"/>
              <a:gd name="connsiteX4" fmla="*/ 0 w 4070846"/>
              <a:gd name="connsiteY4" fmla="*/ 4070846 h 40708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0846" h="4070846">
                <a:moveTo>
                  <a:pt x="0" y="0"/>
                </a:moveTo>
                <a:lnTo>
                  <a:pt x="4070846" y="0"/>
                </a:lnTo>
                <a:lnTo>
                  <a:pt x="4070846" y="1063476"/>
                </a:lnTo>
                <a:lnTo>
                  <a:pt x="1063476" y="4070846"/>
                </a:lnTo>
                <a:lnTo>
                  <a:pt x="0" y="4070846"/>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016AD2F9-C054-4FE3-A688-B43C21C538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933928" y="1372793"/>
            <a:ext cx="6135300" cy="5537781"/>
          </a:xfrm>
          <a:custGeom>
            <a:avLst/>
            <a:gdLst>
              <a:gd name="connsiteX0" fmla="*/ 0 w 6135300"/>
              <a:gd name="connsiteY0" fmla="*/ 0 h 5537781"/>
              <a:gd name="connsiteX1" fmla="*/ 6135300 w 6135300"/>
              <a:gd name="connsiteY1" fmla="*/ 0 h 5537781"/>
              <a:gd name="connsiteX2" fmla="*/ 6135300 w 6135300"/>
              <a:gd name="connsiteY2" fmla="*/ 3548931 h 5537781"/>
              <a:gd name="connsiteX3" fmla="*/ 4146451 w 6135300"/>
              <a:gd name="connsiteY3" fmla="*/ 5537781 h 5537781"/>
              <a:gd name="connsiteX4" fmla="*/ 0 w 6135300"/>
              <a:gd name="connsiteY4" fmla="*/ 1391331 h 55377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5537781">
                <a:moveTo>
                  <a:pt x="0" y="0"/>
                </a:moveTo>
                <a:lnTo>
                  <a:pt x="6135300" y="0"/>
                </a:lnTo>
                <a:lnTo>
                  <a:pt x="6135300" y="3548931"/>
                </a:lnTo>
                <a:lnTo>
                  <a:pt x="4146451" y="5537781"/>
                </a:lnTo>
                <a:lnTo>
                  <a:pt x="0" y="1391331"/>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sky, outdoor, outdoor object, pylon&#10;&#10;Description automatically generated">
            <a:extLst>
              <a:ext uri="{FF2B5EF4-FFF2-40B4-BE49-F238E27FC236}">
                <a16:creationId xmlns:a16="http://schemas.microsoft.com/office/drawing/2014/main" id="{F73A3460-017D-0B6B-FD2E-461198EAE25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b="-1"/>
          <a:stretch/>
        </p:blipFill>
        <p:spPr>
          <a:xfrm>
            <a:off x="6096000" y="1"/>
            <a:ext cx="4768968" cy="3429243"/>
          </a:xfrm>
          <a:custGeom>
            <a:avLst/>
            <a:gdLst/>
            <a:ahLst/>
            <a:cxnLst/>
            <a:rect l="l" t="t" r="r" b="b"/>
            <a:pathLst>
              <a:path w="4768968" h="3429243">
                <a:moveTo>
                  <a:pt x="1044759" y="0"/>
                </a:moveTo>
                <a:lnTo>
                  <a:pt x="3724209" y="0"/>
                </a:lnTo>
                <a:lnTo>
                  <a:pt x="4768968" y="1044760"/>
                </a:lnTo>
                <a:lnTo>
                  <a:pt x="2384484" y="3429243"/>
                </a:lnTo>
                <a:lnTo>
                  <a:pt x="0" y="1044760"/>
                </a:lnTo>
                <a:close/>
              </a:path>
            </a:pathLst>
          </a:custGeom>
        </p:spPr>
      </p:pic>
      <p:sp>
        <p:nvSpPr>
          <p:cNvPr id="29" name="Rectangle 28">
            <a:extLst>
              <a:ext uri="{FF2B5EF4-FFF2-40B4-BE49-F238E27FC236}">
                <a16:creationId xmlns:a16="http://schemas.microsoft.com/office/drawing/2014/main" id="{B497CCB5-5FC2-473C-AFCC-2430CEF1DF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409915" y="1742916"/>
            <a:ext cx="3372170" cy="337216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286858" y="1692899"/>
            <a:ext cx="3618284" cy="3092165"/>
          </a:xfrm>
          <a:prstGeom prst="rect">
            <a:avLst/>
          </a:prstGeom>
          <a:noFill/>
        </p:spPr>
        <p:txBody>
          <a:bodyPr vert="horz" lIns="91440" tIns="45720" rIns="91440" bIns="45720" rtlCol="0" anchor="ctr">
            <a:normAutofit fontScale="77500" lnSpcReduction="20000"/>
          </a:bodyPr>
          <a:lstStyle/>
          <a:p>
            <a:pPr algn="ctr">
              <a:lnSpc>
                <a:spcPct val="90000"/>
              </a:lnSpc>
              <a:spcBef>
                <a:spcPct val="0"/>
              </a:spcBef>
              <a:spcAft>
                <a:spcPts val="600"/>
              </a:spcAft>
            </a:pPr>
            <a:r>
              <a:rPr lang="en-US" sz="5900" i="1" kern="1200" cap="all" dirty="0">
                <a:solidFill>
                  <a:srgbClr val="080808"/>
                </a:solidFill>
                <a:latin typeface="+mj-lt"/>
                <a:ea typeface="+mj-ea"/>
                <a:cs typeface="+mj-cs"/>
              </a:rPr>
              <a:t>Grid </a:t>
            </a:r>
          </a:p>
          <a:p>
            <a:pPr algn="ctr">
              <a:lnSpc>
                <a:spcPct val="90000"/>
              </a:lnSpc>
              <a:spcBef>
                <a:spcPct val="0"/>
              </a:spcBef>
              <a:spcAft>
                <a:spcPts val="600"/>
              </a:spcAft>
            </a:pPr>
            <a:r>
              <a:rPr lang="en-US" sz="5900" i="1" kern="1200" cap="all" dirty="0">
                <a:solidFill>
                  <a:srgbClr val="080808"/>
                </a:solidFill>
                <a:latin typeface="+mj-lt"/>
                <a:ea typeface="+mj-ea"/>
                <a:cs typeface="+mj-cs"/>
              </a:rPr>
              <a:t>Resilience </a:t>
            </a:r>
          </a:p>
          <a:p>
            <a:pPr algn="ctr">
              <a:lnSpc>
                <a:spcPct val="90000"/>
              </a:lnSpc>
              <a:spcBef>
                <a:spcPct val="0"/>
              </a:spcBef>
              <a:spcAft>
                <a:spcPts val="600"/>
              </a:spcAft>
            </a:pPr>
            <a:r>
              <a:rPr lang="en-US" sz="5900" i="1" kern="1200" cap="all" dirty="0">
                <a:solidFill>
                  <a:srgbClr val="080808"/>
                </a:solidFill>
                <a:latin typeface="+mj-lt"/>
                <a:ea typeface="+mj-ea"/>
                <a:cs typeface="+mj-cs"/>
              </a:rPr>
              <a:t>&amp; Reliability</a:t>
            </a:r>
          </a:p>
          <a:p>
            <a:pPr algn="ctr">
              <a:lnSpc>
                <a:spcPct val="90000"/>
              </a:lnSpc>
              <a:spcBef>
                <a:spcPct val="0"/>
              </a:spcBef>
              <a:spcAft>
                <a:spcPts val="600"/>
              </a:spcAft>
            </a:pPr>
            <a:endParaRPr lang="en-US" sz="2800" kern="1200" dirty="0">
              <a:solidFill>
                <a:srgbClr val="080808"/>
              </a:solidFill>
              <a:latin typeface="+mj-lt"/>
              <a:ea typeface="+mj-ea"/>
              <a:cs typeface="+mj-cs"/>
            </a:endParaRPr>
          </a:p>
          <a:p>
            <a:pPr algn="ctr">
              <a:lnSpc>
                <a:spcPct val="90000"/>
              </a:lnSpc>
              <a:spcBef>
                <a:spcPct val="0"/>
              </a:spcBef>
              <a:spcAft>
                <a:spcPts val="600"/>
              </a:spcAft>
            </a:pPr>
            <a:r>
              <a:rPr lang="en-US" sz="2800" kern="1200" dirty="0">
                <a:solidFill>
                  <a:srgbClr val="080808"/>
                </a:solidFill>
                <a:latin typeface="+mj-lt"/>
                <a:ea typeface="+mj-ea"/>
                <a:cs typeface="+mj-cs"/>
              </a:rPr>
              <a:t>State &amp; Federal Funding </a:t>
            </a:r>
          </a:p>
          <a:p>
            <a:pPr algn="ctr">
              <a:lnSpc>
                <a:spcPct val="90000"/>
              </a:lnSpc>
              <a:spcBef>
                <a:spcPct val="0"/>
              </a:spcBef>
              <a:spcAft>
                <a:spcPts val="600"/>
              </a:spcAft>
            </a:pPr>
            <a:endParaRPr lang="en-US" sz="2800" i="1" kern="1200" dirty="0">
              <a:solidFill>
                <a:srgbClr val="080808"/>
              </a:solidFill>
              <a:latin typeface="+mj-lt"/>
              <a:ea typeface="+mj-ea"/>
              <a:cs typeface="+mj-cs"/>
            </a:endParaRPr>
          </a:p>
          <a:p>
            <a:pPr algn="ctr">
              <a:lnSpc>
                <a:spcPct val="90000"/>
              </a:lnSpc>
              <a:spcBef>
                <a:spcPct val="0"/>
              </a:spcBef>
              <a:spcAft>
                <a:spcPts val="600"/>
              </a:spcAft>
            </a:pPr>
            <a:r>
              <a:rPr lang="en-US" sz="2600" kern="1200" dirty="0">
                <a:solidFill>
                  <a:srgbClr val="080808"/>
                </a:solidFill>
                <a:latin typeface="+mj-lt"/>
                <a:ea typeface="+mj-ea"/>
                <a:cs typeface="+mj-cs"/>
              </a:rPr>
              <a:t>April 18, 2023</a:t>
            </a:r>
          </a:p>
        </p:txBody>
      </p:sp>
      <p:sp>
        <p:nvSpPr>
          <p:cNvPr id="31" name="Rectangle 30">
            <a:extLst>
              <a:ext uri="{FF2B5EF4-FFF2-40B4-BE49-F238E27FC236}">
                <a16:creationId xmlns:a16="http://schemas.microsoft.com/office/drawing/2014/main" id="{06D203FA-9405-4E71-9D22-0D9ED95C7A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1683736" y="1587573"/>
            <a:ext cx="1073226" cy="10732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ame 32">
            <a:extLst>
              <a:ext uri="{FF2B5EF4-FFF2-40B4-BE49-F238E27FC236}">
                <a16:creationId xmlns:a16="http://schemas.microsoft.com/office/drawing/2014/main" id="{599C8C75-BFDF-44E7-A028-EEB5EDD588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971277" y="1304278"/>
            <a:ext cx="4249446" cy="4249444"/>
          </a:xfrm>
          <a:prstGeom prst="frame">
            <a:avLst>
              <a:gd name="adj1" fmla="val 1195"/>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Isosceles Triangle 34">
            <a:extLst>
              <a:ext uri="{FF2B5EF4-FFF2-40B4-BE49-F238E27FC236}">
                <a16:creationId xmlns:a16="http://schemas.microsoft.com/office/drawing/2014/main" id="{3C5A023F-D42B-416E-9B7C-ED7627B8C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8948" y="-1"/>
            <a:ext cx="5757046" cy="2878523"/>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58984" y="5567644"/>
            <a:ext cx="1474694" cy="860238"/>
          </a:xfrm>
          <a:prstGeom prst="rect">
            <a:avLst/>
          </a:prstGeom>
        </p:spPr>
      </p:pic>
      <p:pic>
        <p:nvPicPr>
          <p:cNvPr id="3" name="Picture 2">
            <a:extLst>
              <a:ext uri="{FF2B5EF4-FFF2-40B4-BE49-F238E27FC236}">
                <a16:creationId xmlns:a16="http://schemas.microsoft.com/office/drawing/2014/main" id="{F1A64816-07AF-A138-3953-CFA2B95D367A}"/>
              </a:ext>
            </a:extLst>
          </p:cNvPr>
          <p:cNvPicPr>
            <a:picLocks noChangeAspect="1"/>
          </p:cNvPicPr>
          <p:nvPr/>
        </p:nvPicPr>
        <p:blipFill rotWithShape="1">
          <a:blip r:embed="rId4"/>
          <a:srcRect l="34946" r="20618"/>
          <a:stretch/>
        </p:blipFill>
        <p:spPr>
          <a:xfrm>
            <a:off x="1325429" y="3429000"/>
            <a:ext cx="4768967" cy="4768967"/>
          </a:xfrm>
          <a:prstGeom prst="diamond">
            <a:avLst/>
          </a:prstGeom>
        </p:spPr>
      </p:pic>
    </p:spTree>
    <p:extLst>
      <p:ext uri="{BB962C8B-B14F-4D97-AF65-F5344CB8AC3E}">
        <p14:creationId xmlns:p14="http://schemas.microsoft.com/office/powerpoint/2010/main" val="418537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10</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State Energy Program—MT Objectives</a:t>
            </a:r>
          </a:p>
        </p:txBody>
      </p:sp>
      <p:sp>
        <p:nvSpPr>
          <p:cNvPr id="5" name="TextBox 4">
            <a:extLst>
              <a:ext uri="{FF2B5EF4-FFF2-40B4-BE49-F238E27FC236}">
                <a16:creationId xmlns:a16="http://schemas.microsoft.com/office/drawing/2014/main" id="{997FC982-746F-BDB5-BC26-F132E9857595}"/>
              </a:ext>
            </a:extLst>
          </p:cNvPr>
          <p:cNvSpPr txBox="1"/>
          <p:nvPr/>
        </p:nvSpPr>
        <p:spPr>
          <a:xfrm>
            <a:off x="816894" y="1500421"/>
            <a:ext cx="10215081" cy="3354765"/>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2400" dirty="0"/>
              <a:t>IIJA State Energy Program, 5-year formula award</a:t>
            </a:r>
          </a:p>
          <a:p>
            <a:pPr marL="457200" indent="-457200">
              <a:spcBef>
                <a:spcPts val="600"/>
              </a:spcBef>
              <a:spcAft>
                <a:spcPts val="600"/>
              </a:spcAft>
              <a:buFont typeface="Arial" panose="020B0604020202020204" pitchFamily="34" charset="0"/>
              <a:buChar char="•"/>
            </a:pPr>
            <a:r>
              <a:rPr lang="en-US" sz="2400" dirty="0"/>
              <a:t>$3.5M allocated to Montana</a:t>
            </a:r>
          </a:p>
          <a:p>
            <a:pPr marL="457200" indent="-457200">
              <a:spcBef>
                <a:spcPts val="600"/>
              </a:spcBef>
              <a:spcAft>
                <a:spcPts val="600"/>
              </a:spcAft>
              <a:buFont typeface="Arial" panose="020B0604020202020204" pitchFamily="34" charset="0"/>
              <a:buChar char="•"/>
            </a:pPr>
            <a:r>
              <a:rPr lang="en-US" sz="2400" dirty="0"/>
              <a:t>Energy Security Planning, Energy Efficiency Deployment, Workforce Development and Training, Support Innovative Energy Projects</a:t>
            </a:r>
          </a:p>
          <a:p>
            <a:pPr marL="457200" indent="-457200">
              <a:spcBef>
                <a:spcPts val="600"/>
              </a:spcBef>
              <a:spcAft>
                <a:spcPts val="600"/>
              </a:spcAft>
              <a:buFont typeface="Arial" panose="020B0604020202020204" pitchFamily="34" charset="0"/>
              <a:buChar char="•"/>
            </a:pPr>
            <a:r>
              <a:rPr lang="en-US" sz="2400" dirty="0"/>
              <a:t>Solar + Storage Resiliency Projects, approx. $500,000</a:t>
            </a:r>
          </a:p>
          <a:p>
            <a:pPr marL="457200" indent="-457200">
              <a:spcBef>
                <a:spcPts val="600"/>
              </a:spcBef>
              <a:spcAft>
                <a:spcPts val="600"/>
              </a:spcAft>
              <a:buFont typeface="Arial" panose="020B0604020202020204" pitchFamily="34" charset="0"/>
              <a:buChar char="•"/>
            </a:pPr>
            <a:r>
              <a:rPr lang="en-US" sz="2400" dirty="0"/>
              <a:t>Microgrid Demonstration Projects, approx. $1,000,000</a:t>
            </a:r>
          </a:p>
          <a:p>
            <a:pPr marL="457200" indent="-457200">
              <a:spcBef>
                <a:spcPts val="600"/>
              </a:spcBef>
              <a:spcAft>
                <a:spcPts val="600"/>
              </a:spcAft>
              <a:buFont typeface="Arial" panose="020B0604020202020204" pitchFamily="34" charset="0"/>
              <a:buChar char="•"/>
            </a:pPr>
            <a:endParaRPr lang="en-US" sz="1800" dirty="0"/>
          </a:p>
        </p:txBody>
      </p:sp>
    </p:spTree>
    <p:extLst>
      <p:ext uri="{BB962C8B-B14F-4D97-AF65-F5344CB8AC3E}">
        <p14:creationId xmlns:p14="http://schemas.microsoft.com/office/powerpoint/2010/main" val="36438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11</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sz="3200" dirty="0">
                <a:latin typeface="+mn-lt"/>
              </a:rPr>
              <a:t>Information and Resources</a:t>
            </a:r>
          </a:p>
        </p:txBody>
      </p:sp>
      <p:sp>
        <p:nvSpPr>
          <p:cNvPr id="9" name="TextBox 8">
            <a:extLst>
              <a:ext uri="{FF2B5EF4-FFF2-40B4-BE49-F238E27FC236}">
                <a16:creationId xmlns:a16="http://schemas.microsoft.com/office/drawing/2014/main" id="{67ACFE22-BE23-42DC-B722-477DA065EA5E}"/>
              </a:ext>
            </a:extLst>
          </p:cNvPr>
          <p:cNvSpPr txBox="1"/>
          <p:nvPr/>
        </p:nvSpPr>
        <p:spPr>
          <a:xfrm>
            <a:off x="480661" y="996587"/>
            <a:ext cx="11003127" cy="3877985"/>
          </a:xfrm>
          <a:prstGeom prst="rect">
            <a:avLst/>
          </a:prstGeom>
          <a:noFill/>
        </p:spPr>
        <p:txBody>
          <a:bodyPr wrap="square" numCol="1" rtlCol="0">
            <a:spAutoFit/>
          </a:bodyPr>
          <a:lstStyle/>
          <a:p>
            <a:pPr marL="457200" indent="-457200">
              <a:spcBef>
                <a:spcPts val="600"/>
              </a:spcBef>
              <a:spcAft>
                <a:spcPts val="600"/>
              </a:spcAft>
              <a:buFont typeface="Arial" panose="020B0604020202020204" pitchFamily="34" charset="0"/>
              <a:buChar char="•"/>
            </a:pPr>
            <a:r>
              <a:rPr lang="en-US" sz="2800" dirty="0"/>
              <a:t>US Department of Energy: </a:t>
            </a:r>
          </a:p>
          <a:p>
            <a:pPr marL="914400" lvl="1" indent="-457200">
              <a:spcBef>
                <a:spcPts val="600"/>
              </a:spcBef>
              <a:spcAft>
                <a:spcPts val="600"/>
              </a:spcAft>
              <a:buFont typeface="Arial" panose="020B0604020202020204" pitchFamily="34" charset="0"/>
              <a:buChar char="•"/>
            </a:pPr>
            <a:r>
              <a:rPr lang="en-US" sz="2800" dirty="0">
                <a:hlinkClick r:id="rId4"/>
              </a:rPr>
              <a:t>energy.gov/</a:t>
            </a:r>
            <a:r>
              <a:rPr lang="en-US" sz="2800" dirty="0" err="1">
                <a:hlinkClick r:id="rId4"/>
              </a:rPr>
              <a:t>gdo</a:t>
            </a:r>
            <a:r>
              <a:rPr lang="en-US" sz="2800" dirty="0">
                <a:hlinkClick r:id="rId4"/>
              </a:rPr>
              <a:t>/conductor</a:t>
            </a:r>
            <a:endParaRPr lang="en-US" sz="2800" dirty="0"/>
          </a:p>
          <a:p>
            <a:pPr>
              <a:spcBef>
                <a:spcPts val="600"/>
              </a:spcBef>
              <a:spcAft>
                <a:spcPts val="600"/>
              </a:spcAft>
            </a:pPr>
            <a:endParaRPr lang="en-US" sz="2800" dirty="0"/>
          </a:p>
          <a:p>
            <a:pPr marL="457200" indent="-457200">
              <a:spcBef>
                <a:spcPts val="600"/>
              </a:spcBef>
              <a:spcAft>
                <a:spcPts val="600"/>
              </a:spcAft>
              <a:buFont typeface="Arial" panose="020B0604020202020204" pitchFamily="34" charset="0"/>
              <a:buChar char="•"/>
            </a:pPr>
            <a:r>
              <a:rPr lang="en-US" sz="2800" dirty="0"/>
              <a:t>Montana Energy Office: </a:t>
            </a:r>
          </a:p>
          <a:p>
            <a:pPr marL="914400" lvl="1" indent="-457200">
              <a:spcBef>
                <a:spcPts val="600"/>
              </a:spcBef>
              <a:spcAft>
                <a:spcPts val="600"/>
              </a:spcAft>
              <a:buFont typeface="Arial" panose="020B0604020202020204" pitchFamily="34" charset="0"/>
              <a:buChar char="•"/>
            </a:pPr>
            <a:r>
              <a:rPr lang="en-US" sz="2800" dirty="0">
                <a:hlinkClick r:id="rId5"/>
              </a:rPr>
              <a:t>deq.mt.gov/energy/incentive </a:t>
            </a:r>
            <a:r>
              <a:rPr lang="en-US" sz="2800" dirty="0"/>
              <a:t>(40101(d), tax credits, rebates, EV charging equipment)</a:t>
            </a:r>
          </a:p>
          <a:p>
            <a:pPr marL="914400" lvl="1" indent="-457200">
              <a:spcBef>
                <a:spcPts val="600"/>
              </a:spcBef>
              <a:spcAft>
                <a:spcPts val="60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142102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12</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sz="3200" dirty="0">
                <a:latin typeface="+mn-lt"/>
              </a:rPr>
              <a:t>Contact Information</a:t>
            </a:r>
          </a:p>
        </p:txBody>
      </p:sp>
      <p:sp>
        <p:nvSpPr>
          <p:cNvPr id="9" name="TextBox 8">
            <a:extLst>
              <a:ext uri="{FF2B5EF4-FFF2-40B4-BE49-F238E27FC236}">
                <a16:creationId xmlns:a16="http://schemas.microsoft.com/office/drawing/2014/main" id="{36F0ECDF-9F16-3208-0CE7-25E39CD6F0B2}"/>
              </a:ext>
            </a:extLst>
          </p:cNvPr>
          <p:cNvSpPr txBox="1"/>
          <p:nvPr/>
        </p:nvSpPr>
        <p:spPr>
          <a:xfrm>
            <a:off x="480661" y="1783816"/>
            <a:ext cx="11003127" cy="2277547"/>
          </a:xfrm>
          <a:prstGeom prst="rect">
            <a:avLst/>
          </a:prstGeom>
          <a:noFill/>
        </p:spPr>
        <p:txBody>
          <a:bodyPr wrap="square" numCol="1" rtlCol="0">
            <a:spAutoFit/>
          </a:bodyPr>
          <a:lstStyle/>
          <a:p>
            <a:pPr algn="ctr">
              <a:spcBef>
                <a:spcPts val="600"/>
              </a:spcBef>
              <a:spcAft>
                <a:spcPts val="600"/>
              </a:spcAft>
            </a:pPr>
            <a:r>
              <a:rPr lang="en-US" sz="2800" b="1" dirty="0"/>
              <a:t>Ben Brouwer</a:t>
            </a:r>
          </a:p>
          <a:p>
            <a:pPr algn="ctr">
              <a:spcBef>
                <a:spcPts val="600"/>
              </a:spcBef>
              <a:spcAft>
                <a:spcPts val="600"/>
              </a:spcAft>
            </a:pPr>
            <a:r>
              <a:rPr lang="en-US" sz="2800" dirty="0"/>
              <a:t>Energy Planning Section Supervisor</a:t>
            </a:r>
          </a:p>
          <a:p>
            <a:pPr algn="ctr">
              <a:spcBef>
                <a:spcPts val="600"/>
              </a:spcBef>
              <a:spcAft>
                <a:spcPts val="600"/>
              </a:spcAft>
            </a:pPr>
            <a:r>
              <a:rPr lang="en-US" sz="2800" dirty="0"/>
              <a:t>(406) 444-6459</a:t>
            </a:r>
          </a:p>
          <a:p>
            <a:pPr algn="ctr">
              <a:spcBef>
                <a:spcPts val="600"/>
              </a:spcBef>
              <a:spcAft>
                <a:spcPts val="600"/>
              </a:spcAft>
            </a:pPr>
            <a:r>
              <a:rPr lang="en-US" sz="2800" dirty="0"/>
              <a:t>bbrouwer@mt.gov</a:t>
            </a:r>
          </a:p>
        </p:txBody>
      </p:sp>
    </p:spTree>
    <p:extLst>
      <p:ext uri="{BB962C8B-B14F-4D97-AF65-F5344CB8AC3E}">
        <p14:creationId xmlns:p14="http://schemas.microsoft.com/office/powerpoint/2010/main" val="34903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2</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Infrastructure Investment and Jobs Act</a:t>
            </a:r>
          </a:p>
        </p:txBody>
      </p:sp>
      <p:sp>
        <p:nvSpPr>
          <p:cNvPr id="16" name="TextBox 15">
            <a:extLst>
              <a:ext uri="{FF2B5EF4-FFF2-40B4-BE49-F238E27FC236}">
                <a16:creationId xmlns:a16="http://schemas.microsoft.com/office/drawing/2014/main" id="{709DB967-6F24-45C3-8BDC-1962AE4DBD5E}"/>
              </a:ext>
            </a:extLst>
          </p:cNvPr>
          <p:cNvSpPr txBox="1"/>
          <p:nvPr/>
        </p:nvSpPr>
        <p:spPr>
          <a:xfrm>
            <a:off x="480661" y="996587"/>
            <a:ext cx="11167802" cy="5124480"/>
          </a:xfrm>
          <a:prstGeom prst="rect">
            <a:avLst/>
          </a:prstGeom>
          <a:noFill/>
        </p:spPr>
        <p:txBody>
          <a:bodyPr wrap="square" rtlCol="0">
            <a:spAutoFit/>
          </a:bodyPr>
          <a:lstStyle/>
          <a:p>
            <a:pPr marL="285750" indent="-285750">
              <a:buFont typeface="Arial" panose="020B0604020202020204" pitchFamily="34" charset="0"/>
              <a:buChar char="•"/>
            </a:pPr>
            <a:r>
              <a:rPr lang="en-US" sz="2800" dirty="0"/>
              <a:t>Over $60 Billion for DOE to Support:</a:t>
            </a:r>
          </a:p>
          <a:p>
            <a:pPr marL="742950" lvl="1" indent="-285750">
              <a:buFont typeface="Arial" panose="020B0604020202020204" pitchFamily="34" charset="0"/>
              <a:buChar char="•"/>
            </a:pPr>
            <a:r>
              <a:rPr lang="en-US" sz="2000" dirty="0"/>
              <a:t>Domestic Manufacturing &amp; Workers</a:t>
            </a:r>
          </a:p>
          <a:p>
            <a:pPr marL="742950" lvl="1" indent="-285750">
              <a:buFont typeface="Arial" panose="020B0604020202020204" pitchFamily="34" charset="0"/>
              <a:buChar char="•"/>
            </a:pPr>
            <a:r>
              <a:rPr lang="en-US" sz="2000" dirty="0"/>
              <a:t>Energy Efficiency</a:t>
            </a:r>
          </a:p>
          <a:p>
            <a:pPr marL="742950" lvl="1" indent="-285750">
              <a:buFont typeface="Arial" panose="020B0604020202020204" pitchFamily="34" charset="0"/>
              <a:buChar char="•"/>
            </a:pPr>
            <a:r>
              <a:rPr lang="en-US" sz="2000" dirty="0"/>
              <a:t>Transportation</a:t>
            </a:r>
          </a:p>
          <a:p>
            <a:pPr marL="742950" lvl="1" indent="-285750">
              <a:buFont typeface="Arial" panose="020B0604020202020204" pitchFamily="34" charset="0"/>
              <a:buChar char="•"/>
            </a:pPr>
            <a:r>
              <a:rPr lang="en-US" sz="2000" dirty="0"/>
              <a:t>Technology Innovation</a:t>
            </a:r>
          </a:p>
          <a:p>
            <a:pPr marL="742950" lvl="1" indent="-285750">
              <a:buFont typeface="Arial" panose="020B0604020202020204" pitchFamily="34" charset="0"/>
              <a:buChar char="•"/>
            </a:pPr>
            <a:r>
              <a:rPr lang="en-US" sz="2000" dirty="0"/>
              <a:t>Transmission</a:t>
            </a:r>
          </a:p>
          <a:p>
            <a:pPr marL="285750" indent="-285750">
              <a:buFont typeface="Arial" panose="020B0604020202020204" pitchFamily="34" charset="0"/>
              <a:buChar char="•"/>
            </a:pPr>
            <a:r>
              <a:rPr lang="en-US" sz="2800" dirty="0"/>
              <a:t>Montana Energy Office</a:t>
            </a:r>
          </a:p>
          <a:p>
            <a:pPr marL="742950" lvl="1" indent="-285750">
              <a:buFont typeface="Arial" panose="020B0604020202020204" pitchFamily="34" charset="0"/>
              <a:buChar char="•"/>
            </a:pPr>
            <a:r>
              <a:rPr lang="en-US" sz="2000" dirty="0"/>
              <a:t>State Energy Program</a:t>
            </a:r>
          </a:p>
          <a:p>
            <a:pPr marL="742950" lvl="1" indent="-285750">
              <a:buFont typeface="Arial" panose="020B0604020202020204" pitchFamily="34" charset="0"/>
              <a:buChar char="•"/>
            </a:pPr>
            <a:r>
              <a:rPr lang="en-US" sz="2000" dirty="0"/>
              <a:t>Energy Efficiency Revolving Loan/Grant </a:t>
            </a:r>
          </a:p>
          <a:p>
            <a:pPr marL="742950" lvl="1" indent="-285750">
              <a:buFont typeface="Arial" panose="020B0604020202020204" pitchFamily="34" charset="0"/>
              <a:buChar char="•"/>
            </a:pPr>
            <a:r>
              <a:rPr lang="en-US" sz="2000" dirty="0"/>
              <a:t>Energy Efficiency Block Grant</a:t>
            </a:r>
          </a:p>
          <a:p>
            <a:pPr marL="742950" lvl="1" indent="-285750">
              <a:buFont typeface="Arial" panose="020B0604020202020204" pitchFamily="34" charset="0"/>
              <a:buChar char="•"/>
            </a:pPr>
            <a:r>
              <a:rPr lang="en-US" sz="2000" dirty="0"/>
              <a:t>National Electronic Vehicle Infrastructure</a:t>
            </a:r>
          </a:p>
          <a:p>
            <a:pPr marL="742950" lvl="1" indent="-285750">
              <a:buFont typeface="Arial" panose="020B0604020202020204" pitchFamily="34" charset="0"/>
              <a:buChar char="•"/>
            </a:pPr>
            <a:r>
              <a:rPr lang="en-US" sz="2000" dirty="0"/>
              <a:t>Grid Resilience &amp; Reliability</a:t>
            </a:r>
          </a:p>
          <a:p>
            <a:pPr marL="457200" indent="-457200">
              <a:spcBef>
                <a:spcPts val="600"/>
              </a:spcBef>
              <a:spcAft>
                <a:spcPts val="600"/>
              </a:spcAft>
              <a:buFont typeface="Arial" panose="020B0604020202020204" pitchFamily="34" charset="0"/>
              <a:buChar char="•"/>
            </a:pPr>
            <a:endParaRPr lang="en-US" sz="2800" dirty="0"/>
          </a:p>
          <a:p>
            <a:pPr marL="457200" indent="-457200">
              <a:spcBef>
                <a:spcPts val="600"/>
              </a:spcBef>
              <a:spcAft>
                <a:spcPts val="60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3875209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3</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IIJA Grid Funding Provisions</a:t>
            </a:r>
          </a:p>
        </p:txBody>
      </p:sp>
      <p:sp>
        <p:nvSpPr>
          <p:cNvPr id="16" name="TextBox 15">
            <a:extLst>
              <a:ext uri="{FF2B5EF4-FFF2-40B4-BE49-F238E27FC236}">
                <a16:creationId xmlns:a16="http://schemas.microsoft.com/office/drawing/2014/main" id="{709DB967-6F24-45C3-8BDC-1962AE4DBD5E}"/>
              </a:ext>
            </a:extLst>
          </p:cNvPr>
          <p:cNvSpPr txBox="1"/>
          <p:nvPr/>
        </p:nvSpPr>
        <p:spPr>
          <a:xfrm>
            <a:off x="512099" y="846984"/>
            <a:ext cx="11167802" cy="5786199"/>
          </a:xfrm>
          <a:prstGeom prst="rect">
            <a:avLst/>
          </a:prstGeom>
          <a:noFill/>
        </p:spPr>
        <p:txBody>
          <a:bodyPr wrap="square" rtlCol="0">
            <a:spAutoFit/>
          </a:bodyPr>
          <a:lstStyle/>
          <a:p>
            <a:pPr marL="457200" indent="-457200">
              <a:spcBef>
                <a:spcPts val="600"/>
              </a:spcBef>
              <a:spcAft>
                <a:spcPts val="600"/>
              </a:spcAft>
              <a:buFont typeface="Arial" panose="020B0604020202020204" pitchFamily="34" charset="0"/>
              <a:buChar char="•"/>
            </a:pPr>
            <a:r>
              <a:rPr lang="en-US" sz="2400" dirty="0"/>
              <a:t>Grid Resilience State and Tribal Formula Grants Program—40101(d), $2.3B</a:t>
            </a:r>
          </a:p>
          <a:p>
            <a:pPr marL="1371600" lvl="2" indent="-457200">
              <a:spcBef>
                <a:spcPts val="600"/>
              </a:spcBef>
              <a:spcAft>
                <a:spcPts val="600"/>
              </a:spcAft>
              <a:buFont typeface="Arial" panose="020B0604020202020204" pitchFamily="34" charset="0"/>
              <a:buChar char="•"/>
            </a:pPr>
            <a:r>
              <a:rPr lang="en-US" dirty="0"/>
              <a:t>Year 1 and Year 2 Allocation to Montana: </a:t>
            </a:r>
            <a:r>
              <a:rPr lang="en-US" sz="1800" dirty="0">
                <a:effectLst/>
                <a:latin typeface="Calibri" panose="020F0502020204030204" pitchFamily="34" charset="0"/>
                <a:ea typeface="Times New Roman" panose="02020603050405020304" pitchFamily="18" charset="0"/>
              </a:rPr>
              <a:t>$14,067,392 </a:t>
            </a:r>
            <a:endParaRPr lang="en-US" dirty="0"/>
          </a:p>
          <a:p>
            <a:pPr marL="457200" indent="-457200">
              <a:spcBef>
                <a:spcPts val="600"/>
              </a:spcBef>
              <a:spcAft>
                <a:spcPts val="600"/>
              </a:spcAft>
              <a:buFont typeface="Arial" panose="020B0604020202020204" pitchFamily="34" charset="0"/>
              <a:buChar char="•"/>
            </a:pPr>
            <a:r>
              <a:rPr lang="en-US" sz="2400" dirty="0"/>
              <a:t>Grid Resilience and Innovation Partnership (GRIP) Program</a:t>
            </a:r>
          </a:p>
          <a:p>
            <a:pPr marL="914400" lvl="1" indent="-457200">
              <a:spcBef>
                <a:spcPts val="600"/>
              </a:spcBef>
              <a:spcAft>
                <a:spcPts val="600"/>
              </a:spcAft>
              <a:buFont typeface="Arial" panose="020B0604020202020204" pitchFamily="34" charset="0"/>
              <a:buChar char="•"/>
            </a:pPr>
            <a:r>
              <a:rPr lang="en-US" sz="2400" dirty="0"/>
              <a:t>Grid Resilience Utility and Industry Grants—40101(c), $2.5B</a:t>
            </a:r>
          </a:p>
          <a:p>
            <a:pPr marL="1371600" lvl="2" indent="-457200">
              <a:spcBef>
                <a:spcPts val="600"/>
              </a:spcBef>
              <a:spcAft>
                <a:spcPts val="600"/>
              </a:spcAft>
              <a:buFont typeface="Arial" panose="020B0604020202020204" pitchFamily="34" charset="0"/>
              <a:buChar char="•"/>
            </a:pPr>
            <a:r>
              <a:rPr lang="en-US" dirty="0"/>
              <a:t>The Grid Resilience Utility and Industry Grants support the modernization of the electric grid to reduce impacts due to extreme weather and natural disasters. </a:t>
            </a:r>
          </a:p>
          <a:p>
            <a:pPr marL="914400" lvl="1" indent="-457200">
              <a:spcBef>
                <a:spcPts val="600"/>
              </a:spcBef>
              <a:spcAft>
                <a:spcPts val="600"/>
              </a:spcAft>
              <a:buFont typeface="Arial" panose="020B0604020202020204" pitchFamily="34" charset="0"/>
              <a:buChar char="•"/>
            </a:pPr>
            <a:r>
              <a:rPr lang="en-US" sz="2400" dirty="0"/>
              <a:t>Smart Grid Grants—40107, $3B</a:t>
            </a:r>
          </a:p>
          <a:p>
            <a:pPr marL="1371600" lvl="2" indent="-457200">
              <a:spcBef>
                <a:spcPts val="600"/>
              </a:spcBef>
              <a:spcAft>
                <a:spcPts val="600"/>
              </a:spcAft>
              <a:buFont typeface="Arial" panose="020B0604020202020204" pitchFamily="34" charset="0"/>
              <a:buChar char="•"/>
            </a:pPr>
            <a:r>
              <a:rPr lang="en-US" dirty="0"/>
              <a:t>Smart Grid Grants is designed to increase the flexibility, efficiency, and reliability of the electric power system</a:t>
            </a:r>
          </a:p>
          <a:p>
            <a:pPr marL="914400" lvl="1" indent="-457200">
              <a:spcBef>
                <a:spcPts val="600"/>
              </a:spcBef>
              <a:spcAft>
                <a:spcPts val="600"/>
              </a:spcAft>
              <a:buFont typeface="Arial" panose="020B0604020202020204" pitchFamily="34" charset="0"/>
              <a:buChar char="•"/>
            </a:pPr>
            <a:r>
              <a:rPr lang="en-US" sz="2400" dirty="0"/>
              <a:t>Grid Innovation Program—40103(b), $5B</a:t>
            </a:r>
          </a:p>
          <a:p>
            <a:pPr marL="1371600" lvl="2" indent="-457200">
              <a:spcBef>
                <a:spcPts val="600"/>
              </a:spcBef>
              <a:spcAft>
                <a:spcPts val="600"/>
              </a:spcAft>
              <a:buFont typeface="Arial" panose="020B0604020202020204" pitchFamily="34" charset="0"/>
              <a:buChar char="•"/>
            </a:pPr>
            <a:r>
              <a:rPr lang="en-US" dirty="0"/>
              <a:t>$5 billion for FY 22-26 to support projects that use innovative approaches to transmission, storage, and distribution infrastructure to enhance grid resilience and reliability.</a:t>
            </a:r>
          </a:p>
          <a:p>
            <a:pPr>
              <a:spcBef>
                <a:spcPts val="600"/>
              </a:spcBef>
              <a:spcAft>
                <a:spcPts val="600"/>
              </a:spcAft>
            </a:pPr>
            <a:endParaRPr lang="en-US" sz="2800" dirty="0"/>
          </a:p>
        </p:txBody>
      </p:sp>
    </p:spTree>
    <p:extLst>
      <p:ext uri="{BB962C8B-B14F-4D97-AF65-F5344CB8AC3E}">
        <p14:creationId xmlns:p14="http://schemas.microsoft.com/office/powerpoint/2010/main" val="269318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4</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Eligible Entities</a:t>
            </a:r>
          </a:p>
        </p:txBody>
      </p:sp>
      <p:sp>
        <p:nvSpPr>
          <p:cNvPr id="16" name="TextBox 15">
            <a:extLst>
              <a:ext uri="{FF2B5EF4-FFF2-40B4-BE49-F238E27FC236}">
                <a16:creationId xmlns:a16="http://schemas.microsoft.com/office/drawing/2014/main" id="{709DB967-6F24-45C3-8BDC-1962AE4DBD5E}"/>
              </a:ext>
            </a:extLst>
          </p:cNvPr>
          <p:cNvSpPr txBox="1"/>
          <p:nvPr/>
        </p:nvSpPr>
        <p:spPr>
          <a:xfrm>
            <a:off x="480661" y="996587"/>
            <a:ext cx="11003127" cy="4185761"/>
          </a:xfrm>
          <a:prstGeom prst="rect">
            <a:avLst/>
          </a:prstGeom>
          <a:noFill/>
        </p:spPr>
        <p:txBody>
          <a:bodyPr wrap="square" numCol="1" rtlCol="0">
            <a:spAutoFit/>
          </a:bodyPr>
          <a:lstStyle/>
          <a:p>
            <a:pPr>
              <a:spcBef>
                <a:spcPts val="600"/>
              </a:spcBef>
              <a:spcAft>
                <a:spcPts val="600"/>
              </a:spcAft>
            </a:pPr>
            <a:r>
              <a:rPr lang="en-US" sz="2800" dirty="0"/>
              <a:t>Eligible Entities</a:t>
            </a:r>
          </a:p>
          <a:p>
            <a:pPr marL="914400" lvl="1" indent="-457200">
              <a:spcBef>
                <a:spcPts val="600"/>
              </a:spcBef>
              <a:spcAft>
                <a:spcPts val="600"/>
              </a:spcAft>
              <a:buFont typeface="Arial" panose="020B0604020202020204" pitchFamily="34" charset="0"/>
              <a:buChar char="•"/>
            </a:pPr>
            <a:r>
              <a:rPr lang="en-US" sz="2400" dirty="0"/>
              <a:t>an electric grid operator;</a:t>
            </a:r>
          </a:p>
          <a:p>
            <a:pPr marL="914400" lvl="1" indent="-457200">
              <a:spcBef>
                <a:spcPts val="600"/>
              </a:spcBef>
              <a:spcAft>
                <a:spcPts val="600"/>
              </a:spcAft>
              <a:buFont typeface="Arial" panose="020B0604020202020204" pitchFamily="34" charset="0"/>
              <a:buChar char="•"/>
            </a:pPr>
            <a:r>
              <a:rPr lang="en-US" sz="2400" dirty="0"/>
              <a:t>an electricity storage operator;</a:t>
            </a:r>
          </a:p>
          <a:p>
            <a:pPr marL="914400" lvl="1" indent="-457200">
              <a:spcBef>
                <a:spcPts val="600"/>
              </a:spcBef>
              <a:spcAft>
                <a:spcPts val="600"/>
              </a:spcAft>
              <a:buFont typeface="Arial" panose="020B0604020202020204" pitchFamily="34" charset="0"/>
              <a:buChar char="•"/>
            </a:pPr>
            <a:r>
              <a:rPr lang="en-US" sz="2400" dirty="0"/>
              <a:t>an electricity generator;</a:t>
            </a:r>
          </a:p>
          <a:p>
            <a:pPr marL="914400" lvl="1" indent="-457200">
              <a:spcBef>
                <a:spcPts val="600"/>
              </a:spcBef>
              <a:spcAft>
                <a:spcPts val="600"/>
              </a:spcAft>
              <a:buFont typeface="Arial" panose="020B0604020202020204" pitchFamily="34" charset="0"/>
              <a:buChar char="•"/>
            </a:pPr>
            <a:r>
              <a:rPr lang="en-US" sz="2400" dirty="0"/>
              <a:t>a transmission owner or operator;</a:t>
            </a:r>
          </a:p>
          <a:p>
            <a:pPr marL="914400" lvl="1" indent="-457200">
              <a:spcBef>
                <a:spcPts val="600"/>
              </a:spcBef>
              <a:spcAft>
                <a:spcPts val="600"/>
              </a:spcAft>
              <a:buFont typeface="Arial" panose="020B0604020202020204" pitchFamily="34" charset="0"/>
              <a:buChar char="•"/>
            </a:pPr>
            <a:r>
              <a:rPr lang="en-US" sz="2400" dirty="0"/>
              <a:t>a distribution provider;</a:t>
            </a:r>
          </a:p>
          <a:p>
            <a:pPr marL="914400" lvl="1" indent="-457200">
              <a:spcBef>
                <a:spcPts val="600"/>
              </a:spcBef>
              <a:spcAft>
                <a:spcPts val="600"/>
              </a:spcAft>
              <a:buFont typeface="Arial" panose="020B0604020202020204" pitchFamily="34" charset="0"/>
              <a:buChar char="•"/>
            </a:pPr>
            <a:r>
              <a:rPr lang="en-US" sz="2400" dirty="0"/>
              <a:t>a fuel supplier; and</a:t>
            </a:r>
          </a:p>
          <a:p>
            <a:pPr marL="914400" lvl="1" indent="-457200">
              <a:spcBef>
                <a:spcPts val="600"/>
              </a:spcBef>
              <a:spcAft>
                <a:spcPts val="600"/>
              </a:spcAft>
              <a:buFont typeface="Arial" panose="020B0604020202020204" pitchFamily="34" charset="0"/>
              <a:buChar char="•"/>
            </a:pPr>
            <a:r>
              <a:rPr lang="en-US" sz="2400" dirty="0"/>
              <a:t>any other relevant entity, as determined by the Secretary (of DOE). </a:t>
            </a:r>
          </a:p>
        </p:txBody>
      </p:sp>
    </p:spTree>
    <p:extLst>
      <p:ext uri="{BB962C8B-B14F-4D97-AF65-F5344CB8AC3E}">
        <p14:creationId xmlns:p14="http://schemas.microsoft.com/office/powerpoint/2010/main" val="2612496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5</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Eligible Resilience Measures include:</a:t>
            </a:r>
          </a:p>
        </p:txBody>
      </p:sp>
      <p:sp>
        <p:nvSpPr>
          <p:cNvPr id="16" name="TextBox 15">
            <a:extLst>
              <a:ext uri="{FF2B5EF4-FFF2-40B4-BE49-F238E27FC236}">
                <a16:creationId xmlns:a16="http://schemas.microsoft.com/office/drawing/2014/main" id="{709DB967-6F24-45C3-8BDC-1962AE4DBD5E}"/>
              </a:ext>
            </a:extLst>
          </p:cNvPr>
          <p:cNvSpPr txBox="1"/>
          <p:nvPr/>
        </p:nvSpPr>
        <p:spPr>
          <a:xfrm>
            <a:off x="480661" y="996587"/>
            <a:ext cx="11003127" cy="3939540"/>
          </a:xfrm>
          <a:prstGeom prst="rect">
            <a:avLst/>
          </a:prstGeom>
          <a:noFill/>
        </p:spPr>
        <p:txBody>
          <a:bodyPr wrap="square" numCol="2" rtlCol="0">
            <a:spAutoFit/>
          </a:bodyPr>
          <a:lstStyle/>
          <a:p>
            <a:pPr marL="285750" indent="-285750">
              <a:spcBef>
                <a:spcPts val="600"/>
              </a:spcBef>
              <a:spcAft>
                <a:spcPts val="600"/>
              </a:spcAft>
              <a:buFont typeface="Arial" panose="020B0604020202020204" pitchFamily="34" charset="0"/>
              <a:buChar char="•"/>
            </a:pPr>
            <a:r>
              <a:rPr lang="en-US" dirty="0"/>
              <a:t>weatherization technologies and equipment;</a:t>
            </a:r>
          </a:p>
          <a:p>
            <a:pPr marL="285750" indent="-285750">
              <a:spcBef>
                <a:spcPts val="600"/>
              </a:spcBef>
              <a:spcAft>
                <a:spcPts val="600"/>
              </a:spcAft>
              <a:buFont typeface="Arial" panose="020B0604020202020204" pitchFamily="34" charset="0"/>
              <a:buChar char="•"/>
            </a:pPr>
            <a:r>
              <a:rPr lang="en-US" dirty="0"/>
              <a:t>fire-resistant technologies and fire prevention systems;</a:t>
            </a:r>
          </a:p>
          <a:p>
            <a:pPr marL="285750" indent="-285750">
              <a:spcBef>
                <a:spcPts val="600"/>
              </a:spcBef>
              <a:spcAft>
                <a:spcPts val="600"/>
              </a:spcAft>
              <a:buFont typeface="Arial" panose="020B0604020202020204" pitchFamily="34" charset="0"/>
              <a:buChar char="•"/>
            </a:pPr>
            <a:r>
              <a:rPr lang="en-US" dirty="0"/>
              <a:t>monitoring and control technologies;</a:t>
            </a:r>
          </a:p>
          <a:p>
            <a:pPr marL="285750" indent="-285750">
              <a:spcBef>
                <a:spcPts val="600"/>
              </a:spcBef>
              <a:spcAft>
                <a:spcPts val="600"/>
              </a:spcAft>
              <a:buFont typeface="Arial" panose="020B0604020202020204" pitchFamily="34" charset="0"/>
              <a:buChar char="•"/>
            </a:pPr>
            <a:r>
              <a:rPr lang="en-US" dirty="0"/>
              <a:t>the undergrounding of electrical equipment;</a:t>
            </a:r>
          </a:p>
          <a:p>
            <a:pPr marL="285750" indent="-285750">
              <a:spcBef>
                <a:spcPts val="600"/>
              </a:spcBef>
              <a:spcAft>
                <a:spcPts val="600"/>
              </a:spcAft>
              <a:buFont typeface="Arial" panose="020B0604020202020204" pitchFamily="34" charset="0"/>
              <a:buChar char="•"/>
            </a:pPr>
            <a:r>
              <a:rPr lang="en-US" dirty="0"/>
              <a:t>utility pole management;</a:t>
            </a:r>
          </a:p>
          <a:p>
            <a:pPr marL="285750" indent="-285750">
              <a:spcBef>
                <a:spcPts val="600"/>
              </a:spcBef>
              <a:spcAft>
                <a:spcPts val="600"/>
              </a:spcAft>
              <a:buFont typeface="Arial" panose="020B0604020202020204" pitchFamily="34" charset="0"/>
              <a:buChar char="•"/>
            </a:pPr>
            <a:r>
              <a:rPr lang="en-US" dirty="0"/>
              <a:t>the relocation of power lines or the reconductoring of power lines with low-sag, advanced conductors;</a:t>
            </a:r>
          </a:p>
          <a:p>
            <a:pPr marL="285750" indent="-285750">
              <a:spcBef>
                <a:spcPts val="600"/>
              </a:spcBef>
              <a:spcAft>
                <a:spcPts val="600"/>
              </a:spcAft>
              <a:buFont typeface="Arial" panose="020B0604020202020204" pitchFamily="34" charset="0"/>
              <a:buChar char="•"/>
            </a:pPr>
            <a:r>
              <a:rPr lang="en-US" dirty="0"/>
              <a:t>vegetation and fuel-load management;</a:t>
            </a:r>
          </a:p>
          <a:p>
            <a:pPr marL="285750" indent="-285750">
              <a:spcBef>
                <a:spcPts val="600"/>
              </a:spcBef>
              <a:spcAft>
                <a:spcPts val="600"/>
              </a:spcAft>
              <a:buFont typeface="Arial" panose="020B0604020202020204" pitchFamily="34" charset="0"/>
              <a:buChar char="•"/>
            </a:pPr>
            <a:r>
              <a:rPr lang="en-US" dirty="0"/>
              <a:t>the use or construction of distributed energy resources for enhancing system</a:t>
            </a:r>
          </a:p>
          <a:p>
            <a:pPr marL="285750" indent="-285750">
              <a:spcBef>
                <a:spcPts val="600"/>
              </a:spcBef>
              <a:spcAft>
                <a:spcPts val="600"/>
              </a:spcAft>
              <a:buFont typeface="Arial" panose="020B0604020202020204" pitchFamily="34" charset="0"/>
              <a:buChar char="•"/>
            </a:pPr>
            <a:r>
              <a:rPr lang="en-US" dirty="0"/>
              <a:t>adaptive capacity during disruptive events, including:</a:t>
            </a:r>
          </a:p>
          <a:p>
            <a:pPr marL="742950" lvl="1" indent="-285750">
              <a:spcBef>
                <a:spcPts val="600"/>
              </a:spcBef>
              <a:spcAft>
                <a:spcPts val="600"/>
              </a:spcAft>
              <a:buFont typeface="Arial" panose="020B0604020202020204" pitchFamily="34" charset="0"/>
              <a:buChar char="•"/>
            </a:pPr>
            <a:r>
              <a:rPr lang="en-US" dirty="0"/>
              <a:t>microgrids; and</a:t>
            </a:r>
          </a:p>
          <a:p>
            <a:pPr marL="742950" lvl="1" indent="-285750">
              <a:spcBef>
                <a:spcPts val="600"/>
              </a:spcBef>
              <a:spcAft>
                <a:spcPts val="600"/>
              </a:spcAft>
              <a:buFont typeface="Arial" panose="020B0604020202020204" pitchFamily="34" charset="0"/>
              <a:buChar char="•"/>
            </a:pPr>
            <a:r>
              <a:rPr lang="en-US" dirty="0"/>
              <a:t>battery-storage subcomponents;</a:t>
            </a:r>
          </a:p>
          <a:p>
            <a:pPr marL="285750" indent="-285750">
              <a:spcBef>
                <a:spcPts val="600"/>
              </a:spcBef>
              <a:spcAft>
                <a:spcPts val="600"/>
              </a:spcAft>
              <a:buFont typeface="Arial" panose="020B0604020202020204" pitchFamily="34" charset="0"/>
              <a:buChar char="•"/>
            </a:pPr>
            <a:r>
              <a:rPr lang="en-US" dirty="0"/>
              <a:t>adaptive protection technologies;</a:t>
            </a:r>
          </a:p>
          <a:p>
            <a:pPr marL="285750" indent="-285750">
              <a:spcBef>
                <a:spcPts val="600"/>
              </a:spcBef>
              <a:spcAft>
                <a:spcPts val="600"/>
              </a:spcAft>
              <a:buFont typeface="Arial" panose="020B0604020202020204" pitchFamily="34" charset="0"/>
              <a:buChar char="•"/>
            </a:pPr>
            <a:r>
              <a:rPr lang="en-US" dirty="0"/>
              <a:t>advanced modeling technologies;</a:t>
            </a:r>
          </a:p>
          <a:p>
            <a:pPr marL="285750" indent="-285750">
              <a:spcBef>
                <a:spcPts val="600"/>
              </a:spcBef>
              <a:spcAft>
                <a:spcPts val="600"/>
              </a:spcAft>
              <a:buFont typeface="Arial" panose="020B0604020202020204" pitchFamily="34" charset="0"/>
              <a:buChar char="•"/>
            </a:pPr>
            <a:r>
              <a:rPr lang="en-US" dirty="0"/>
              <a:t>hardening of power lines, facilities, substations, of other systems; and</a:t>
            </a:r>
          </a:p>
          <a:p>
            <a:pPr marL="285750" indent="-285750">
              <a:spcBef>
                <a:spcPts val="600"/>
              </a:spcBef>
              <a:spcAft>
                <a:spcPts val="600"/>
              </a:spcAft>
              <a:buFont typeface="Arial" panose="020B0604020202020204" pitchFamily="34" charset="0"/>
              <a:buChar char="•"/>
            </a:pPr>
            <a:r>
              <a:rPr lang="en-US" dirty="0"/>
              <a:t>the replacement of old overhead conductors and underground cables.</a:t>
            </a:r>
          </a:p>
          <a:p>
            <a:pPr>
              <a:spcBef>
                <a:spcPts val="600"/>
              </a:spcBef>
              <a:spcAft>
                <a:spcPts val="600"/>
              </a:spcAft>
            </a:pPr>
            <a:endParaRPr lang="en-US" sz="1400" dirty="0"/>
          </a:p>
        </p:txBody>
      </p:sp>
    </p:spTree>
    <p:extLst>
      <p:ext uri="{BB962C8B-B14F-4D97-AF65-F5344CB8AC3E}">
        <p14:creationId xmlns:p14="http://schemas.microsoft.com/office/powerpoint/2010/main" val="3669527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6</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Federal Requirements &amp; Limitations</a:t>
            </a:r>
          </a:p>
        </p:txBody>
      </p:sp>
      <p:sp>
        <p:nvSpPr>
          <p:cNvPr id="16" name="TextBox 15">
            <a:extLst>
              <a:ext uri="{FF2B5EF4-FFF2-40B4-BE49-F238E27FC236}">
                <a16:creationId xmlns:a16="http://schemas.microsoft.com/office/drawing/2014/main" id="{709DB967-6F24-45C3-8BDC-1962AE4DBD5E}"/>
              </a:ext>
            </a:extLst>
          </p:cNvPr>
          <p:cNvSpPr txBox="1"/>
          <p:nvPr/>
        </p:nvSpPr>
        <p:spPr>
          <a:xfrm>
            <a:off x="480661" y="996587"/>
            <a:ext cx="11003127" cy="4462760"/>
          </a:xfrm>
          <a:prstGeom prst="rect">
            <a:avLst/>
          </a:prstGeom>
          <a:noFill/>
        </p:spPr>
        <p:txBody>
          <a:bodyPr wrap="square" numCol="1" rtlCol="0">
            <a:spAutoFit/>
          </a:bodyPr>
          <a:lstStyle/>
          <a:p>
            <a:pPr marL="457200" indent="-457200">
              <a:spcBef>
                <a:spcPts val="600"/>
              </a:spcBef>
              <a:spcAft>
                <a:spcPts val="600"/>
              </a:spcAft>
              <a:buFont typeface="Arial" panose="020B0604020202020204" pitchFamily="34" charset="0"/>
              <a:buChar char="•"/>
            </a:pPr>
            <a:r>
              <a:rPr lang="en-US" sz="2800" dirty="0"/>
              <a:t>Regular Reports on Financials, Project Progression, and Metrics</a:t>
            </a:r>
          </a:p>
          <a:p>
            <a:pPr marL="457200" indent="-457200">
              <a:spcBef>
                <a:spcPts val="600"/>
              </a:spcBef>
              <a:spcAft>
                <a:spcPts val="600"/>
              </a:spcAft>
              <a:buFont typeface="Arial" panose="020B0604020202020204" pitchFamily="34" charset="0"/>
              <a:buChar char="•"/>
            </a:pPr>
            <a:r>
              <a:rPr lang="en-US" sz="2800" dirty="0"/>
              <a:t>National Environmental Policy Act</a:t>
            </a:r>
          </a:p>
          <a:p>
            <a:pPr marL="457200" indent="-457200">
              <a:spcBef>
                <a:spcPts val="600"/>
              </a:spcBef>
              <a:spcAft>
                <a:spcPts val="600"/>
              </a:spcAft>
              <a:buFont typeface="Arial" panose="020B0604020202020204" pitchFamily="34" charset="0"/>
              <a:buChar char="•"/>
            </a:pPr>
            <a:r>
              <a:rPr lang="en-US" sz="2800" dirty="0"/>
              <a:t>Build America Buy America Act</a:t>
            </a:r>
          </a:p>
          <a:p>
            <a:pPr marL="457200" indent="-457200">
              <a:spcBef>
                <a:spcPts val="600"/>
              </a:spcBef>
              <a:spcAft>
                <a:spcPts val="600"/>
              </a:spcAft>
              <a:buFont typeface="Arial" panose="020B0604020202020204" pitchFamily="34" charset="0"/>
              <a:buChar char="•"/>
            </a:pPr>
            <a:r>
              <a:rPr lang="en-US" sz="2800" dirty="0"/>
              <a:t>Davis-Bacon Act (Prevailing Wage)</a:t>
            </a:r>
          </a:p>
          <a:p>
            <a:pPr marL="457200" indent="-457200">
              <a:spcBef>
                <a:spcPts val="600"/>
              </a:spcBef>
              <a:spcAft>
                <a:spcPts val="600"/>
              </a:spcAft>
              <a:buFont typeface="Arial" panose="020B0604020202020204" pitchFamily="34" charset="0"/>
              <a:buChar char="•"/>
            </a:pPr>
            <a:r>
              <a:rPr lang="en-US" sz="2800" dirty="0"/>
              <a:t>Cannot be used for: Cybersecurity, New Generation Facilities, Large-Scale Battery Storage not used for Adaptive Capacity</a:t>
            </a:r>
          </a:p>
          <a:p>
            <a:pPr marL="457200" indent="-457200">
              <a:spcBef>
                <a:spcPts val="600"/>
              </a:spcBef>
              <a:spcAft>
                <a:spcPts val="600"/>
              </a:spcAft>
              <a:buFont typeface="Arial" panose="020B0604020202020204" pitchFamily="34" charset="0"/>
              <a:buChar char="•"/>
            </a:pPr>
            <a:r>
              <a:rPr lang="en-US" sz="2800" dirty="0"/>
              <a:t>No Cost Recovery for Portion of Project that is Grant Funded</a:t>
            </a:r>
          </a:p>
          <a:p>
            <a:pPr marL="457200" indent="-457200">
              <a:spcBef>
                <a:spcPts val="600"/>
              </a:spcBef>
              <a:spcAft>
                <a:spcPts val="600"/>
              </a:spcAft>
              <a:buFont typeface="Arial" panose="020B0604020202020204" pitchFamily="34" charset="0"/>
              <a:buChar char="•"/>
            </a:pPr>
            <a:r>
              <a:rPr lang="en-US" sz="2800" dirty="0"/>
              <a:t>Others</a:t>
            </a:r>
          </a:p>
        </p:txBody>
      </p:sp>
    </p:spTree>
    <p:extLst>
      <p:ext uri="{BB962C8B-B14F-4D97-AF65-F5344CB8AC3E}">
        <p14:creationId xmlns:p14="http://schemas.microsoft.com/office/powerpoint/2010/main" val="2620887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7</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Cost Matching</a:t>
            </a:r>
          </a:p>
        </p:txBody>
      </p:sp>
      <p:sp>
        <p:nvSpPr>
          <p:cNvPr id="16" name="TextBox 15">
            <a:extLst>
              <a:ext uri="{FF2B5EF4-FFF2-40B4-BE49-F238E27FC236}">
                <a16:creationId xmlns:a16="http://schemas.microsoft.com/office/drawing/2014/main" id="{709DB967-6F24-45C3-8BDC-1962AE4DBD5E}"/>
              </a:ext>
            </a:extLst>
          </p:cNvPr>
          <p:cNvSpPr txBox="1"/>
          <p:nvPr/>
        </p:nvSpPr>
        <p:spPr>
          <a:xfrm>
            <a:off x="480661" y="947949"/>
            <a:ext cx="11003127" cy="4739759"/>
          </a:xfrm>
          <a:prstGeom prst="rect">
            <a:avLst/>
          </a:prstGeom>
          <a:noFill/>
        </p:spPr>
        <p:txBody>
          <a:bodyPr wrap="square" numCol="1" rtlCol="0">
            <a:spAutoFit/>
          </a:bodyPr>
          <a:lstStyle/>
          <a:p>
            <a:pPr marL="457200" indent="-457200">
              <a:spcBef>
                <a:spcPts val="600"/>
              </a:spcBef>
              <a:spcAft>
                <a:spcPts val="600"/>
              </a:spcAft>
              <a:buFont typeface="Arial" panose="020B0604020202020204" pitchFamily="34" charset="0"/>
              <a:buChar char="•"/>
            </a:pPr>
            <a:r>
              <a:rPr lang="en-US" sz="2800" dirty="0"/>
              <a:t>State required to provide 15% match</a:t>
            </a:r>
          </a:p>
          <a:p>
            <a:pPr marL="914400" lvl="1" indent="-457200">
              <a:spcBef>
                <a:spcPts val="600"/>
              </a:spcBef>
              <a:spcAft>
                <a:spcPts val="600"/>
              </a:spcAft>
              <a:buFont typeface="Arial" panose="020B0604020202020204" pitchFamily="34" charset="0"/>
              <a:buChar char="•"/>
            </a:pPr>
            <a:r>
              <a:rPr lang="en-US" sz="2800" dirty="0"/>
              <a:t>15% state match may be secured from eligible entities receiving subawards</a:t>
            </a:r>
          </a:p>
          <a:p>
            <a:pPr marL="457200" indent="-457200">
              <a:spcBef>
                <a:spcPts val="600"/>
              </a:spcBef>
              <a:spcAft>
                <a:spcPts val="600"/>
              </a:spcAft>
              <a:buFont typeface="Arial" panose="020B0604020202020204" pitchFamily="34" charset="0"/>
              <a:buChar char="•"/>
            </a:pPr>
            <a:r>
              <a:rPr lang="en-US" sz="2800" dirty="0"/>
              <a:t>Eligible entity &gt;4,000,000 MWh sales: match 100% of subaward</a:t>
            </a:r>
          </a:p>
          <a:p>
            <a:pPr marL="457200" indent="-457200">
              <a:spcBef>
                <a:spcPts val="600"/>
              </a:spcBef>
              <a:spcAft>
                <a:spcPts val="600"/>
              </a:spcAft>
              <a:buFont typeface="Arial" panose="020B0604020202020204" pitchFamily="34" charset="0"/>
              <a:buChar char="•"/>
            </a:pPr>
            <a:r>
              <a:rPr lang="en-US" sz="2800" dirty="0"/>
              <a:t>Eligible entity &lt;4,000,000 MWh sales: match 1/3 of subaward</a:t>
            </a:r>
          </a:p>
          <a:p>
            <a:pPr marL="457200" indent="-457200">
              <a:spcBef>
                <a:spcPts val="600"/>
              </a:spcBef>
              <a:spcAft>
                <a:spcPts val="600"/>
              </a:spcAft>
              <a:buFont typeface="Arial" panose="020B0604020202020204" pitchFamily="34" charset="0"/>
              <a:buChar char="•"/>
            </a:pPr>
            <a:r>
              <a:rPr lang="en-US" sz="2800" dirty="0"/>
              <a:t>Small Utility Set-Aside</a:t>
            </a:r>
          </a:p>
          <a:p>
            <a:pPr marL="914400" lvl="1" indent="-457200">
              <a:spcBef>
                <a:spcPts val="600"/>
              </a:spcBef>
              <a:spcAft>
                <a:spcPts val="600"/>
              </a:spcAft>
              <a:buFont typeface="Arial" panose="020B0604020202020204" pitchFamily="34" charset="0"/>
              <a:buChar char="•"/>
            </a:pPr>
            <a:r>
              <a:rPr lang="en-US" sz="2800" dirty="0"/>
              <a:t>A minimum amount of funds must be made available to small utilities, based on the percentage of customers served by small utilities</a:t>
            </a:r>
          </a:p>
        </p:txBody>
      </p:sp>
    </p:spTree>
    <p:extLst>
      <p:ext uri="{BB962C8B-B14F-4D97-AF65-F5344CB8AC3E}">
        <p14:creationId xmlns:p14="http://schemas.microsoft.com/office/powerpoint/2010/main" val="786313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8</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MT Program Objectives</a:t>
            </a:r>
          </a:p>
        </p:txBody>
      </p:sp>
      <p:graphicFrame>
        <p:nvGraphicFramePr>
          <p:cNvPr id="4" name="Table 4">
            <a:extLst>
              <a:ext uri="{FF2B5EF4-FFF2-40B4-BE49-F238E27FC236}">
                <a16:creationId xmlns:a16="http://schemas.microsoft.com/office/drawing/2014/main" id="{7504DD18-7F0D-9AE0-4BA7-7B32307D05D9}"/>
              </a:ext>
            </a:extLst>
          </p:cNvPr>
          <p:cNvGraphicFramePr>
            <a:graphicFrameLocks noGrp="1"/>
          </p:cNvGraphicFramePr>
          <p:nvPr>
            <p:extLst>
              <p:ext uri="{D42A27DB-BD31-4B8C-83A1-F6EECF244321}">
                <p14:modId xmlns:p14="http://schemas.microsoft.com/office/powerpoint/2010/main" val="3421679099"/>
              </p:ext>
            </p:extLst>
          </p:nvPr>
        </p:nvGraphicFramePr>
        <p:xfrm>
          <a:off x="953213" y="1281815"/>
          <a:ext cx="9968215" cy="4072274"/>
        </p:xfrm>
        <a:graphic>
          <a:graphicData uri="http://schemas.openxmlformats.org/drawingml/2006/table">
            <a:tbl>
              <a:tblPr firstRow="1" bandRow="1">
                <a:tableStyleId>{5C22544A-7EE6-4342-B048-85BDC9FD1C3A}</a:tableStyleId>
              </a:tblPr>
              <a:tblGrid>
                <a:gridCol w="379547">
                  <a:extLst>
                    <a:ext uri="{9D8B030D-6E8A-4147-A177-3AD203B41FA5}">
                      <a16:colId xmlns:a16="http://schemas.microsoft.com/office/drawing/2014/main" val="184382763"/>
                    </a:ext>
                  </a:extLst>
                </a:gridCol>
                <a:gridCol w="9588668">
                  <a:extLst>
                    <a:ext uri="{9D8B030D-6E8A-4147-A177-3AD203B41FA5}">
                      <a16:colId xmlns:a16="http://schemas.microsoft.com/office/drawing/2014/main" val="2580952696"/>
                    </a:ext>
                  </a:extLst>
                </a:gridCol>
              </a:tblGrid>
              <a:tr h="1271183">
                <a:tc>
                  <a:txBody>
                    <a:bodyPr/>
                    <a:lstStyle/>
                    <a:p>
                      <a:r>
                        <a:rPr lang="en-US" b="1"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800" b="0" kern="1200" dirty="0">
                          <a:solidFill>
                            <a:schemeClr val="tx1"/>
                          </a:solidFill>
                          <a:effectLst/>
                          <a:latin typeface="+mn-lt"/>
                          <a:ea typeface="+mn-ea"/>
                          <a:cs typeface="+mn-cs"/>
                        </a:rPr>
                        <a:t>Improve the reliability and resilience of Montana’s electric transmission and distribution system by reducing vulnerability to disruptive events and natural hazards, including wildfire, wind events, flooding, and winter storms.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26458691"/>
                  </a:ext>
                </a:extLst>
              </a:tr>
              <a:tr h="515535">
                <a:tc>
                  <a:txBody>
                    <a:bodyPr/>
                    <a:lstStyle/>
                    <a:p>
                      <a:r>
                        <a:rPr lang="en-US" b="1"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800" b="0" kern="1200" dirty="0">
                          <a:solidFill>
                            <a:schemeClr val="tx1"/>
                          </a:solidFill>
                          <a:effectLst/>
                          <a:latin typeface="+mn-lt"/>
                          <a:ea typeface="+mn-ea"/>
                          <a:cs typeface="+mn-cs"/>
                        </a:rPr>
                        <a:t>Reduce the likelihood and consequence of outages affecting community facilities and critical infrastructure.</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581556931"/>
                  </a:ext>
                </a:extLst>
              </a:tr>
              <a:tr h="889828">
                <a:tc>
                  <a:txBody>
                    <a:bodyPr/>
                    <a:lstStyle/>
                    <a:p>
                      <a:r>
                        <a:rPr lang="en-US" b="1"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800" b="0" kern="1200" dirty="0">
                          <a:solidFill>
                            <a:schemeClr val="tx1"/>
                          </a:solidFill>
                          <a:effectLst/>
                          <a:latin typeface="+mn-lt"/>
                          <a:ea typeface="+mn-ea"/>
                          <a:cs typeface="+mn-cs"/>
                        </a:rPr>
                        <a:t>Limit the potential for wildfire ignition from transmission and distribution equipment and reduce the scope and consequence of precautionary wildfire-related public safety power shutoffs. </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92384742"/>
                  </a:ext>
                </a:extLst>
              </a:tr>
              <a:tr h="1271183">
                <a:tc>
                  <a:txBody>
                    <a:bodyPr/>
                    <a:lstStyle/>
                    <a:p>
                      <a:r>
                        <a:rPr lang="en-US" b="1"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800" b="0" kern="1200" dirty="0">
                          <a:solidFill>
                            <a:schemeClr val="tx1"/>
                          </a:solidFill>
                          <a:effectLst/>
                          <a:latin typeface="+mn-lt"/>
                          <a:ea typeface="+mn-ea"/>
                          <a:cs typeface="+mn-cs"/>
                        </a:rPr>
                        <a:t>Increase skilled workforce within Montana by assuring that installed reliability and resilience measures can be operated and maintained by Montana-based businesses and laborers, where possible.</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823684499"/>
                  </a:ext>
                </a:extLst>
              </a:tr>
            </a:tbl>
          </a:graphicData>
        </a:graphic>
      </p:graphicFrame>
    </p:spTree>
    <p:extLst>
      <p:ext uri="{BB962C8B-B14F-4D97-AF65-F5344CB8AC3E}">
        <p14:creationId xmlns:p14="http://schemas.microsoft.com/office/powerpoint/2010/main" val="11432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524000" y="766122"/>
            <a:ext cx="9144000"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a:cxnSpLocks/>
          </p:cNvCxnSpPr>
          <p:nvPr/>
        </p:nvCxnSpPr>
        <p:spPr>
          <a:xfrm>
            <a:off x="578224" y="5556110"/>
            <a:ext cx="10905564" cy="0"/>
          </a:xfrm>
          <a:prstGeom prst="line">
            <a:avLst/>
          </a:prstGeom>
          <a:ln>
            <a:solidFill>
              <a:srgbClr val="03528B"/>
            </a:solidFill>
          </a:ln>
          <a:effectLst/>
        </p:spPr>
        <p:style>
          <a:lnRef idx="2">
            <a:schemeClr val="accent1"/>
          </a:lnRef>
          <a:fillRef idx="0">
            <a:schemeClr val="accent1"/>
          </a:fillRef>
          <a:effectRef idx="1">
            <a:schemeClr val="accent1"/>
          </a:effectRef>
          <a:fontRef idx="minor">
            <a:schemeClr val="tx1"/>
          </a:fontRef>
        </p:style>
      </p:cxnSp>
      <p:sp>
        <p:nvSpPr>
          <p:cNvPr id="14" name="Slide Number Placeholder 5"/>
          <p:cNvSpPr>
            <a:spLocks noGrp="1"/>
          </p:cNvSpPr>
          <p:nvPr>
            <p:ph type="sldNum" sz="quarter" idx="4294967295"/>
          </p:nvPr>
        </p:nvSpPr>
        <p:spPr>
          <a:xfrm>
            <a:off x="8294530" y="6268058"/>
            <a:ext cx="2133600" cy="365125"/>
          </a:xfrm>
          <a:prstGeom prst="rect">
            <a:avLst/>
          </a:prstGeom>
        </p:spPr>
        <p:txBody>
          <a:bodyPr vert="horz" lIns="91440" tIns="45720" rIns="91440" bIns="45720" rtlCol="0" anchor="ctr"/>
          <a:lstStyle>
            <a:lvl1pPr algn="r">
              <a:defRPr sz="900" b="0" i="0">
                <a:solidFill>
                  <a:schemeClr val="tx1">
                    <a:lumMod val="65000"/>
                    <a:lumOff val="35000"/>
                  </a:schemeClr>
                </a:solidFill>
                <a:latin typeface="Gotham Book"/>
                <a:cs typeface="Gotham Book"/>
              </a:defRPr>
            </a:lvl1pPr>
          </a:lstStyle>
          <a:p>
            <a:fld id="{A4B31165-515C-614E-95DD-331AB30A028C}" type="slidenum">
              <a:rPr lang="en-US" smtClean="0">
                <a:solidFill>
                  <a:srgbClr val="03528B"/>
                </a:solidFill>
              </a:rPr>
              <a:pPr/>
              <a:t>9</a:t>
            </a:fld>
            <a:endParaRPr lang="en-US" dirty="0">
              <a:solidFill>
                <a:srgbClr val="03528B"/>
              </a:solidFill>
            </a:endParaRPr>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6894" y="5737937"/>
            <a:ext cx="1239915" cy="723284"/>
          </a:xfrm>
          <a:prstGeom prst="rect">
            <a:avLst/>
          </a:prstGeom>
        </p:spPr>
      </p:pic>
      <p:sp>
        <p:nvSpPr>
          <p:cNvPr id="19" name="Title 1">
            <a:extLst>
              <a:ext uri="{FF2B5EF4-FFF2-40B4-BE49-F238E27FC236}">
                <a16:creationId xmlns:a16="http://schemas.microsoft.com/office/drawing/2014/main" id="{1C87AA8A-367D-465B-9B18-7E841F7CF9F2}"/>
              </a:ext>
            </a:extLst>
          </p:cNvPr>
          <p:cNvSpPr txBox="1">
            <a:spLocks/>
          </p:cNvSpPr>
          <p:nvPr/>
        </p:nvSpPr>
        <p:spPr>
          <a:xfrm>
            <a:off x="480661" y="0"/>
            <a:ext cx="11320243" cy="8186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dirty="0">
                <a:latin typeface="+mn-lt"/>
              </a:rPr>
              <a:t>40101(d) Anticipated Timeline</a:t>
            </a:r>
          </a:p>
        </p:txBody>
      </p:sp>
      <p:sp>
        <p:nvSpPr>
          <p:cNvPr id="16" name="TextBox 15">
            <a:extLst>
              <a:ext uri="{FF2B5EF4-FFF2-40B4-BE49-F238E27FC236}">
                <a16:creationId xmlns:a16="http://schemas.microsoft.com/office/drawing/2014/main" id="{709DB967-6F24-45C3-8BDC-1962AE4DBD5E}"/>
              </a:ext>
            </a:extLst>
          </p:cNvPr>
          <p:cNvSpPr txBox="1"/>
          <p:nvPr/>
        </p:nvSpPr>
        <p:spPr>
          <a:xfrm>
            <a:off x="639218" y="1325341"/>
            <a:ext cx="11003127" cy="3293209"/>
          </a:xfrm>
          <a:prstGeom prst="rect">
            <a:avLst/>
          </a:prstGeom>
          <a:noFill/>
        </p:spPr>
        <p:txBody>
          <a:bodyPr wrap="square" numCol="1" rtlCol="0">
            <a:spAutoFit/>
          </a:bodyPr>
          <a:lstStyle/>
          <a:p>
            <a:pPr marL="457200" indent="-457200">
              <a:spcBef>
                <a:spcPts val="600"/>
              </a:spcBef>
              <a:spcAft>
                <a:spcPts val="600"/>
              </a:spcAft>
              <a:buFont typeface="Arial" panose="020B0604020202020204" pitchFamily="34" charset="0"/>
              <a:buChar char="•"/>
            </a:pPr>
            <a:r>
              <a:rPr lang="en-US" sz="2800" dirty="0"/>
              <a:t>September 19, 2022: First Public Hearing DONE</a:t>
            </a:r>
          </a:p>
          <a:p>
            <a:pPr marL="457200" indent="-457200">
              <a:spcBef>
                <a:spcPts val="600"/>
              </a:spcBef>
              <a:spcAft>
                <a:spcPts val="600"/>
              </a:spcAft>
              <a:buFont typeface="Arial" panose="020B0604020202020204" pitchFamily="34" charset="0"/>
              <a:buChar char="•"/>
            </a:pPr>
            <a:r>
              <a:rPr lang="en-US" sz="2800" dirty="0"/>
              <a:t>January 4, 2023: Second Public Hearing DONE</a:t>
            </a:r>
          </a:p>
          <a:p>
            <a:pPr marL="457200" indent="-457200">
              <a:spcBef>
                <a:spcPts val="600"/>
              </a:spcBef>
              <a:spcAft>
                <a:spcPts val="600"/>
              </a:spcAft>
              <a:buFont typeface="Arial" panose="020B0604020202020204" pitchFamily="34" charset="0"/>
              <a:buChar char="•"/>
            </a:pPr>
            <a:r>
              <a:rPr lang="en-US" sz="2800" dirty="0"/>
              <a:t>April : MEO to Submit Program Narrative DONE</a:t>
            </a:r>
          </a:p>
          <a:p>
            <a:pPr marL="457200" indent="-457200">
              <a:spcBef>
                <a:spcPts val="600"/>
              </a:spcBef>
              <a:spcAft>
                <a:spcPts val="600"/>
              </a:spcAft>
              <a:buFont typeface="Arial" panose="020B0604020202020204" pitchFamily="34" charset="0"/>
              <a:buChar char="•"/>
            </a:pPr>
            <a:r>
              <a:rPr lang="en-US" sz="2800" dirty="0"/>
              <a:t>Summer/Fall 2023: MT Energy Office to Release 1</a:t>
            </a:r>
            <a:r>
              <a:rPr lang="en-US" sz="2800" baseline="30000" dirty="0"/>
              <a:t>st</a:t>
            </a:r>
            <a:r>
              <a:rPr lang="en-US" sz="2800" dirty="0"/>
              <a:t> Competitive Solicitation</a:t>
            </a:r>
          </a:p>
          <a:p>
            <a:pPr marL="457200" indent="-457200">
              <a:spcBef>
                <a:spcPts val="600"/>
              </a:spcBef>
              <a:spcAft>
                <a:spcPts val="60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1460546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22014</TotalTime>
  <Words>990</Words>
  <Application>Microsoft Office PowerPoint</Application>
  <PresentationFormat>Widescreen</PresentationFormat>
  <Paragraphs>130</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Gotham Book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ISAA Presentation</dc:title>
  <dc:creator>Neal Ullman</dc:creator>
  <cp:lastModifiedBy>Brouwer, Ben</cp:lastModifiedBy>
  <cp:revision>146</cp:revision>
  <dcterms:created xsi:type="dcterms:W3CDTF">2018-06-08T17:41:27Z</dcterms:created>
  <dcterms:modified xsi:type="dcterms:W3CDTF">2023-04-18T16:02:24Z</dcterms:modified>
</cp:coreProperties>
</file>