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01" r:id="rId3"/>
    <p:sldId id="318" r:id="rId4"/>
    <p:sldId id="299" r:id="rId5"/>
    <p:sldId id="319" r:id="rId6"/>
    <p:sldId id="320" r:id="rId7"/>
    <p:sldId id="298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28B"/>
    <a:srgbClr val="0E5990"/>
    <a:srgbClr val="8FBD46"/>
    <a:srgbClr val="88EA2A"/>
    <a:srgbClr val="003399"/>
    <a:srgbClr val="E13D00"/>
    <a:srgbClr val="F06E10"/>
    <a:srgbClr val="3F3522"/>
    <a:srgbClr val="F0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9C03-C146-45DC-A2DD-E3E1C6F045DB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13EC-DF32-40BA-8AC6-CA58121BA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6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C07-53B7-CE40-B4E3-3F270AF1242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1165-515C-614E-95DD-331AB30A0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2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C07-53B7-CE40-B4E3-3F270AF1242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1165-515C-614E-95DD-331AB30A0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1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C07-53B7-CE40-B4E3-3F270AF1242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1165-515C-614E-95DD-331AB30A0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1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C07-53B7-CE40-B4E3-3F270AF1242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1165-515C-614E-95DD-331AB30A0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3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C07-53B7-CE40-B4E3-3F270AF1242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1165-515C-614E-95DD-331AB30A0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9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C07-53B7-CE40-B4E3-3F270AF1242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1165-515C-614E-95DD-331AB30A0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C07-53B7-CE40-B4E3-3F270AF1242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1165-515C-614E-95DD-331AB30A0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2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C07-53B7-CE40-B4E3-3F270AF1242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1165-515C-614E-95DD-331AB30A0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0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C07-53B7-CE40-B4E3-3F270AF1242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1165-515C-614E-95DD-331AB30A0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5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C07-53B7-CE40-B4E3-3F270AF1242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1165-515C-614E-95DD-331AB30A0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0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C07-53B7-CE40-B4E3-3F270AF1242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1165-515C-614E-95DD-331AB30A0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7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0C07-53B7-CE40-B4E3-3F270AF1242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A4B31165-515C-614E-95DD-331AB30A02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1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q.mt.gov/files/Energy/Energy%20Performance%20Contracting/Documents/EPC_List_2022.pdf" TargetMode="External"/><Relationship Id="rId2" Type="http://schemas.openxmlformats.org/officeDocument/2006/relationships/hyperlink" Target="https://deq.mt.gov/energy/Programs/ep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85" y="4272898"/>
            <a:ext cx="1648059" cy="96136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28" y="5566993"/>
            <a:ext cx="10366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3448" y="690842"/>
            <a:ext cx="3689350" cy="1200329"/>
          </a:xfrm>
          <a:prstGeom prst="rect">
            <a:avLst/>
          </a:prstGeom>
          <a:solidFill>
            <a:srgbClr val="0E59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bg1"/>
                </a:solidFill>
              </a:rPr>
              <a:t>Energy Performance Contracting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egoe Script" panose="020B0504020000000003" pitchFamily="34" charset="0"/>
              </a:rPr>
              <a:t>in</a:t>
            </a:r>
            <a:r>
              <a:rPr lang="en-US" sz="2400" cap="small" dirty="0">
                <a:solidFill>
                  <a:schemeClr val="bg1"/>
                </a:solidFill>
              </a:rPr>
              <a:t> Montana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809912-1B3A-F31A-068B-47E3A91FC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384" y="2384770"/>
            <a:ext cx="5459886" cy="3675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5056F6-C48B-6F5E-51E8-9792E4578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696" y="1291007"/>
            <a:ext cx="2949351" cy="21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0" y="698128"/>
            <a:ext cx="9144000" cy="5461743"/>
          </a:xfrm>
          <a:prstGeom prst="rect">
            <a:avLst/>
          </a:prstGeom>
          <a:solidFill>
            <a:srgbClr val="035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6122"/>
            <a:ext cx="9144000" cy="0"/>
          </a:xfrm>
          <a:prstGeom prst="line">
            <a:avLst/>
          </a:prstGeom>
          <a:ln>
            <a:solidFill>
              <a:srgbClr val="035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556110"/>
            <a:ext cx="9144000" cy="0"/>
          </a:xfrm>
          <a:prstGeom prst="line">
            <a:avLst/>
          </a:prstGeom>
          <a:ln>
            <a:solidFill>
              <a:srgbClr val="035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491" y="157679"/>
            <a:ext cx="632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528B"/>
                </a:solidFill>
                <a:cs typeface="Gotham Medium"/>
              </a:rPr>
              <a:t>Energy Performance Contracting </a:t>
            </a:r>
            <a:r>
              <a:rPr lang="en-US" sz="2400" b="1" dirty="0">
                <a:solidFill>
                  <a:srgbClr val="03528B"/>
                </a:solidFill>
                <a:latin typeface="Segoe Script" panose="020B0504020000000003" pitchFamily="34" charset="0"/>
                <a:cs typeface="Gotham Medium"/>
              </a:rPr>
              <a:t>(EPC)</a:t>
            </a:r>
            <a:endParaRPr lang="en-US" sz="2400" b="1" dirty="0">
              <a:solidFill>
                <a:srgbClr val="03528B"/>
              </a:solidFill>
              <a:cs typeface="Gotham Medium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70530" y="62680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A4B31165-515C-614E-95DD-331AB30A028C}" type="slidenum">
              <a:rPr lang="en-US" smtClean="0">
                <a:solidFill>
                  <a:srgbClr val="03528B"/>
                </a:solidFill>
              </a:rPr>
              <a:pPr/>
              <a:t>2</a:t>
            </a:fld>
            <a:endParaRPr lang="en-US" dirty="0">
              <a:solidFill>
                <a:srgbClr val="03528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70" y="766122"/>
            <a:ext cx="486595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is Energy Performance Contracting (EPC)?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 alternative form of project delivery and financing that uses cost savings from reduced utility produced energy and water consumption to repay the cost of installing energy conservation or production measures.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Also known as an Energy Savings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Performance Contract (ESPC) or a Guaranteed Energy Savings Contract, it is a valuable tool for achieving infrastructure modernization, budget reduction, resource efficiency, and sustainability goals. </a:t>
            </a:r>
            <a:endParaRPr lang="en-US" strike="sngStrike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6227868"/>
            <a:ext cx="850569" cy="4961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92DF0F-8DF7-7504-1EA4-4B0A488D6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825" y="2220783"/>
            <a:ext cx="3493262" cy="28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4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0" y="698128"/>
            <a:ext cx="9144000" cy="5461743"/>
          </a:xfrm>
          <a:prstGeom prst="rect">
            <a:avLst/>
          </a:prstGeom>
          <a:solidFill>
            <a:srgbClr val="035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6122"/>
            <a:ext cx="9144000" cy="0"/>
          </a:xfrm>
          <a:prstGeom prst="line">
            <a:avLst/>
          </a:prstGeom>
          <a:ln>
            <a:solidFill>
              <a:srgbClr val="035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556110"/>
            <a:ext cx="9144000" cy="0"/>
          </a:xfrm>
          <a:prstGeom prst="line">
            <a:avLst/>
          </a:prstGeom>
          <a:ln>
            <a:solidFill>
              <a:srgbClr val="035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490" y="157679"/>
            <a:ext cx="881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528B"/>
                </a:solidFill>
                <a:cs typeface="Gotham Medium"/>
              </a:rPr>
              <a:t>Considerations for Utilizing EPC for an Energy Project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70530" y="62680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A4B31165-515C-614E-95DD-331AB30A028C}" type="slidenum">
              <a:rPr lang="en-US" smtClean="0">
                <a:solidFill>
                  <a:srgbClr val="03528B"/>
                </a:solidFill>
              </a:rPr>
              <a:pPr/>
              <a:t>3</a:t>
            </a:fld>
            <a:endParaRPr lang="en-US" dirty="0">
              <a:solidFill>
                <a:srgbClr val="03528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69" y="766122"/>
            <a:ext cx="881535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1</a:t>
            </a:r>
            <a:r>
              <a:rPr lang="en-US" sz="1800" baseline="30000" dirty="0">
                <a:solidFill>
                  <a:schemeClr val="bg1"/>
                </a:solidFill>
              </a:rPr>
              <a:t>st</a:t>
            </a:r>
            <a:r>
              <a:rPr lang="en-US" sz="1800" dirty="0">
                <a:solidFill>
                  <a:schemeClr val="bg1"/>
                </a:solidFill>
              </a:rPr>
              <a:t> – do your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 Energy Office’s EPC website has excellent tools for determining if EPC is a good option for your project: </a:t>
            </a:r>
            <a:r>
              <a:rPr lang="en-US" sz="1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https://deq.mt.gov/energy/Programs/epc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2</a:t>
            </a:r>
            <a:r>
              <a:rPr lang="en-US" sz="1800" baseline="30000" dirty="0">
                <a:solidFill>
                  <a:schemeClr val="bg1"/>
                </a:solidFill>
              </a:rPr>
              <a:t>nd</a:t>
            </a:r>
            <a:r>
              <a:rPr lang="en-US" sz="1800" dirty="0">
                <a:solidFill>
                  <a:schemeClr val="bg1"/>
                </a:solidFill>
              </a:rPr>
              <a:t> – Talk to a few of Montana’s prequalified Energy Service Providers (ESPs) who meet statutory criteria for using EPC in Montana.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List is available on the Energy Office’s website: </a:t>
            </a:r>
            <a:r>
              <a:rPr 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https://deq.mt.gov/files/Energy/Energy%20Performance%20Contracting/Documents/EPC_List_2022.pdf</a:t>
            </a:r>
            <a:endParaRPr lang="en-US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Includes: Ameresco, Apollo Solutions, McKinstry, Honeywell, Iconergy, and Johnson Controls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6227868"/>
            <a:ext cx="850569" cy="496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A9324B-0D9B-FE49-66D0-F697B1999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322" y="1849201"/>
            <a:ext cx="3461355" cy="14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4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6122"/>
            <a:ext cx="9144000" cy="4789988"/>
          </a:xfrm>
          <a:prstGeom prst="rect">
            <a:avLst/>
          </a:prstGeom>
          <a:solidFill>
            <a:srgbClr val="035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528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610" y="87635"/>
            <a:ext cx="489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3528B"/>
                </a:solidFill>
                <a:cs typeface="Gotham Medium"/>
              </a:rPr>
              <a:t>The 5 Step EPC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982" y="1626772"/>
            <a:ext cx="4557176" cy="383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cs typeface="Gotham Light"/>
              </a:rPr>
              <a:t>Step 1- Project Planning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cs typeface="Gotham Light"/>
              </a:rPr>
              <a:t>Step 2 - Energy Service Provider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cs typeface="Gotham Light"/>
              </a:rPr>
              <a:t>              (ESP) Selection Process     Step 3 - Project Development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cs typeface="Gotham Light"/>
              </a:rPr>
              <a:t>Step 4 - Project Implementation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cs typeface="Gotham Light"/>
              </a:rPr>
              <a:t>Step 5 - Project Performance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cs typeface="Gotham Light"/>
            </a:endParaRPr>
          </a:p>
          <a:p>
            <a:pPr>
              <a:lnSpc>
                <a:spcPct val="150000"/>
              </a:lnSpc>
            </a:pPr>
            <a:endParaRPr lang="en-US" sz="1100" b="1" dirty="0">
              <a:solidFill>
                <a:schemeClr val="bg1"/>
              </a:solidFill>
              <a:cs typeface="Gotham Light"/>
            </a:endParaRPr>
          </a:p>
          <a:p>
            <a:pPr>
              <a:lnSpc>
                <a:spcPct val="140000"/>
              </a:lnSpc>
            </a:pPr>
            <a:endParaRPr lang="en-US" sz="1200" dirty="0">
              <a:solidFill>
                <a:schemeClr val="bg1"/>
              </a:solidFill>
              <a:cs typeface="Gotham Ligh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70530" y="62680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A4B31165-515C-614E-95DD-331AB30A028C}" type="slidenum">
              <a:rPr lang="en-US" smtClean="0">
                <a:solidFill>
                  <a:srgbClr val="03528B"/>
                </a:solidFill>
              </a:rPr>
              <a:pPr/>
              <a:t>4</a:t>
            </a:fld>
            <a:endParaRPr lang="en-US" dirty="0">
              <a:solidFill>
                <a:srgbClr val="03528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2" y="6000750"/>
            <a:ext cx="1239915" cy="723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2250" y="812800"/>
            <a:ext cx="511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766122"/>
            <a:ext cx="4286250" cy="47899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2827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0" y="698128"/>
            <a:ext cx="9144000" cy="5461743"/>
          </a:xfrm>
          <a:prstGeom prst="rect">
            <a:avLst/>
          </a:prstGeom>
          <a:solidFill>
            <a:srgbClr val="035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6122"/>
            <a:ext cx="9144000" cy="0"/>
          </a:xfrm>
          <a:prstGeom prst="line">
            <a:avLst/>
          </a:prstGeom>
          <a:ln>
            <a:solidFill>
              <a:srgbClr val="035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556110"/>
            <a:ext cx="9144000" cy="0"/>
          </a:xfrm>
          <a:prstGeom prst="line">
            <a:avLst/>
          </a:prstGeom>
          <a:ln>
            <a:solidFill>
              <a:srgbClr val="035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490" y="157679"/>
            <a:ext cx="881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528B"/>
                </a:solidFill>
                <a:cs typeface="Gotham Medium"/>
              </a:rPr>
              <a:t>Contractual Arrangement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70530" y="62680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A4B31165-515C-614E-95DD-331AB30A028C}" type="slidenum">
              <a:rPr lang="en-US" smtClean="0">
                <a:solidFill>
                  <a:srgbClr val="03528B"/>
                </a:solidFill>
              </a:rPr>
              <a:pPr/>
              <a:t>5</a:t>
            </a:fld>
            <a:endParaRPr lang="en-US" dirty="0">
              <a:solidFill>
                <a:srgbClr val="03528B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6227868"/>
            <a:ext cx="850569" cy="496165"/>
          </a:xfrm>
          <a:prstGeom prst="rect">
            <a:avLst/>
          </a:prstGeom>
        </p:spPr>
      </p:pic>
      <p:pic>
        <p:nvPicPr>
          <p:cNvPr id="2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D490DA0-0D6B-651D-DDB7-623B913B1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45" y="1166017"/>
            <a:ext cx="603930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0" y="698128"/>
            <a:ext cx="9144000" cy="5461743"/>
          </a:xfrm>
          <a:prstGeom prst="rect">
            <a:avLst/>
          </a:prstGeom>
          <a:solidFill>
            <a:srgbClr val="035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6122"/>
            <a:ext cx="9144000" cy="0"/>
          </a:xfrm>
          <a:prstGeom prst="line">
            <a:avLst/>
          </a:prstGeom>
          <a:ln>
            <a:solidFill>
              <a:srgbClr val="035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556110"/>
            <a:ext cx="9144000" cy="0"/>
          </a:xfrm>
          <a:prstGeom prst="line">
            <a:avLst/>
          </a:prstGeom>
          <a:ln>
            <a:solidFill>
              <a:srgbClr val="035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490" y="157679"/>
            <a:ext cx="881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528B"/>
                </a:solidFill>
                <a:cs typeface="Gotham Medium"/>
              </a:rPr>
              <a:t>Other Potential Financing Opportunities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70530" y="62680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A4B31165-515C-614E-95DD-331AB30A028C}" type="slidenum">
              <a:rPr lang="en-US" smtClean="0">
                <a:solidFill>
                  <a:srgbClr val="03528B"/>
                </a:solidFill>
              </a:rPr>
              <a:pPr/>
              <a:t>6</a:t>
            </a:fld>
            <a:endParaRPr lang="en-US" dirty="0">
              <a:solidFill>
                <a:srgbClr val="03528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490" y="1190938"/>
            <a:ext cx="8815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State Building Energy Conservation Program available for State-owned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SB 483 – better defines use of public/private partnerships for projects involving state-owned assets. Excludes toll roads, toll bridges, and broadband infrastructure.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6227868"/>
            <a:ext cx="850569" cy="49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2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6122"/>
            <a:ext cx="9144000" cy="0"/>
          </a:xfrm>
          <a:prstGeom prst="line">
            <a:avLst/>
          </a:prstGeom>
          <a:ln>
            <a:solidFill>
              <a:srgbClr val="035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556110"/>
            <a:ext cx="9144000" cy="0"/>
          </a:xfrm>
          <a:prstGeom prst="line">
            <a:avLst/>
          </a:prstGeom>
          <a:ln>
            <a:solidFill>
              <a:srgbClr val="035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70530" y="62680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A4B31165-515C-614E-95DD-331AB30A028C}" type="slidenum">
              <a:rPr lang="en-US" smtClean="0">
                <a:solidFill>
                  <a:srgbClr val="03528B"/>
                </a:solidFill>
              </a:rPr>
              <a:pPr/>
              <a:t>7</a:t>
            </a:fld>
            <a:endParaRPr lang="en-US" dirty="0">
              <a:solidFill>
                <a:srgbClr val="03528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538" y="1961685"/>
            <a:ext cx="5681708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Bonnie Rouse, Supervisor</a:t>
            </a:r>
          </a:p>
          <a:p>
            <a:pPr algn="ctr"/>
            <a:r>
              <a:rPr lang="en-US" dirty="0"/>
              <a:t>Energy Efficiency &amp; Compliance Assistance</a:t>
            </a:r>
          </a:p>
          <a:p>
            <a:pPr algn="ctr"/>
            <a:r>
              <a:rPr lang="en-US" dirty="0"/>
              <a:t>1.406.444.6439</a:t>
            </a:r>
          </a:p>
          <a:p>
            <a:pPr algn="ctr"/>
            <a:r>
              <a:rPr lang="en-US" dirty="0"/>
              <a:t>brouse@mt.gov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2523" y="1283088"/>
            <a:ext cx="7096125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400" b="1" dirty="0">
                <a:solidFill>
                  <a:srgbClr val="0E5990"/>
                </a:solidFill>
              </a:rPr>
              <a:t>Questions </a:t>
            </a:r>
            <a:r>
              <a:rPr lang="en-US" sz="2400" b="1" dirty="0">
                <a:solidFill>
                  <a:srgbClr val="0E5990"/>
                </a:solidFill>
                <a:latin typeface="Segoe Script" panose="020B0504020000000003" pitchFamily="34" charset="0"/>
              </a:rPr>
              <a:t>and</a:t>
            </a:r>
            <a:r>
              <a:rPr lang="en-US" sz="2400" b="1" dirty="0">
                <a:solidFill>
                  <a:srgbClr val="0E5990"/>
                </a:solidFill>
              </a:rPr>
              <a:t> Discussion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2" y="6000750"/>
            <a:ext cx="1239915" cy="723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554" y="4275120"/>
            <a:ext cx="391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8FBD46"/>
                </a:solidFill>
              </a:rPr>
              <a:t>https://deq.mt.gov/energy/index</a:t>
            </a:r>
          </a:p>
        </p:txBody>
      </p:sp>
    </p:spTree>
    <p:extLst>
      <p:ext uri="{BB962C8B-B14F-4D97-AF65-F5344CB8AC3E}">
        <p14:creationId xmlns:p14="http://schemas.microsoft.com/office/powerpoint/2010/main" val="1690431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43758</TotalTime>
  <Words>326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Gotham Book</vt:lpstr>
      <vt:lpstr>Segoe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Spur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Snider</dc:creator>
  <cp:lastModifiedBy>Bass, Meranda</cp:lastModifiedBy>
  <cp:revision>141</cp:revision>
  <cp:lastPrinted>2016-10-19T20:43:38Z</cp:lastPrinted>
  <dcterms:created xsi:type="dcterms:W3CDTF">2014-01-28T20:06:36Z</dcterms:created>
  <dcterms:modified xsi:type="dcterms:W3CDTF">2023-04-17T21:11:23Z</dcterms:modified>
</cp:coreProperties>
</file>