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17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358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00358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  <a:tabLst>
                <a:tab pos="217804" algn="l"/>
              </a:tabLst>
            </a:pPr>
            <a:fld id="{81D60167-4931-47E6-BA6A-407CBD079E47}" type="slidenum">
              <a:rPr sz="750" b="1" spc="-50" dirty="0">
                <a:latin typeface="Calibri"/>
                <a:cs typeface="Calibri"/>
              </a:rPr>
              <a:t>‹#›</a:t>
            </a:fld>
            <a:r>
              <a:rPr sz="750" b="1" dirty="0">
                <a:latin typeface="Calibri"/>
                <a:cs typeface="Calibri"/>
              </a:rPr>
              <a:t>	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180" dirty="0">
                <a:latin typeface="Calibri"/>
                <a:cs typeface="Calibri"/>
              </a:rPr>
              <a:t>  </a:t>
            </a:r>
            <a:r>
              <a:rPr dirty="0"/>
              <a:t>Copyright</a:t>
            </a:r>
            <a:r>
              <a:rPr spc="110" dirty="0"/>
              <a:t> </a:t>
            </a:r>
            <a:r>
              <a:rPr spc="-40" dirty="0"/>
              <a:t>©</a:t>
            </a:r>
            <a:r>
              <a:rPr spc="95" dirty="0"/>
              <a:t> </a:t>
            </a:r>
            <a:r>
              <a:rPr dirty="0"/>
              <a:t>Baringa</a:t>
            </a:r>
            <a:r>
              <a:rPr spc="85" dirty="0"/>
              <a:t> </a:t>
            </a:r>
            <a:r>
              <a:rPr dirty="0"/>
              <a:t>Partners</a:t>
            </a:r>
            <a:r>
              <a:rPr spc="10" dirty="0"/>
              <a:t> </a:t>
            </a:r>
            <a:r>
              <a:rPr spc="50" dirty="0"/>
              <a:t>LLP</a:t>
            </a:r>
            <a:r>
              <a:rPr spc="75" dirty="0"/>
              <a:t> </a:t>
            </a:r>
            <a:r>
              <a:rPr dirty="0"/>
              <a:t>2025.</a:t>
            </a:r>
            <a:r>
              <a:rPr spc="285" dirty="0"/>
              <a:t> </a:t>
            </a:r>
            <a:r>
              <a:rPr dirty="0"/>
              <a:t>All</a:t>
            </a:r>
            <a:r>
              <a:rPr spc="110" dirty="0"/>
              <a:t> </a:t>
            </a:r>
            <a:r>
              <a:rPr dirty="0"/>
              <a:t>rights</a:t>
            </a:r>
            <a:r>
              <a:rPr spc="95" dirty="0"/>
              <a:t> </a:t>
            </a:r>
            <a:r>
              <a:rPr dirty="0"/>
              <a:t>reserved.</a:t>
            </a:r>
            <a:r>
              <a:rPr spc="85" dirty="0"/>
              <a:t> </a:t>
            </a:r>
            <a:r>
              <a:rPr dirty="0"/>
              <a:t>This</a:t>
            </a:r>
            <a:r>
              <a:rPr spc="114" dirty="0"/>
              <a:t> </a:t>
            </a:r>
            <a:r>
              <a:rPr dirty="0"/>
              <a:t>document</a:t>
            </a:r>
            <a:r>
              <a:rPr spc="85" dirty="0"/>
              <a:t> </a:t>
            </a:r>
            <a:r>
              <a:rPr dirty="0"/>
              <a:t>is</a:t>
            </a:r>
            <a:r>
              <a:rPr spc="100" dirty="0"/>
              <a:t> </a:t>
            </a:r>
            <a:r>
              <a:rPr dirty="0"/>
              <a:t>subject</a:t>
            </a:r>
            <a:r>
              <a:rPr spc="105" dirty="0"/>
              <a:t> </a:t>
            </a:r>
            <a:r>
              <a:rPr dirty="0"/>
              <a:t>to</a:t>
            </a:r>
            <a:r>
              <a:rPr spc="85" dirty="0"/>
              <a:t> </a:t>
            </a:r>
            <a:r>
              <a:rPr dirty="0"/>
              <a:t>contract</a:t>
            </a:r>
            <a:r>
              <a:rPr spc="55" dirty="0"/>
              <a:t> </a:t>
            </a:r>
            <a:r>
              <a:rPr dirty="0"/>
              <a:t>and</a:t>
            </a:r>
            <a:r>
              <a:rPr spc="95" dirty="0"/>
              <a:t> </a:t>
            </a:r>
            <a:r>
              <a:rPr dirty="0"/>
              <a:t>contains</a:t>
            </a:r>
            <a:r>
              <a:rPr spc="65" dirty="0"/>
              <a:t> </a:t>
            </a:r>
            <a:r>
              <a:rPr dirty="0"/>
              <a:t>confidential</a:t>
            </a:r>
            <a:r>
              <a:rPr spc="105" dirty="0"/>
              <a:t> </a:t>
            </a:r>
            <a:r>
              <a:rPr dirty="0"/>
              <a:t>and</a:t>
            </a:r>
            <a:r>
              <a:rPr spc="95" dirty="0"/>
              <a:t> </a:t>
            </a:r>
            <a:r>
              <a:rPr dirty="0"/>
              <a:t>proprietary</a:t>
            </a:r>
            <a:r>
              <a:rPr spc="5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358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358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  <a:tabLst>
                <a:tab pos="217804" algn="l"/>
              </a:tabLst>
            </a:pPr>
            <a:fld id="{81D60167-4931-47E6-BA6A-407CBD079E47}" type="slidenum">
              <a:rPr sz="750" b="1" spc="-50" dirty="0">
                <a:latin typeface="Calibri"/>
                <a:cs typeface="Calibri"/>
              </a:rPr>
              <a:t>‹#›</a:t>
            </a:fld>
            <a:r>
              <a:rPr sz="750" b="1" dirty="0">
                <a:latin typeface="Calibri"/>
                <a:cs typeface="Calibri"/>
              </a:rPr>
              <a:t>	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180" dirty="0">
                <a:latin typeface="Calibri"/>
                <a:cs typeface="Calibri"/>
              </a:rPr>
              <a:t>  </a:t>
            </a:r>
            <a:r>
              <a:rPr dirty="0"/>
              <a:t>Copyright</a:t>
            </a:r>
            <a:r>
              <a:rPr spc="110" dirty="0"/>
              <a:t> </a:t>
            </a:r>
            <a:r>
              <a:rPr spc="-40" dirty="0"/>
              <a:t>©</a:t>
            </a:r>
            <a:r>
              <a:rPr spc="95" dirty="0"/>
              <a:t> </a:t>
            </a:r>
            <a:r>
              <a:rPr dirty="0"/>
              <a:t>Baringa</a:t>
            </a:r>
            <a:r>
              <a:rPr spc="85" dirty="0"/>
              <a:t> </a:t>
            </a:r>
            <a:r>
              <a:rPr dirty="0"/>
              <a:t>Partners</a:t>
            </a:r>
            <a:r>
              <a:rPr spc="10" dirty="0"/>
              <a:t> </a:t>
            </a:r>
            <a:r>
              <a:rPr spc="50" dirty="0"/>
              <a:t>LLP</a:t>
            </a:r>
            <a:r>
              <a:rPr spc="75" dirty="0"/>
              <a:t> </a:t>
            </a:r>
            <a:r>
              <a:rPr dirty="0"/>
              <a:t>2025.</a:t>
            </a:r>
            <a:r>
              <a:rPr spc="285" dirty="0"/>
              <a:t> </a:t>
            </a:r>
            <a:r>
              <a:rPr dirty="0"/>
              <a:t>All</a:t>
            </a:r>
            <a:r>
              <a:rPr spc="110" dirty="0"/>
              <a:t> </a:t>
            </a:r>
            <a:r>
              <a:rPr dirty="0"/>
              <a:t>rights</a:t>
            </a:r>
            <a:r>
              <a:rPr spc="95" dirty="0"/>
              <a:t> </a:t>
            </a:r>
            <a:r>
              <a:rPr dirty="0"/>
              <a:t>reserved.</a:t>
            </a:r>
            <a:r>
              <a:rPr spc="85" dirty="0"/>
              <a:t> </a:t>
            </a:r>
            <a:r>
              <a:rPr dirty="0"/>
              <a:t>This</a:t>
            </a:r>
            <a:r>
              <a:rPr spc="114" dirty="0"/>
              <a:t> </a:t>
            </a:r>
            <a:r>
              <a:rPr dirty="0"/>
              <a:t>document</a:t>
            </a:r>
            <a:r>
              <a:rPr spc="85" dirty="0"/>
              <a:t> </a:t>
            </a:r>
            <a:r>
              <a:rPr dirty="0"/>
              <a:t>is</a:t>
            </a:r>
            <a:r>
              <a:rPr spc="100" dirty="0"/>
              <a:t> </a:t>
            </a:r>
            <a:r>
              <a:rPr dirty="0"/>
              <a:t>subject</a:t>
            </a:r>
            <a:r>
              <a:rPr spc="105" dirty="0"/>
              <a:t> </a:t>
            </a:r>
            <a:r>
              <a:rPr dirty="0"/>
              <a:t>to</a:t>
            </a:r>
            <a:r>
              <a:rPr spc="85" dirty="0"/>
              <a:t> </a:t>
            </a:r>
            <a:r>
              <a:rPr dirty="0"/>
              <a:t>contract</a:t>
            </a:r>
            <a:r>
              <a:rPr spc="55" dirty="0"/>
              <a:t> </a:t>
            </a:r>
            <a:r>
              <a:rPr dirty="0"/>
              <a:t>and</a:t>
            </a:r>
            <a:r>
              <a:rPr spc="95" dirty="0"/>
              <a:t> </a:t>
            </a:r>
            <a:r>
              <a:rPr dirty="0"/>
              <a:t>contains</a:t>
            </a:r>
            <a:r>
              <a:rPr spc="65" dirty="0"/>
              <a:t> </a:t>
            </a:r>
            <a:r>
              <a:rPr dirty="0"/>
              <a:t>confidential</a:t>
            </a:r>
            <a:r>
              <a:rPr spc="105" dirty="0"/>
              <a:t> </a:t>
            </a:r>
            <a:r>
              <a:rPr dirty="0"/>
              <a:t>and</a:t>
            </a:r>
            <a:r>
              <a:rPr spc="95" dirty="0"/>
              <a:t> </a:t>
            </a:r>
            <a:r>
              <a:rPr dirty="0"/>
              <a:t>proprietary</a:t>
            </a:r>
            <a:r>
              <a:rPr spc="5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358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48348" y="1284732"/>
            <a:ext cx="5184775" cy="4670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  <a:tabLst>
                <a:tab pos="217804" algn="l"/>
              </a:tabLst>
            </a:pPr>
            <a:fld id="{81D60167-4931-47E6-BA6A-407CBD079E47}" type="slidenum">
              <a:rPr sz="750" b="1" spc="-50" dirty="0">
                <a:latin typeface="Calibri"/>
                <a:cs typeface="Calibri"/>
              </a:rPr>
              <a:t>‹#›</a:t>
            </a:fld>
            <a:r>
              <a:rPr sz="750" b="1" dirty="0">
                <a:latin typeface="Calibri"/>
                <a:cs typeface="Calibri"/>
              </a:rPr>
              <a:t>	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180" dirty="0">
                <a:latin typeface="Calibri"/>
                <a:cs typeface="Calibri"/>
              </a:rPr>
              <a:t>  </a:t>
            </a:r>
            <a:r>
              <a:rPr dirty="0"/>
              <a:t>Copyright</a:t>
            </a:r>
            <a:r>
              <a:rPr spc="110" dirty="0"/>
              <a:t> </a:t>
            </a:r>
            <a:r>
              <a:rPr spc="-40" dirty="0"/>
              <a:t>©</a:t>
            </a:r>
            <a:r>
              <a:rPr spc="95" dirty="0"/>
              <a:t> </a:t>
            </a:r>
            <a:r>
              <a:rPr dirty="0"/>
              <a:t>Baringa</a:t>
            </a:r>
            <a:r>
              <a:rPr spc="85" dirty="0"/>
              <a:t> </a:t>
            </a:r>
            <a:r>
              <a:rPr dirty="0"/>
              <a:t>Partners</a:t>
            </a:r>
            <a:r>
              <a:rPr spc="10" dirty="0"/>
              <a:t> </a:t>
            </a:r>
            <a:r>
              <a:rPr spc="50" dirty="0"/>
              <a:t>LLP</a:t>
            </a:r>
            <a:r>
              <a:rPr spc="75" dirty="0"/>
              <a:t> </a:t>
            </a:r>
            <a:r>
              <a:rPr dirty="0"/>
              <a:t>2025.</a:t>
            </a:r>
            <a:r>
              <a:rPr spc="285" dirty="0"/>
              <a:t> </a:t>
            </a:r>
            <a:r>
              <a:rPr dirty="0"/>
              <a:t>All</a:t>
            </a:r>
            <a:r>
              <a:rPr spc="110" dirty="0"/>
              <a:t> </a:t>
            </a:r>
            <a:r>
              <a:rPr dirty="0"/>
              <a:t>rights</a:t>
            </a:r>
            <a:r>
              <a:rPr spc="95" dirty="0"/>
              <a:t> </a:t>
            </a:r>
            <a:r>
              <a:rPr dirty="0"/>
              <a:t>reserved.</a:t>
            </a:r>
            <a:r>
              <a:rPr spc="85" dirty="0"/>
              <a:t> </a:t>
            </a:r>
            <a:r>
              <a:rPr dirty="0"/>
              <a:t>This</a:t>
            </a:r>
            <a:r>
              <a:rPr spc="114" dirty="0"/>
              <a:t> </a:t>
            </a:r>
            <a:r>
              <a:rPr dirty="0"/>
              <a:t>document</a:t>
            </a:r>
            <a:r>
              <a:rPr spc="85" dirty="0"/>
              <a:t> </a:t>
            </a:r>
            <a:r>
              <a:rPr dirty="0"/>
              <a:t>is</a:t>
            </a:r>
            <a:r>
              <a:rPr spc="100" dirty="0"/>
              <a:t> </a:t>
            </a:r>
            <a:r>
              <a:rPr dirty="0"/>
              <a:t>subject</a:t>
            </a:r>
            <a:r>
              <a:rPr spc="105" dirty="0"/>
              <a:t> </a:t>
            </a:r>
            <a:r>
              <a:rPr dirty="0"/>
              <a:t>to</a:t>
            </a:r>
            <a:r>
              <a:rPr spc="85" dirty="0"/>
              <a:t> </a:t>
            </a:r>
            <a:r>
              <a:rPr dirty="0"/>
              <a:t>contract</a:t>
            </a:r>
            <a:r>
              <a:rPr spc="55" dirty="0"/>
              <a:t> </a:t>
            </a:r>
            <a:r>
              <a:rPr dirty="0"/>
              <a:t>and</a:t>
            </a:r>
            <a:r>
              <a:rPr spc="95" dirty="0"/>
              <a:t> </a:t>
            </a:r>
            <a:r>
              <a:rPr dirty="0"/>
              <a:t>contains</a:t>
            </a:r>
            <a:r>
              <a:rPr spc="65" dirty="0"/>
              <a:t> </a:t>
            </a:r>
            <a:r>
              <a:rPr dirty="0"/>
              <a:t>confidential</a:t>
            </a:r>
            <a:r>
              <a:rPr spc="105" dirty="0"/>
              <a:t> </a:t>
            </a:r>
            <a:r>
              <a:rPr dirty="0"/>
              <a:t>and</a:t>
            </a:r>
            <a:r>
              <a:rPr spc="95" dirty="0"/>
              <a:t> </a:t>
            </a:r>
            <a:r>
              <a:rPr dirty="0"/>
              <a:t>proprietary</a:t>
            </a:r>
            <a:r>
              <a:rPr spc="5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358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  <a:tabLst>
                <a:tab pos="217804" algn="l"/>
              </a:tabLst>
            </a:pPr>
            <a:fld id="{81D60167-4931-47E6-BA6A-407CBD079E47}" type="slidenum">
              <a:rPr sz="750" b="1" spc="-50" dirty="0">
                <a:latin typeface="Calibri"/>
                <a:cs typeface="Calibri"/>
              </a:rPr>
              <a:t>‹#›</a:t>
            </a:fld>
            <a:r>
              <a:rPr sz="750" b="1" dirty="0">
                <a:latin typeface="Calibri"/>
                <a:cs typeface="Calibri"/>
              </a:rPr>
              <a:t>	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180" dirty="0">
                <a:latin typeface="Calibri"/>
                <a:cs typeface="Calibri"/>
              </a:rPr>
              <a:t>  </a:t>
            </a:r>
            <a:r>
              <a:rPr dirty="0"/>
              <a:t>Copyright</a:t>
            </a:r>
            <a:r>
              <a:rPr spc="110" dirty="0"/>
              <a:t> </a:t>
            </a:r>
            <a:r>
              <a:rPr spc="-40" dirty="0"/>
              <a:t>©</a:t>
            </a:r>
            <a:r>
              <a:rPr spc="95" dirty="0"/>
              <a:t> </a:t>
            </a:r>
            <a:r>
              <a:rPr dirty="0"/>
              <a:t>Baringa</a:t>
            </a:r>
            <a:r>
              <a:rPr spc="85" dirty="0"/>
              <a:t> </a:t>
            </a:r>
            <a:r>
              <a:rPr dirty="0"/>
              <a:t>Partners</a:t>
            </a:r>
            <a:r>
              <a:rPr spc="10" dirty="0"/>
              <a:t> </a:t>
            </a:r>
            <a:r>
              <a:rPr spc="50" dirty="0"/>
              <a:t>LLP</a:t>
            </a:r>
            <a:r>
              <a:rPr spc="75" dirty="0"/>
              <a:t> </a:t>
            </a:r>
            <a:r>
              <a:rPr dirty="0"/>
              <a:t>2025.</a:t>
            </a:r>
            <a:r>
              <a:rPr spc="285" dirty="0"/>
              <a:t> </a:t>
            </a:r>
            <a:r>
              <a:rPr dirty="0"/>
              <a:t>All</a:t>
            </a:r>
            <a:r>
              <a:rPr spc="110" dirty="0"/>
              <a:t> </a:t>
            </a:r>
            <a:r>
              <a:rPr dirty="0"/>
              <a:t>rights</a:t>
            </a:r>
            <a:r>
              <a:rPr spc="95" dirty="0"/>
              <a:t> </a:t>
            </a:r>
            <a:r>
              <a:rPr dirty="0"/>
              <a:t>reserved.</a:t>
            </a:r>
            <a:r>
              <a:rPr spc="85" dirty="0"/>
              <a:t> </a:t>
            </a:r>
            <a:r>
              <a:rPr dirty="0"/>
              <a:t>This</a:t>
            </a:r>
            <a:r>
              <a:rPr spc="114" dirty="0"/>
              <a:t> </a:t>
            </a:r>
            <a:r>
              <a:rPr dirty="0"/>
              <a:t>document</a:t>
            </a:r>
            <a:r>
              <a:rPr spc="85" dirty="0"/>
              <a:t> </a:t>
            </a:r>
            <a:r>
              <a:rPr dirty="0"/>
              <a:t>is</a:t>
            </a:r>
            <a:r>
              <a:rPr spc="100" dirty="0"/>
              <a:t> </a:t>
            </a:r>
            <a:r>
              <a:rPr dirty="0"/>
              <a:t>subject</a:t>
            </a:r>
            <a:r>
              <a:rPr spc="105" dirty="0"/>
              <a:t> </a:t>
            </a:r>
            <a:r>
              <a:rPr dirty="0"/>
              <a:t>to</a:t>
            </a:r>
            <a:r>
              <a:rPr spc="85" dirty="0"/>
              <a:t> </a:t>
            </a:r>
            <a:r>
              <a:rPr dirty="0"/>
              <a:t>contract</a:t>
            </a:r>
            <a:r>
              <a:rPr spc="55" dirty="0"/>
              <a:t> </a:t>
            </a:r>
            <a:r>
              <a:rPr dirty="0"/>
              <a:t>and</a:t>
            </a:r>
            <a:r>
              <a:rPr spc="95" dirty="0"/>
              <a:t> </a:t>
            </a:r>
            <a:r>
              <a:rPr dirty="0"/>
              <a:t>contains</a:t>
            </a:r>
            <a:r>
              <a:rPr spc="65" dirty="0"/>
              <a:t> </a:t>
            </a:r>
            <a:r>
              <a:rPr dirty="0"/>
              <a:t>confidential</a:t>
            </a:r>
            <a:r>
              <a:rPr spc="105" dirty="0"/>
              <a:t> </a:t>
            </a:r>
            <a:r>
              <a:rPr dirty="0"/>
              <a:t>and</a:t>
            </a:r>
            <a:r>
              <a:rPr spc="95" dirty="0"/>
              <a:t> </a:t>
            </a:r>
            <a:r>
              <a:rPr dirty="0"/>
              <a:t>proprietary</a:t>
            </a:r>
            <a:r>
              <a:rPr spc="5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9075" y="6274894"/>
            <a:ext cx="1268450" cy="503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58812" y="1242441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456" y="0"/>
                </a:lnTo>
              </a:path>
            </a:pathLst>
          </a:custGeom>
          <a:ln w="28575">
            <a:solidFill>
              <a:srgbClr val="0035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  <a:tabLst>
                <a:tab pos="217804" algn="l"/>
              </a:tabLst>
            </a:pPr>
            <a:fld id="{81D60167-4931-47E6-BA6A-407CBD079E47}" type="slidenum">
              <a:rPr sz="750" b="1" spc="-50" dirty="0">
                <a:latin typeface="Calibri"/>
                <a:cs typeface="Calibri"/>
              </a:rPr>
              <a:t>‹#›</a:t>
            </a:fld>
            <a:r>
              <a:rPr sz="750" b="1" dirty="0">
                <a:latin typeface="Calibri"/>
                <a:cs typeface="Calibri"/>
              </a:rPr>
              <a:t>	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180" dirty="0">
                <a:latin typeface="Calibri"/>
                <a:cs typeface="Calibri"/>
              </a:rPr>
              <a:t>  </a:t>
            </a:r>
            <a:r>
              <a:rPr dirty="0"/>
              <a:t>Copyright</a:t>
            </a:r>
            <a:r>
              <a:rPr spc="110" dirty="0"/>
              <a:t> </a:t>
            </a:r>
            <a:r>
              <a:rPr spc="-40" dirty="0"/>
              <a:t>©</a:t>
            </a:r>
            <a:r>
              <a:rPr spc="95" dirty="0"/>
              <a:t> </a:t>
            </a:r>
            <a:r>
              <a:rPr dirty="0"/>
              <a:t>Baringa</a:t>
            </a:r>
            <a:r>
              <a:rPr spc="85" dirty="0"/>
              <a:t> </a:t>
            </a:r>
            <a:r>
              <a:rPr dirty="0"/>
              <a:t>Partners</a:t>
            </a:r>
            <a:r>
              <a:rPr spc="10" dirty="0"/>
              <a:t> </a:t>
            </a:r>
            <a:r>
              <a:rPr spc="50" dirty="0"/>
              <a:t>LLP</a:t>
            </a:r>
            <a:r>
              <a:rPr spc="75" dirty="0"/>
              <a:t> </a:t>
            </a:r>
            <a:r>
              <a:rPr dirty="0"/>
              <a:t>2025.</a:t>
            </a:r>
            <a:r>
              <a:rPr spc="285" dirty="0"/>
              <a:t> </a:t>
            </a:r>
            <a:r>
              <a:rPr dirty="0"/>
              <a:t>All</a:t>
            </a:r>
            <a:r>
              <a:rPr spc="110" dirty="0"/>
              <a:t> </a:t>
            </a:r>
            <a:r>
              <a:rPr dirty="0"/>
              <a:t>rights</a:t>
            </a:r>
            <a:r>
              <a:rPr spc="95" dirty="0"/>
              <a:t> </a:t>
            </a:r>
            <a:r>
              <a:rPr dirty="0"/>
              <a:t>reserved.</a:t>
            </a:r>
            <a:r>
              <a:rPr spc="85" dirty="0"/>
              <a:t> </a:t>
            </a:r>
            <a:r>
              <a:rPr dirty="0"/>
              <a:t>This</a:t>
            </a:r>
            <a:r>
              <a:rPr spc="114" dirty="0"/>
              <a:t> </a:t>
            </a:r>
            <a:r>
              <a:rPr dirty="0"/>
              <a:t>document</a:t>
            </a:r>
            <a:r>
              <a:rPr spc="85" dirty="0"/>
              <a:t> </a:t>
            </a:r>
            <a:r>
              <a:rPr dirty="0"/>
              <a:t>is</a:t>
            </a:r>
            <a:r>
              <a:rPr spc="100" dirty="0"/>
              <a:t> </a:t>
            </a:r>
            <a:r>
              <a:rPr dirty="0"/>
              <a:t>subject</a:t>
            </a:r>
            <a:r>
              <a:rPr spc="105" dirty="0"/>
              <a:t> </a:t>
            </a:r>
            <a:r>
              <a:rPr dirty="0"/>
              <a:t>to</a:t>
            </a:r>
            <a:r>
              <a:rPr spc="85" dirty="0"/>
              <a:t> </a:t>
            </a:r>
            <a:r>
              <a:rPr dirty="0"/>
              <a:t>contract</a:t>
            </a:r>
            <a:r>
              <a:rPr spc="55" dirty="0"/>
              <a:t> </a:t>
            </a:r>
            <a:r>
              <a:rPr dirty="0"/>
              <a:t>and</a:t>
            </a:r>
            <a:r>
              <a:rPr spc="95" dirty="0"/>
              <a:t> </a:t>
            </a:r>
            <a:r>
              <a:rPr dirty="0"/>
              <a:t>contains</a:t>
            </a:r>
            <a:r>
              <a:rPr spc="65" dirty="0"/>
              <a:t> </a:t>
            </a:r>
            <a:r>
              <a:rPr dirty="0"/>
              <a:t>confidential</a:t>
            </a:r>
            <a:r>
              <a:rPr spc="105" dirty="0"/>
              <a:t> </a:t>
            </a:r>
            <a:r>
              <a:rPr dirty="0"/>
              <a:t>and</a:t>
            </a:r>
            <a:r>
              <a:rPr spc="95" dirty="0"/>
              <a:t> </a:t>
            </a:r>
            <a:r>
              <a:rPr dirty="0"/>
              <a:t>proprietary</a:t>
            </a:r>
            <a:r>
              <a:rPr spc="5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79075" y="6274894"/>
            <a:ext cx="1268450" cy="503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277" y="461009"/>
            <a:ext cx="10822940" cy="60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358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925" y="3069970"/>
            <a:ext cx="5229225" cy="1976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00358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33069" y="6374597"/>
            <a:ext cx="4970145" cy="442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" b="0" i="0">
                <a:solidFill>
                  <a:srgbClr val="25252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  <a:tabLst>
                <a:tab pos="217804" algn="l"/>
              </a:tabLst>
            </a:pPr>
            <a:fld id="{81D60167-4931-47E6-BA6A-407CBD079E47}" type="slidenum">
              <a:rPr sz="750" b="1" spc="-50" dirty="0">
                <a:latin typeface="Calibri"/>
                <a:cs typeface="Calibri"/>
              </a:rPr>
              <a:t>‹#›</a:t>
            </a:fld>
            <a:r>
              <a:rPr sz="750" b="1" dirty="0">
                <a:latin typeface="Calibri"/>
                <a:cs typeface="Calibri"/>
              </a:rPr>
              <a:t>	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180" dirty="0">
                <a:latin typeface="Calibri"/>
                <a:cs typeface="Calibri"/>
              </a:rPr>
              <a:t>  </a:t>
            </a:r>
            <a:r>
              <a:rPr dirty="0"/>
              <a:t>Copyright</a:t>
            </a:r>
            <a:r>
              <a:rPr spc="110" dirty="0"/>
              <a:t> </a:t>
            </a:r>
            <a:r>
              <a:rPr spc="-40" dirty="0"/>
              <a:t>©</a:t>
            </a:r>
            <a:r>
              <a:rPr spc="95" dirty="0"/>
              <a:t> </a:t>
            </a:r>
            <a:r>
              <a:rPr dirty="0"/>
              <a:t>Baringa</a:t>
            </a:r>
            <a:r>
              <a:rPr spc="85" dirty="0"/>
              <a:t> </a:t>
            </a:r>
            <a:r>
              <a:rPr dirty="0"/>
              <a:t>Partners</a:t>
            </a:r>
            <a:r>
              <a:rPr spc="10" dirty="0"/>
              <a:t> </a:t>
            </a:r>
            <a:r>
              <a:rPr spc="50" dirty="0"/>
              <a:t>LLP</a:t>
            </a:r>
            <a:r>
              <a:rPr spc="75" dirty="0"/>
              <a:t> </a:t>
            </a:r>
            <a:r>
              <a:rPr dirty="0"/>
              <a:t>2025.</a:t>
            </a:r>
            <a:r>
              <a:rPr spc="285" dirty="0"/>
              <a:t> </a:t>
            </a:r>
            <a:r>
              <a:rPr dirty="0"/>
              <a:t>All</a:t>
            </a:r>
            <a:r>
              <a:rPr spc="110" dirty="0"/>
              <a:t> </a:t>
            </a:r>
            <a:r>
              <a:rPr dirty="0"/>
              <a:t>rights</a:t>
            </a:r>
            <a:r>
              <a:rPr spc="95" dirty="0"/>
              <a:t> </a:t>
            </a:r>
            <a:r>
              <a:rPr dirty="0"/>
              <a:t>reserved.</a:t>
            </a:r>
            <a:r>
              <a:rPr spc="85" dirty="0"/>
              <a:t> </a:t>
            </a:r>
            <a:r>
              <a:rPr dirty="0"/>
              <a:t>This</a:t>
            </a:r>
            <a:r>
              <a:rPr spc="114" dirty="0"/>
              <a:t> </a:t>
            </a:r>
            <a:r>
              <a:rPr dirty="0"/>
              <a:t>document</a:t>
            </a:r>
            <a:r>
              <a:rPr spc="85" dirty="0"/>
              <a:t> </a:t>
            </a:r>
            <a:r>
              <a:rPr dirty="0"/>
              <a:t>is</a:t>
            </a:r>
            <a:r>
              <a:rPr spc="100" dirty="0"/>
              <a:t> </a:t>
            </a:r>
            <a:r>
              <a:rPr dirty="0"/>
              <a:t>subject</a:t>
            </a:r>
            <a:r>
              <a:rPr spc="105" dirty="0"/>
              <a:t> </a:t>
            </a:r>
            <a:r>
              <a:rPr dirty="0"/>
              <a:t>to</a:t>
            </a:r>
            <a:r>
              <a:rPr spc="85" dirty="0"/>
              <a:t> </a:t>
            </a:r>
            <a:r>
              <a:rPr dirty="0"/>
              <a:t>contract</a:t>
            </a:r>
            <a:r>
              <a:rPr spc="55" dirty="0"/>
              <a:t> </a:t>
            </a:r>
            <a:r>
              <a:rPr dirty="0"/>
              <a:t>and</a:t>
            </a:r>
            <a:r>
              <a:rPr spc="95" dirty="0"/>
              <a:t> </a:t>
            </a:r>
            <a:r>
              <a:rPr dirty="0"/>
              <a:t>contains</a:t>
            </a:r>
            <a:r>
              <a:rPr spc="65" dirty="0"/>
              <a:t> </a:t>
            </a:r>
            <a:r>
              <a:rPr dirty="0"/>
              <a:t>confidential</a:t>
            </a:r>
            <a:r>
              <a:rPr spc="105" dirty="0"/>
              <a:t> </a:t>
            </a:r>
            <a:r>
              <a:rPr dirty="0"/>
              <a:t>and</a:t>
            </a:r>
            <a:r>
              <a:rPr spc="95" dirty="0"/>
              <a:t> </a:t>
            </a:r>
            <a:r>
              <a:rPr dirty="0"/>
              <a:t>proprietary</a:t>
            </a:r>
            <a:r>
              <a:rPr spc="5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jpg"/><Relationship Id="rId7" Type="http://schemas.openxmlformats.org/officeDocument/2006/relationships/image" Target="../media/image2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29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6.png"/><Relationship Id="rId3" Type="http://schemas.openxmlformats.org/officeDocument/2006/relationships/image" Target="../media/image49.jpg"/><Relationship Id="rId7" Type="http://schemas.openxmlformats.org/officeDocument/2006/relationships/image" Target="../media/image53.png"/><Relationship Id="rId12" Type="http://schemas.openxmlformats.org/officeDocument/2006/relationships/image" Target="../media/image5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g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image" Target="../media/image23.png"/><Relationship Id="rId4" Type="http://schemas.openxmlformats.org/officeDocument/2006/relationships/image" Target="../media/image50.png"/><Relationship Id="rId9" Type="http://schemas.openxmlformats.org/officeDocument/2006/relationships/image" Target="../media/image22.png"/><Relationship Id="rId1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jpg"/><Relationship Id="rId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jpg"/><Relationship Id="rId5" Type="http://schemas.openxmlformats.org/officeDocument/2006/relationships/image" Target="../media/image120.png"/><Relationship Id="rId4" Type="http://schemas.openxmlformats.org/officeDocument/2006/relationships/image" Target="../media/image1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7954" y="0"/>
            <a:ext cx="11944350" cy="6858000"/>
            <a:chOff x="247954" y="0"/>
            <a:chExt cx="119443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3629" y="0"/>
              <a:ext cx="949837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954" y="461924"/>
              <a:ext cx="2862834" cy="113751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52068" y="6495084"/>
            <a:ext cx="2858770" cy="2006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dirty="0">
                <a:solidFill>
                  <a:srgbClr val="00358E"/>
                </a:solidFill>
                <a:latin typeface="Calibri"/>
                <a:cs typeface="Calibri"/>
              </a:rPr>
              <a:t>Copyright</a:t>
            </a:r>
            <a:r>
              <a:rPr sz="550" spc="10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550" spc="-40" dirty="0">
                <a:solidFill>
                  <a:srgbClr val="00358E"/>
                </a:solidFill>
                <a:latin typeface="Calibri"/>
                <a:cs typeface="Calibri"/>
              </a:rPr>
              <a:t>©</a:t>
            </a:r>
            <a:r>
              <a:rPr sz="550" spc="10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00358E"/>
                </a:solidFill>
                <a:latin typeface="Calibri"/>
                <a:cs typeface="Calibri"/>
              </a:rPr>
              <a:t>Baringa</a:t>
            </a:r>
            <a:r>
              <a:rPr sz="550" spc="8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00358E"/>
                </a:solidFill>
                <a:latin typeface="Calibri"/>
                <a:cs typeface="Calibri"/>
              </a:rPr>
              <a:t>Partners</a:t>
            </a:r>
            <a:r>
              <a:rPr sz="550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550" spc="50" dirty="0">
                <a:solidFill>
                  <a:srgbClr val="00358E"/>
                </a:solidFill>
                <a:latin typeface="Calibri"/>
                <a:cs typeface="Calibri"/>
              </a:rPr>
              <a:t>LLP</a:t>
            </a:r>
            <a:r>
              <a:rPr sz="550" spc="9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00358E"/>
                </a:solidFill>
                <a:latin typeface="Calibri"/>
                <a:cs typeface="Calibri"/>
              </a:rPr>
              <a:t>2025.</a:t>
            </a:r>
            <a:r>
              <a:rPr sz="550" spc="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00358E"/>
                </a:solidFill>
                <a:latin typeface="Calibri"/>
                <a:cs typeface="Calibri"/>
              </a:rPr>
              <a:t>All</a:t>
            </a:r>
            <a:r>
              <a:rPr sz="550" spc="1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00358E"/>
                </a:solidFill>
                <a:latin typeface="Calibri"/>
                <a:cs typeface="Calibri"/>
              </a:rPr>
              <a:t>rights</a:t>
            </a:r>
            <a:r>
              <a:rPr sz="550" spc="9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00358E"/>
                </a:solidFill>
                <a:latin typeface="Calibri"/>
                <a:cs typeface="Calibri"/>
              </a:rPr>
              <a:t>reserved.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550" spc="20" dirty="0">
                <a:solidFill>
                  <a:srgbClr val="00358E"/>
                </a:solidFill>
                <a:latin typeface="Calibri"/>
                <a:cs typeface="Calibri"/>
              </a:rPr>
              <a:t>This</a:t>
            </a:r>
            <a:r>
              <a:rPr sz="550" spc="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550" spc="20" dirty="0">
                <a:solidFill>
                  <a:srgbClr val="00358E"/>
                </a:solidFill>
                <a:latin typeface="Calibri"/>
                <a:cs typeface="Calibri"/>
              </a:rPr>
              <a:t>document is</a:t>
            </a:r>
            <a:r>
              <a:rPr sz="550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550" spc="20" dirty="0">
                <a:solidFill>
                  <a:srgbClr val="00358E"/>
                </a:solidFill>
                <a:latin typeface="Calibri"/>
                <a:cs typeface="Calibri"/>
              </a:rPr>
              <a:t>subject</a:t>
            </a:r>
            <a:r>
              <a:rPr sz="550" spc="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550" spc="10" dirty="0">
                <a:solidFill>
                  <a:srgbClr val="00358E"/>
                </a:solidFill>
                <a:latin typeface="Calibri"/>
                <a:cs typeface="Calibri"/>
              </a:rPr>
              <a:t>to</a:t>
            </a:r>
            <a:r>
              <a:rPr sz="550" spc="20" dirty="0">
                <a:solidFill>
                  <a:srgbClr val="00358E"/>
                </a:solidFill>
                <a:latin typeface="Calibri"/>
                <a:cs typeface="Calibri"/>
              </a:rPr>
              <a:t> contract</a:t>
            </a:r>
            <a:r>
              <a:rPr sz="550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550" spc="20" dirty="0">
                <a:solidFill>
                  <a:srgbClr val="00358E"/>
                </a:solidFill>
                <a:latin typeface="Calibri"/>
                <a:cs typeface="Calibri"/>
              </a:rPr>
              <a:t>and</a:t>
            </a:r>
            <a:r>
              <a:rPr sz="550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550" spc="20" dirty="0">
                <a:solidFill>
                  <a:srgbClr val="00358E"/>
                </a:solidFill>
                <a:latin typeface="Calibri"/>
                <a:cs typeface="Calibri"/>
              </a:rPr>
              <a:t>contains</a:t>
            </a:r>
            <a:r>
              <a:rPr sz="55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550" spc="20" dirty="0">
                <a:solidFill>
                  <a:srgbClr val="00358E"/>
                </a:solidFill>
                <a:latin typeface="Calibri"/>
                <a:cs typeface="Calibri"/>
              </a:rPr>
              <a:t>confidential</a:t>
            </a:r>
            <a:r>
              <a:rPr sz="550" spc="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550" spc="20" dirty="0">
                <a:solidFill>
                  <a:srgbClr val="00358E"/>
                </a:solidFill>
                <a:latin typeface="Calibri"/>
                <a:cs typeface="Calibri"/>
              </a:rPr>
              <a:t>and</a:t>
            </a:r>
            <a:r>
              <a:rPr sz="550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550" spc="10" dirty="0">
                <a:solidFill>
                  <a:srgbClr val="00358E"/>
                </a:solidFill>
                <a:latin typeface="Calibri"/>
                <a:cs typeface="Calibri"/>
              </a:rPr>
              <a:t>proprietary</a:t>
            </a:r>
            <a:r>
              <a:rPr sz="550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00358E"/>
                </a:solidFill>
                <a:latin typeface="Calibri"/>
                <a:cs typeface="Calibri"/>
              </a:rPr>
              <a:t>information.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2373" y="5064851"/>
            <a:ext cx="2649855" cy="4781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400" b="1" spc="50" dirty="0">
                <a:solidFill>
                  <a:srgbClr val="00358E"/>
                </a:solidFill>
                <a:latin typeface="Calibri"/>
                <a:cs typeface="Calibri"/>
              </a:rPr>
              <a:t>Energy</a:t>
            </a:r>
            <a:r>
              <a:rPr sz="1400" b="1" spc="-6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358E"/>
                </a:solidFill>
                <a:latin typeface="Calibri"/>
                <a:cs typeface="Calibri"/>
              </a:rPr>
              <a:t>&amp;</a:t>
            </a:r>
            <a:r>
              <a:rPr sz="14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400" b="1" spc="90" dirty="0">
                <a:solidFill>
                  <a:srgbClr val="00358E"/>
                </a:solidFill>
                <a:latin typeface="Calibri"/>
                <a:cs typeface="Calibri"/>
              </a:rPr>
              <a:t>Resources</a:t>
            </a:r>
            <a:r>
              <a:rPr sz="1400" b="1" spc="-6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400" b="1" spc="-285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400" b="1" spc="-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400" b="1" spc="114" dirty="0">
                <a:solidFill>
                  <a:srgbClr val="00358E"/>
                </a:solidFill>
                <a:latin typeface="Calibri"/>
                <a:cs typeface="Calibri"/>
              </a:rPr>
              <a:t>US</a:t>
            </a:r>
            <a:r>
              <a:rPr sz="14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400" b="1" spc="35" dirty="0">
                <a:solidFill>
                  <a:srgbClr val="00358E"/>
                </a:solidFill>
                <a:latin typeface="Calibri"/>
                <a:cs typeface="Calibri"/>
              </a:rPr>
              <a:t>Utilities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358E"/>
                </a:solidFill>
                <a:latin typeface="Calibri"/>
                <a:cs typeface="Calibri"/>
              </a:rPr>
              <a:t>6/23/2024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774" y="3654042"/>
            <a:ext cx="3891279" cy="85598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800" b="1" spc="175" dirty="0">
                <a:solidFill>
                  <a:srgbClr val="00358E"/>
                </a:solidFill>
                <a:latin typeface="Calibri"/>
                <a:cs typeface="Calibri"/>
              </a:rPr>
              <a:t>GRACI</a:t>
            </a:r>
            <a:r>
              <a:rPr sz="2800" b="1" spc="-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800" b="1" spc="110" dirty="0">
                <a:solidFill>
                  <a:srgbClr val="00358E"/>
                </a:solidFill>
                <a:latin typeface="Calibri"/>
                <a:cs typeface="Calibri"/>
              </a:rPr>
              <a:t>Project</a:t>
            </a:r>
            <a:r>
              <a:rPr sz="28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800" b="1" spc="75" dirty="0">
                <a:solidFill>
                  <a:srgbClr val="00358E"/>
                </a:solidFill>
                <a:latin typeface="Calibri"/>
                <a:cs typeface="Calibri"/>
              </a:rPr>
              <a:t>Overview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600" dirty="0">
                <a:solidFill>
                  <a:srgbClr val="00358E"/>
                </a:solidFill>
                <a:latin typeface="Calibri"/>
                <a:cs typeface="Calibri"/>
              </a:rPr>
              <a:t>Montana</a:t>
            </a:r>
            <a:r>
              <a:rPr sz="1600" spc="6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600" spc="60" dirty="0">
                <a:solidFill>
                  <a:srgbClr val="00358E"/>
                </a:solidFill>
                <a:latin typeface="Calibri"/>
                <a:cs typeface="Calibri"/>
              </a:rPr>
              <a:t>Resilience</a:t>
            </a:r>
            <a:r>
              <a:rPr sz="1600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358E"/>
                </a:solidFill>
                <a:latin typeface="Calibri"/>
                <a:cs typeface="Calibri"/>
              </a:rPr>
              <a:t>Workshop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9562" y="1678571"/>
            <a:ext cx="3012440" cy="1891664"/>
            <a:chOff x="309562" y="1678571"/>
            <a:chExt cx="3012440" cy="1891664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562" y="1678571"/>
              <a:ext cx="3012186" cy="8032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680" y="2791142"/>
              <a:ext cx="1652651" cy="7789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1512" y="1703425"/>
            <a:ext cx="6335395" cy="4176395"/>
            <a:chOff x="671512" y="1703425"/>
            <a:chExt cx="6335395" cy="41763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512" y="1703425"/>
              <a:ext cx="6335267" cy="4174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96739" y="5678449"/>
              <a:ext cx="2108835" cy="201295"/>
            </a:xfrm>
            <a:custGeom>
              <a:avLst/>
              <a:gdLst/>
              <a:ahLst/>
              <a:cxnLst/>
              <a:rect l="l" t="t" r="r" b="b"/>
              <a:pathLst>
                <a:path w="2108834" h="201295">
                  <a:moveTo>
                    <a:pt x="2108581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2108581" y="201167"/>
                  </a:lnTo>
                  <a:lnTo>
                    <a:pt x="210858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6277" y="364616"/>
            <a:ext cx="986917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b="1" spc="75" dirty="0">
                <a:latin typeface="Calibri"/>
                <a:cs typeface="Calibri"/>
              </a:rPr>
              <a:t>Utilities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114" dirty="0">
                <a:latin typeface="Calibri"/>
                <a:cs typeface="Calibri"/>
              </a:rPr>
              <a:t>could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110" dirty="0">
                <a:latin typeface="Calibri"/>
                <a:cs typeface="Calibri"/>
              </a:rPr>
              <a:t>consider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80" dirty="0">
                <a:latin typeface="Calibri"/>
                <a:cs typeface="Calibri"/>
              </a:rPr>
              <a:t>planning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beyond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required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wind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design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100" dirty="0">
                <a:latin typeface="Calibri"/>
                <a:cs typeface="Calibri"/>
              </a:rPr>
              <a:t>standards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and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75" dirty="0">
                <a:latin typeface="Calibri"/>
                <a:cs typeface="Calibri"/>
              </a:rPr>
              <a:t>invest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30" dirty="0">
                <a:latin typeface="Calibri"/>
                <a:cs typeface="Calibri"/>
              </a:rPr>
              <a:t>in</a:t>
            </a:r>
          </a:p>
          <a:p>
            <a:pPr marL="12700">
              <a:lnSpc>
                <a:spcPts val="2280"/>
              </a:lnSpc>
            </a:pPr>
            <a:r>
              <a:rPr b="1" spc="55" dirty="0">
                <a:latin typeface="Calibri"/>
                <a:cs typeface="Calibri"/>
              </a:rPr>
              <a:t>vegetation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management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and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undergrounding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100" dirty="0">
                <a:latin typeface="Calibri"/>
                <a:cs typeface="Calibri"/>
              </a:rPr>
              <a:t>projects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in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south-central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100" dirty="0">
                <a:latin typeface="Calibri"/>
                <a:cs typeface="Calibri"/>
              </a:rPr>
              <a:t>counties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3839" y="175006"/>
            <a:ext cx="1724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WIND</a:t>
            </a:r>
            <a:r>
              <a:rPr sz="1200" spc="10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40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spc="9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SPATIAL</a:t>
            </a:r>
            <a:r>
              <a:rPr sz="1200" spc="9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358E"/>
                </a:solidFill>
                <a:latin typeface="Calibri"/>
                <a:cs typeface="Calibri"/>
              </a:rPr>
              <a:t>ANALYSIS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168" y="1191895"/>
            <a:ext cx="2562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D0006E"/>
                </a:solidFill>
                <a:latin typeface="Calibri"/>
                <a:cs typeface="Calibri"/>
              </a:rPr>
              <a:t>Montana</a:t>
            </a:r>
            <a:r>
              <a:rPr sz="1200" b="1" spc="14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0006E"/>
                </a:solidFill>
                <a:latin typeface="Calibri"/>
                <a:cs typeface="Calibri"/>
              </a:rPr>
              <a:t>100-year</a:t>
            </a:r>
            <a:r>
              <a:rPr sz="1200" b="1" spc="1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0006E"/>
                </a:solidFill>
                <a:latin typeface="Calibri"/>
                <a:cs typeface="Calibri"/>
              </a:rPr>
              <a:t>Wind</a:t>
            </a:r>
            <a:r>
              <a:rPr sz="1200" b="1" spc="13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75" dirty="0">
                <a:solidFill>
                  <a:srgbClr val="D0006E"/>
                </a:solidFill>
                <a:latin typeface="Calibri"/>
                <a:cs typeface="Calibri"/>
              </a:rPr>
              <a:t>Speed</a:t>
            </a:r>
            <a:r>
              <a:rPr sz="1200" b="1" spc="1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D0006E"/>
                </a:solidFill>
                <a:latin typeface="Calibri"/>
                <a:cs typeface="Calibri"/>
              </a:rPr>
              <a:t>(mph)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D0006E"/>
                </a:solidFill>
                <a:latin typeface="Calibri"/>
                <a:cs typeface="Calibri"/>
              </a:rPr>
              <a:t>Historical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6739" y="5678449"/>
            <a:ext cx="2108835" cy="201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35"/>
              </a:spcBef>
              <a:tabLst>
                <a:tab pos="1604010" algn="l"/>
              </a:tabLst>
            </a:pPr>
            <a:r>
              <a:rPr sz="900" dirty="0">
                <a:solidFill>
                  <a:srgbClr val="1F2021"/>
                </a:solidFill>
                <a:latin typeface="Calibri"/>
                <a:cs typeface="Calibri"/>
              </a:rPr>
              <a:t>45</a:t>
            </a:r>
            <a:r>
              <a:rPr sz="900" spc="2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1F2021"/>
                </a:solidFill>
                <a:latin typeface="Calibri"/>
                <a:cs typeface="Calibri"/>
              </a:rPr>
              <a:t>mph</a:t>
            </a:r>
            <a:r>
              <a:rPr sz="900" dirty="0">
                <a:solidFill>
                  <a:srgbClr val="1F2021"/>
                </a:solidFill>
                <a:latin typeface="Calibri"/>
                <a:cs typeface="Calibri"/>
              </a:rPr>
              <a:t>	150</a:t>
            </a:r>
            <a:r>
              <a:rPr sz="900" spc="3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1F2021"/>
                </a:solidFill>
                <a:latin typeface="Calibri"/>
                <a:cs typeface="Calibri"/>
              </a:rPr>
              <a:t>mph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58715" y="3903167"/>
            <a:ext cx="1988820" cy="1918970"/>
            <a:chOff x="4458715" y="3903167"/>
            <a:chExt cx="1988820" cy="191897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8482" y="5736224"/>
              <a:ext cx="1058443" cy="855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458715" y="3903167"/>
              <a:ext cx="290830" cy="290830"/>
            </a:xfrm>
            <a:custGeom>
              <a:avLst/>
              <a:gdLst/>
              <a:ahLst/>
              <a:cxnLst/>
              <a:rect l="l" t="t" r="r" b="b"/>
              <a:pathLst>
                <a:path w="290829" h="290829">
                  <a:moveTo>
                    <a:pt x="290753" y="0"/>
                  </a:moveTo>
                  <a:lnTo>
                    <a:pt x="0" y="0"/>
                  </a:lnTo>
                  <a:lnTo>
                    <a:pt x="0" y="290753"/>
                  </a:lnTo>
                  <a:lnTo>
                    <a:pt x="290753" y="290753"/>
                  </a:lnTo>
                  <a:lnTo>
                    <a:pt x="290753" y="0"/>
                  </a:lnTo>
                  <a:close/>
                </a:path>
              </a:pathLst>
            </a:custGeom>
            <a:solidFill>
              <a:srgbClr val="D0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71512" y="5678296"/>
            <a:ext cx="1240155" cy="20129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7939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219"/>
              </a:spcBef>
            </a:pPr>
            <a:r>
              <a:rPr sz="900" spc="20" dirty="0">
                <a:solidFill>
                  <a:srgbClr val="D0006E"/>
                </a:solidFill>
                <a:latin typeface="Calibri"/>
                <a:cs typeface="Calibri"/>
              </a:rPr>
              <a:t>Historical,</a:t>
            </a:r>
            <a:r>
              <a:rPr sz="900" spc="9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D0006E"/>
                </a:solidFill>
                <a:latin typeface="Calibri"/>
                <a:cs typeface="Calibri"/>
              </a:rPr>
              <a:t>Population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487983" y="1605661"/>
          <a:ext cx="4120515" cy="4255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005"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solidFill>
                      <a:srgbClr val="D0006E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Analysis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solidFill>
                      <a:srgbClr val="D000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1620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Distribution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D000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08610" marR="219075" indent="-16954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pos="311785" algn="l"/>
                        </a:tabLst>
                      </a:pP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Rather</a:t>
                      </a:r>
                      <a:r>
                        <a:rPr sz="1100" spc="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than</a:t>
                      </a:r>
                      <a:r>
                        <a:rPr sz="1100" spc="3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targeted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investments,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wind 	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exposure</a:t>
                      </a:r>
                      <a:r>
                        <a:rPr sz="1100" spc="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could</a:t>
                      </a:r>
                      <a:r>
                        <a:rPr sz="1100" spc="9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100" spc="7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4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addressed</a:t>
                      </a:r>
                      <a:r>
                        <a:rPr sz="1100" spc="3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through 	</a:t>
                      </a:r>
                      <a:r>
                        <a:rPr sz="1100" b="1" spc="50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upgraded</a:t>
                      </a:r>
                      <a:r>
                        <a:rPr sz="1100" b="1" spc="-2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design</a:t>
                      </a:r>
                      <a:r>
                        <a:rPr sz="1100" b="1" spc="-30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60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standards</a:t>
                      </a:r>
                      <a:r>
                        <a:rPr sz="1100" b="1" spc="-2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6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across</a:t>
                      </a:r>
                      <a:r>
                        <a:rPr sz="1100" spc="-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 	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utility</a:t>
                      </a:r>
                      <a:r>
                        <a:rPr sz="1100" spc="5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service</a:t>
                      </a:r>
                      <a:r>
                        <a:rPr sz="1100" spc="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territory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lnB w="12700">
                      <a:solidFill>
                        <a:srgbClr val="D0006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05765" marR="101600" indent="-165100">
                        <a:lnSpc>
                          <a:spcPts val="1190"/>
                        </a:lnSpc>
                      </a:pPr>
                      <a:r>
                        <a:rPr sz="1100" b="1" spc="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Yellowstone </a:t>
                      </a:r>
                      <a:r>
                        <a:rPr sz="1100" b="1" spc="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County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D0006E"/>
                      </a:solidFill>
                      <a:prstDash val="solid"/>
                    </a:lnT>
                    <a:lnB w="12700">
                      <a:solidFill>
                        <a:srgbClr val="D000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3365" marR="243204" indent="-113664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55904" algn="l"/>
                        </a:tabLst>
                      </a:pP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Yellowstone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County</a:t>
                      </a:r>
                      <a:r>
                        <a:rPr sz="1100" spc="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6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has</a:t>
                      </a:r>
                      <a:r>
                        <a:rPr sz="1100" spc="6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population</a:t>
                      </a:r>
                      <a:r>
                        <a:rPr sz="1100" spc="1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of 	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approximately</a:t>
                      </a:r>
                      <a:r>
                        <a:rPr sz="1100" spc="1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170k</a:t>
                      </a:r>
                      <a:r>
                        <a:rPr sz="1100" spc="8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spc="7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100-year</a:t>
                      </a:r>
                      <a:r>
                        <a:rPr sz="1100" spc="4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return 	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spc="5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98</a:t>
                      </a:r>
                      <a:r>
                        <a:rPr sz="1100" spc="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mph,</a:t>
                      </a:r>
                      <a:r>
                        <a:rPr sz="1100" spc="3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4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indicating</a:t>
                      </a:r>
                      <a:r>
                        <a:rPr sz="1100" b="1" spc="2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6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50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high 	</a:t>
                      </a:r>
                      <a:r>
                        <a:rPr sz="1100" b="1" spc="50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exposure</a:t>
                      </a:r>
                      <a:r>
                        <a:rPr sz="1100" b="1" spc="-3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area</a:t>
                      </a:r>
                      <a:r>
                        <a:rPr sz="1100" b="1" spc="-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100" b="1" spc="-1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60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Dx</a:t>
                      </a:r>
                      <a:r>
                        <a:rPr sz="1100" b="1" spc="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70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assets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T w="12700">
                      <a:solidFill>
                        <a:srgbClr val="D0006E"/>
                      </a:solidFill>
                      <a:prstDash val="solid"/>
                    </a:lnT>
                    <a:lnB w="12700">
                      <a:solidFill>
                        <a:srgbClr val="D0006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9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46075" marR="207010" indent="77470" algn="just">
                        <a:lnSpc>
                          <a:spcPts val="1190"/>
                        </a:lnSpc>
                      </a:pPr>
                      <a:r>
                        <a:rPr sz="1100" b="1" spc="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South- </a:t>
                      </a:r>
                      <a:r>
                        <a:rPr sz="1100" b="1" spc="4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Central </a:t>
                      </a:r>
                      <a:r>
                        <a:rPr sz="1100" b="1" spc="5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Counties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D0006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3365" marR="196215" indent="-113664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pos="255904" algn="l"/>
                        </a:tabLst>
                      </a:pP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South-central</a:t>
                      </a:r>
                      <a:r>
                        <a:rPr sz="1100" spc="7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counties</a:t>
                      </a:r>
                      <a:r>
                        <a:rPr sz="1100" spc="7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generally</a:t>
                      </a:r>
                      <a:r>
                        <a:rPr sz="1100" spc="8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exhibit 	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wind</a:t>
                      </a:r>
                      <a:r>
                        <a:rPr sz="1100" spc="3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gust</a:t>
                      </a:r>
                      <a:r>
                        <a:rPr sz="1100" spc="1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speeds,</a:t>
                      </a:r>
                      <a:r>
                        <a:rPr sz="1100" spc="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posing </a:t>
                      </a:r>
                      <a:r>
                        <a:rPr sz="1100" spc="5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3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threat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to 	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Dx</a:t>
                      </a:r>
                      <a:r>
                        <a:rPr sz="1100" spc="4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6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assets</a:t>
                      </a:r>
                      <a:r>
                        <a:rPr sz="1100" spc="3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100" spc="6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this</a:t>
                      </a:r>
                      <a:r>
                        <a:rPr sz="1100" spc="5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region</a:t>
                      </a:r>
                      <a:r>
                        <a:rPr sz="1100" spc="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which</a:t>
                      </a:r>
                      <a:r>
                        <a:rPr sz="1100" spc="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also</a:t>
                      </a:r>
                      <a:r>
                        <a:rPr sz="1100" spc="6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have 	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sz="1100" spc="5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wildfire</a:t>
                      </a:r>
                      <a:r>
                        <a:rPr sz="1100" spc="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exposure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53365" marR="207010" indent="-113664">
                        <a:lnSpc>
                          <a:spcPct val="100000"/>
                        </a:lnSpc>
                        <a:spcBef>
                          <a:spcPts val="290"/>
                        </a:spcBef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pos="255904" algn="l"/>
                        </a:tabLst>
                      </a:pP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Undergrounding,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pole</a:t>
                      </a:r>
                      <a:r>
                        <a:rPr sz="1100" spc="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upgrades, </a:t>
                      </a:r>
                      <a:r>
                        <a:rPr sz="1100" spc="-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and 	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vegetation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management </a:t>
                      </a:r>
                      <a:r>
                        <a:rPr sz="1100" spc="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address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both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of 	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these</a:t>
                      </a:r>
                      <a:r>
                        <a:rPr sz="1100" spc="5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4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hazards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simultaneously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T w="12700">
                      <a:solidFill>
                        <a:srgbClr val="D0006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7489570" y="6165850"/>
            <a:ext cx="4041140" cy="0"/>
          </a:xfrm>
          <a:custGeom>
            <a:avLst/>
            <a:gdLst/>
            <a:ahLst/>
            <a:cxnLst/>
            <a:rect l="l" t="t" r="r" b="b"/>
            <a:pathLst>
              <a:path w="4041140">
                <a:moveTo>
                  <a:pt x="0" y="0"/>
                </a:moveTo>
                <a:lnTo>
                  <a:pt x="4040631" y="0"/>
                </a:lnTo>
              </a:path>
            </a:pathLst>
          </a:custGeom>
          <a:ln w="12700">
            <a:solidFill>
              <a:srgbClr val="D00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11643" y="3260471"/>
            <a:ext cx="627380" cy="617220"/>
          </a:xfrm>
          <a:custGeom>
            <a:avLst/>
            <a:gdLst/>
            <a:ahLst/>
            <a:cxnLst/>
            <a:rect l="l" t="t" r="r" b="b"/>
            <a:pathLst>
              <a:path w="627379" h="617220">
                <a:moveTo>
                  <a:pt x="313689" y="0"/>
                </a:moveTo>
                <a:lnTo>
                  <a:pt x="267339" y="3346"/>
                </a:lnTo>
                <a:lnTo>
                  <a:pt x="223098" y="13066"/>
                </a:lnTo>
                <a:lnTo>
                  <a:pt x="181454" y="28684"/>
                </a:lnTo>
                <a:lnTo>
                  <a:pt x="142890" y="49720"/>
                </a:lnTo>
                <a:lnTo>
                  <a:pt x="107893" y="75699"/>
                </a:lnTo>
                <a:lnTo>
                  <a:pt x="76949" y="106141"/>
                </a:lnTo>
                <a:lnTo>
                  <a:pt x="50541" y="140571"/>
                </a:lnTo>
                <a:lnTo>
                  <a:pt x="29158" y="178510"/>
                </a:lnTo>
                <a:lnTo>
                  <a:pt x="13282" y="219481"/>
                </a:lnTo>
                <a:lnTo>
                  <a:pt x="3401" y="263007"/>
                </a:lnTo>
                <a:lnTo>
                  <a:pt x="0" y="308609"/>
                </a:lnTo>
                <a:lnTo>
                  <a:pt x="3401" y="354212"/>
                </a:lnTo>
                <a:lnTo>
                  <a:pt x="13282" y="397738"/>
                </a:lnTo>
                <a:lnTo>
                  <a:pt x="29158" y="438709"/>
                </a:lnTo>
                <a:lnTo>
                  <a:pt x="50541" y="476648"/>
                </a:lnTo>
                <a:lnTo>
                  <a:pt x="76949" y="511078"/>
                </a:lnTo>
                <a:lnTo>
                  <a:pt x="107893" y="541520"/>
                </a:lnTo>
                <a:lnTo>
                  <a:pt x="142890" y="567499"/>
                </a:lnTo>
                <a:lnTo>
                  <a:pt x="181454" y="588535"/>
                </a:lnTo>
                <a:lnTo>
                  <a:pt x="223098" y="604153"/>
                </a:lnTo>
                <a:lnTo>
                  <a:pt x="267339" y="613873"/>
                </a:lnTo>
                <a:lnTo>
                  <a:pt x="313689" y="617219"/>
                </a:lnTo>
                <a:lnTo>
                  <a:pt x="360040" y="613873"/>
                </a:lnTo>
                <a:lnTo>
                  <a:pt x="404281" y="604153"/>
                </a:lnTo>
                <a:lnTo>
                  <a:pt x="445925" y="588535"/>
                </a:lnTo>
                <a:lnTo>
                  <a:pt x="484489" y="567499"/>
                </a:lnTo>
                <a:lnTo>
                  <a:pt x="519486" y="541520"/>
                </a:lnTo>
                <a:lnTo>
                  <a:pt x="550430" y="511078"/>
                </a:lnTo>
                <a:lnTo>
                  <a:pt x="576838" y="476648"/>
                </a:lnTo>
                <a:lnTo>
                  <a:pt x="598221" y="438709"/>
                </a:lnTo>
                <a:lnTo>
                  <a:pt x="614097" y="397738"/>
                </a:lnTo>
                <a:lnTo>
                  <a:pt x="623978" y="354212"/>
                </a:lnTo>
                <a:lnTo>
                  <a:pt x="627379" y="308609"/>
                </a:lnTo>
                <a:lnTo>
                  <a:pt x="623978" y="263007"/>
                </a:lnTo>
                <a:lnTo>
                  <a:pt x="614097" y="219481"/>
                </a:lnTo>
                <a:lnTo>
                  <a:pt x="598221" y="178510"/>
                </a:lnTo>
                <a:lnTo>
                  <a:pt x="576838" y="140571"/>
                </a:lnTo>
                <a:lnTo>
                  <a:pt x="550430" y="106141"/>
                </a:lnTo>
                <a:lnTo>
                  <a:pt x="519486" y="75699"/>
                </a:lnTo>
                <a:lnTo>
                  <a:pt x="484489" y="49720"/>
                </a:lnTo>
                <a:lnTo>
                  <a:pt x="445925" y="28684"/>
                </a:lnTo>
                <a:lnTo>
                  <a:pt x="404281" y="13066"/>
                </a:lnTo>
                <a:lnTo>
                  <a:pt x="360040" y="3346"/>
                </a:lnTo>
                <a:lnTo>
                  <a:pt x="313689" y="0"/>
                </a:lnTo>
                <a:close/>
              </a:path>
            </a:pathLst>
          </a:custGeom>
          <a:solidFill>
            <a:srgbClr val="6EA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64909" y="2225856"/>
            <a:ext cx="327895" cy="27028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297428" y="1706867"/>
            <a:ext cx="3711575" cy="365125"/>
          </a:xfrm>
          <a:prstGeom prst="rect">
            <a:avLst/>
          </a:prstGeom>
          <a:solidFill>
            <a:srgbClr val="D0006E"/>
          </a:solidFill>
        </p:spPr>
        <p:txBody>
          <a:bodyPr vert="horz" wrap="square" lIns="0" tIns="19685" rIns="0" bIns="0" rtlCol="0">
            <a:spAutoFit/>
          </a:bodyPr>
          <a:lstStyle/>
          <a:p>
            <a:pPr marL="71755" marR="288925">
              <a:lnSpc>
                <a:spcPct val="110000"/>
              </a:lnSpc>
              <a:spcBef>
                <a:spcPts val="155"/>
              </a:spcBef>
            </a:pP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Vegetation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sz="9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projects</a:t>
            </a:r>
            <a:r>
              <a:rPr sz="900" spc="3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north-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central</a:t>
            </a:r>
            <a:r>
              <a:rPr sz="9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counties</a:t>
            </a:r>
            <a:r>
              <a:rPr sz="9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could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 simultaneously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address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sz="9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levels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of exposure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wind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wildfire.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58715" y="3903167"/>
            <a:ext cx="290830" cy="139700"/>
          </a:xfrm>
          <a:prstGeom prst="rect">
            <a:avLst/>
          </a:prstGeom>
          <a:solidFill>
            <a:srgbClr val="D0006E"/>
          </a:solidFill>
        </p:spPr>
        <p:txBody>
          <a:bodyPr vert="horz" wrap="square" lIns="0" tIns="63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5"/>
              </a:spcBef>
            </a:pPr>
            <a:r>
              <a:rPr sz="900" b="1" spc="-25" dirty="0">
                <a:solidFill>
                  <a:srgbClr val="FFFFFF"/>
                </a:solidFill>
                <a:latin typeface="Calibri"/>
                <a:cs typeface="Calibri"/>
              </a:rPr>
              <a:t>98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58715" y="4042695"/>
            <a:ext cx="290830" cy="151765"/>
          </a:xfrm>
          <a:prstGeom prst="rect">
            <a:avLst/>
          </a:prstGeom>
          <a:solidFill>
            <a:srgbClr val="D0006E"/>
          </a:solidFill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ts val="960"/>
              </a:lnSpc>
            </a:pPr>
            <a:r>
              <a:rPr sz="900" b="1" spc="-25" dirty="0">
                <a:solidFill>
                  <a:srgbClr val="FFFFFF"/>
                </a:solidFill>
                <a:latin typeface="Calibri"/>
                <a:cs typeface="Calibri"/>
              </a:rPr>
              <a:t>mph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08908" y="4766894"/>
            <a:ext cx="290830" cy="290830"/>
          </a:xfrm>
          <a:custGeom>
            <a:avLst/>
            <a:gdLst/>
            <a:ahLst/>
            <a:cxnLst/>
            <a:rect l="l" t="t" r="r" b="b"/>
            <a:pathLst>
              <a:path w="290829" h="290829">
                <a:moveTo>
                  <a:pt x="290753" y="0"/>
                </a:moveTo>
                <a:lnTo>
                  <a:pt x="0" y="0"/>
                </a:lnTo>
                <a:lnTo>
                  <a:pt x="0" y="290753"/>
                </a:lnTo>
                <a:lnTo>
                  <a:pt x="290753" y="290753"/>
                </a:lnTo>
                <a:lnTo>
                  <a:pt x="290753" y="0"/>
                </a:lnTo>
                <a:close/>
              </a:path>
            </a:pathLst>
          </a:custGeom>
          <a:solidFill>
            <a:srgbClr val="D00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208908" y="4766894"/>
            <a:ext cx="290830" cy="139700"/>
          </a:xfrm>
          <a:prstGeom prst="rect">
            <a:avLst/>
          </a:prstGeom>
          <a:solidFill>
            <a:srgbClr val="D0006E"/>
          </a:solidFill>
        </p:spPr>
        <p:txBody>
          <a:bodyPr vert="horz" wrap="square" lIns="0" tIns="635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5"/>
              </a:spcBef>
            </a:pPr>
            <a:r>
              <a:rPr sz="900" b="1" spc="-25" dirty="0">
                <a:solidFill>
                  <a:srgbClr val="FFFFFF"/>
                </a:solidFill>
                <a:latin typeface="Calibri"/>
                <a:cs typeface="Calibri"/>
              </a:rPr>
              <a:t>119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08908" y="4906422"/>
            <a:ext cx="290830" cy="151765"/>
          </a:xfrm>
          <a:prstGeom prst="rect">
            <a:avLst/>
          </a:prstGeom>
          <a:solidFill>
            <a:srgbClr val="D0006E"/>
          </a:solidFill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ts val="960"/>
              </a:lnSpc>
            </a:pPr>
            <a:r>
              <a:rPr sz="900" b="1" spc="-25" dirty="0">
                <a:solidFill>
                  <a:srgbClr val="FFFFFF"/>
                </a:solidFill>
                <a:latin typeface="Calibri"/>
                <a:cs typeface="Calibri"/>
              </a:rPr>
              <a:t>mph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32987" y="4751353"/>
            <a:ext cx="384766" cy="28389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59256" y="4502861"/>
            <a:ext cx="68453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Population</a:t>
            </a:r>
            <a:r>
              <a:rPr sz="900" b="1" spc="-15" baseline="27777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endParaRPr sz="900" baseline="27777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78179" y="4771135"/>
            <a:ext cx="2082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50k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54786" y="2178507"/>
            <a:ext cx="1796414" cy="3440429"/>
            <a:chOff x="754786" y="2178507"/>
            <a:chExt cx="1796414" cy="3440429"/>
          </a:xfrm>
        </p:grpSpPr>
        <p:sp>
          <p:nvSpPr>
            <p:cNvPr id="27" name="object 27"/>
            <p:cNvSpPr/>
            <p:nvPr/>
          </p:nvSpPr>
          <p:spPr>
            <a:xfrm>
              <a:off x="877392" y="4913122"/>
              <a:ext cx="45720" cy="643255"/>
            </a:xfrm>
            <a:custGeom>
              <a:avLst/>
              <a:gdLst/>
              <a:ahLst/>
              <a:cxnLst/>
              <a:rect l="l" t="t" r="r" b="b"/>
              <a:pathLst>
                <a:path w="45719" h="643254">
                  <a:moveTo>
                    <a:pt x="45718" y="0"/>
                  </a:moveTo>
                  <a:lnTo>
                    <a:pt x="0" y="0"/>
                  </a:lnTo>
                  <a:lnTo>
                    <a:pt x="0" y="643254"/>
                  </a:lnTo>
                  <a:lnTo>
                    <a:pt x="45718" y="643254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77392" y="4913122"/>
              <a:ext cx="45720" cy="643255"/>
            </a:xfrm>
            <a:custGeom>
              <a:avLst/>
              <a:gdLst/>
              <a:ahLst/>
              <a:cxnLst/>
              <a:rect l="l" t="t" r="r" b="b"/>
              <a:pathLst>
                <a:path w="45719" h="643254">
                  <a:moveTo>
                    <a:pt x="0" y="643254"/>
                  </a:moveTo>
                  <a:lnTo>
                    <a:pt x="45718" y="643254"/>
                  </a:lnTo>
                  <a:lnTo>
                    <a:pt x="45718" y="0"/>
                  </a:lnTo>
                  <a:lnTo>
                    <a:pt x="0" y="0"/>
                  </a:lnTo>
                  <a:lnTo>
                    <a:pt x="0" y="643254"/>
                  </a:lnTo>
                  <a:close/>
                </a:path>
              </a:pathLst>
            </a:custGeom>
            <a:ln w="254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1136" y="4707635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5" h="278764">
                  <a:moveTo>
                    <a:pt x="139115" y="0"/>
                  </a:moveTo>
                  <a:lnTo>
                    <a:pt x="95143" y="7086"/>
                  </a:lnTo>
                  <a:lnTo>
                    <a:pt x="56954" y="26822"/>
                  </a:lnTo>
                  <a:lnTo>
                    <a:pt x="26840" y="56921"/>
                  </a:lnTo>
                  <a:lnTo>
                    <a:pt x="7091" y="95097"/>
                  </a:lnTo>
                  <a:lnTo>
                    <a:pt x="0" y="139064"/>
                  </a:lnTo>
                  <a:lnTo>
                    <a:pt x="7091" y="183045"/>
                  </a:lnTo>
                  <a:lnTo>
                    <a:pt x="26840" y="221253"/>
                  </a:lnTo>
                  <a:lnTo>
                    <a:pt x="56954" y="251389"/>
                  </a:lnTo>
                  <a:lnTo>
                    <a:pt x="95143" y="271157"/>
                  </a:lnTo>
                  <a:lnTo>
                    <a:pt x="139115" y="278256"/>
                  </a:lnTo>
                  <a:lnTo>
                    <a:pt x="183088" y="271157"/>
                  </a:lnTo>
                  <a:lnTo>
                    <a:pt x="221277" y="251389"/>
                  </a:lnTo>
                  <a:lnTo>
                    <a:pt x="251391" y="221253"/>
                  </a:lnTo>
                  <a:lnTo>
                    <a:pt x="271139" y="183045"/>
                  </a:lnTo>
                  <a:lnTo>
                    <a:pt x="278231" y="139064"/>
                  </a:lnTo>
                  <a:lnTo>
                    <a:pt x="271139" y="95097"/>
                  </a:lnTo>
                  <a:lnTo>
                    <a:pt x="251391" y="56921"/>
                  </a:lnTo>
                  <a:lnTo>
                    <a:pt x="221277" y="26822"/>
                  </a:lnTo>
                  <a:lnTo>
                    <a:pt x="183088" y="7086"/>
                  </a:lnTo>
                  <a:lnTo>
                    <a:pt x="139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1136" y="4707635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5" h="278764">
                  <a:moveTo>
                    <a:pt x="139115" y="278256"/>
                  </a:moveTo>
                  <a:lnTo>
                    <a:pt x="95143" y="271157"/>
                  </a:lnTo>
                  <a:lnTo>
                    <a:pt x="56954" y="251389"/>
                  </a:lnTo>
                  <a:lnTo>
                    <a:pt x="26840" y="221253"/>
                  </a:lnTo>
                  <a:lnTo>
                    <a:pt x="7091" y="183045"/>
                  </a:lnTo>
                  <a:lnTo>
                    <a:pt x="0" y="139064"/>
                  </a:lnTo>
                  <a:lnTo>
                    <a:pt x="7091" y="95097"/>
                  </a:lnTo>
                  <a:lnTo>
                    <a:pt x="26840" y="56921"/>
                  </a:lnTo>
                  <a:lnTo>
                    <a:pt x="56954" y="26822"/>
                  </a:lnTo>
                  <a:lnTo>
                    <a:pt x="95143" y="7086"/>
                  </a:lnTo>
                  <a:lnTo>
                    <a:pt x="139115" y="0"/>
                  </a:lnTo>
                  <a:lnTo>
                    <a:pt x="183088" y="7086"/>
                  </a:lnTo>
                  <a:lnTo>
                    <a:pt x="221277" y="26822"/>
                  </a:lnTo>
                  <a:lnTo>
                    <a:pt x="251391" y="56921"/>
                  </a:lnTo>
                  <a:lnTo>
                    <a:pt x="271139" y="95097"/>
                  </a:lnTo>
                  <a:lnTo>
                    <a:pt x="278231" y="139064"/>
                  </a:lnTo>
                  <a:lnTo>
                    <a:pt x="271139" y="183045"/>
                  </a:lnTo>
                  <a:lnTo>
                    <a:pt x="251391" y="221253"/>
                  </a:lnTo>
                  <a:lnTo>
                    <a:pt x="221277" y="251389"/>
                  </a:lnTo>
                  <a:lnTo>
                    <a:pt x="183088" y="271157"/>
                  </a:lnTo>
                  <a:lnTo>
                    <a:pt x="139115" y="278256"/>
                  </a:lnTo>
                  <a:close/>
                </a:path>
              </a:pathLst>
            </a:custGeom>
            <a:ln w="127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7737" y="5513324"/>
              <a:ext cx="105028" cy="10506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8829" y="5136388"/>
              <a:ext cx="202844" cy="19672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259964" y="2178507"/>
              <a:ext cx="290830" cy="290830"/>
            </a:xfrm>
            <a:custGeom>
              <a:avLst/>
              <a:gdLst/>
              <a:ahLst/>
              <a:cxnLst/>
              <a:rect l="l" t="t" r="r" b="b"/>
              <a:pathLst>
                <a:path w="290830" h="290830">
                  <a:moveTo>
                    <a:pt x="290753" y="0"/>
                  </a:moveTo>
                  <a:lnTo>
                    <a:pt x="0" y="0"/>
                  </a:lnTo>
                  <a:lnTo>
                    <a:pt x="0" y="290753"/>
                  </a:lnTo>
                  <a:lnTo>
                    <a:pt x="290753" y="290753"/>
                  </a:lnTo>
                  <a:lnTo>
                    <a:pt x="290753" y="0"/>
                  </a:lnTo>
                  <a:close/>
                </a:path>
              </a:pathLst>
            </a:custGeom>
            <a:solidFill>
              <a:srgbClr val="D0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078179" y="5155768"/>
            <a:ext cx="208279" cy="48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30k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5k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59964" y="2178507"/>
            <a:ext cx="290830" cy="139065"/>
          </a:xfrm>
          <a:prstGeom prst="rect">
            <a:avLst/>
          </a:prstGeom>
          <a:solidFill>
            <a:srgbClr val="D0006E"/>
          </a:solidFill>
        </p:spPr>
        <p:txBody>
          <a:bodyPr vert="horz" wrap="square" lIns="0" tIns="63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5"/>
              </a:spcBef>
            </a:pPr>
            <a:r>
              <a:rPr sz="900" b="1" spc="-25" dirty="0">
                <a:solidFill>
                  <a:srgbClr val="FFFFFF"/>
                </a:solidFill>
                <a:latin typeface="Calibri"/>
                <a:cs typeface="Calibri"/>
              </a:rPr>
              <a:t>150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59964" y="2317384"/>
            <a:ext cx="290830" cy="152400"/>
          </a:xfrm>
          <a:prstGeom prst="rect">
            <a:avLst/>
          </a:prstGeom>
          <a:solidFill>
            <a:srgbClr val="D0006E"/>
          </a:solidFill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ts val="965"/>
              </a:lnSpc>
            </a:pPr>
            <a:r>
              <a:rPr sz="900" b="1" spc="-25" dirty="0">
                <a:solidFill>
                  <a:srgbClr val="FFFFFF"/>
                </a:solidFill>
                <a:latin typeface="Calibri"/>
                <a:cs typeface="Calibri"/>
              </a:rPr>
              <a:t>mph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855342" y="3561537"/>
            <a:ext cx="290830" cy="290830"/>
          </a:xfrm>
          <a:custGeom>
            <a:avLst/>
            <a:gdLst/>
            <a:ahLst/>
            <a:cxnLst/>
            <a:rect l="l" t="t" r="r" b="b"/>
            <a:pathLst>
              <a:path w="290830" h="290829">
                <a:moveTo>
                  <a:pt x="290753" y="0"/>
                </a:moveTo>
                <a:lnTo>
                  <a:pt x="0" y="0"/>
                </a:lnTo>
                <a:lnTo>
                  <a:pt x="0" y="290753"/>
                </a:lnTo>
                <a:lnTo>
                  <a:pt x="290753" y="290753"/>
                </a:lnTo>
                <a:lnTo>
                  <a:pt x="290753" y="0"/>
                </a:lnTo>
                <a:close/>
              </a:path>
            </a:pathLst>
          </a:custGeom>
          <a:solidFill>
            <a:srgbClr val="D00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855342" y="3561537"/>
            <a:ext cx="290830" cy="139700"/>
          </a:xfrm>
          <a:prstGeom prst="rect">
            <a:avLst/>
          </a:prstGeom>
          <a:solidFill>
            <a:srgbClr val="D0006E"/>
          </a:solidFill>
        </p:spPr>
        <p:txBody>
          <a:bodyPr vert="horz" wrap="square" lIns="0" tIns="635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5"/>
              </a:spcBef>
            </a:pPr>
            <a:r>
              <a:rPr sz="900" b="1" spc="-25" dirty="0">
                <a:solidFill>
                  <a:srgbClr val="FFFFFF"/>
                </a:solidFill>
                <a:latin typeface="Calibri"/>
                <a:cs typeface="Calibri"/>
              </a:rPr>
              <a:t>86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50"/>
              </a:spcBef>
            </a:pPr>
            <a:r>
              <a:rPr sz="700" dirty="0"/>
              <a:t>Source:</a:t>
            </a:r>
            <a:r>
              <a:rPr sz="700" spc="100" dirty="0"/>
              <a:t> </a:t>
            </a:r>
            <a:r>
              <a:rPr sz="700" dirty="0"/>
              <a:t>DRI,</a:t>
            </a:r>
            <a:r>
              <a:rPr sz="700" spc="300" dirty="0"/>
              <a:t> </a:t>
            </a:r>
            <a:r>
              <a:rPr sz="700" dirty="0"/>
              <a:t>EIA860,</a:t>
            </a:r>
            <a:r>
              <a:rPr sz="700" spc="114" dirty="0"/>
              <a:t> </a:t>
            </a:r>
            <a:r>
              <a:rPr sz="700" spc="-20" dirty="0"/>
              <a:t>HIFLD</a:t>
            </a:r>
            <a:endParaRPr sz="700"/>
          </a:p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z="750" b="1" dirty="0">
                <a:latin typeface="Calibri"/>
                <a:cs typeface="Calibri"/>
              </a:rPr>
              <a:t>10</a:t>
            </a:fld>
            <a:r>
              <a:rPr sz="750" b="1" spc="409" dirty="0">
                <a:latin typeface="Calibri"/>
                <a:cs typeface="Calibri"/>
              </a:rPr>
              <a:t>  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470" dirty="0">
                <a:latin typeface="Calibri"/>
                <a:cs typeface="Calibri"/>
              </a:rPr>
              <a:t> </a:t>
            </a:r>
            <a:r>
              <a:rPr dirty="0"/>
              <a:t>Copyright</a:t>
            </a:r>
            <a:r>
              <a:rPr spc="85" dirty="0"/>
              <a:t> </a:t>
            </a:r>
            <a:r>
              <a:rPr spc="-40" dirty="0"/>
              <a:t>©</a:t>
            </a:r>
            <a:r>
              <a:rPr spc="75" dirty="0"/>
              <a:t> </a:t>
            </a:r>
            <a:r>
              <a:rPr dirty="0"/>
              <a:t>Baringa</a:t>
            </a:r>
            <a:r>
              <a:rPr spc="65" dirty="0"/>
              <a:t> </a:t>
            </a:r>
            <a:r>
              <a:rPr dirty="0"/>
              <a:t>Partners </a:t>
            </a:r>
            <a:r>
              <a:rPr spc="50" dirty="0"/>
              <a:t>LLP</a:t>
            </a:r>
            <a:r>
              <a:rPr spc="55" dirty="0"/>
              <a:t> </a:t>
            </a:r>
            <a:r>
              <a:rPr dirty="0"/>
              <a:t>2025.</a:t>
            </a:r>
            <a:r>
              <a:rPr spc="245" dirty="0"/>
              <a:t> </a:t>
            </a:r>
            <a:r>
              <a:rPr dirty="0"/>
              <a:t>All</a:t>
            </a:r>
            <a:r>
              <a:rPr spc="85" dirty="0"/>
              <a:t> </a:t>
            </a:r>
            <a:r>
              <a:rPr dirty="0"/>
              <a:t>rights</a:t>
            </a:r>
            <a:r>
              <a:rPr spc="75" dirty="0"/>
              <a:t> </a:t>
            </a:r>
            <a:r>
              <a:rPr dirty="0"/>
              <a:t>reserved.</a:t>
            </a:r>
            <a:r>
              <a:rPr spc="65" dirty="0"/>
              <a:t> </a:t>
            </a:r>
            <a:r>
              <a:rPr dirty="0"/>
              <a:t>This</a:t>
            </a:r>
            <a:r>
              <a:rPr spc="95" dirty="0"/>
              <a:t> </a:t>
            </a:r>
            <a:r>
              <a:rPr dirty="0"/>
              <a:t>document</a:t>
            </a:r>
            <a:r>
              <a:rPr spc="65" dirty="0"/>
              <a:t> </a:t>
            </a:r>
            <a:r>
              <a:rPr dirty="0"/>
              <a:t>is</a:t>
            </a:r>
            <a:r>
              <a:rPr spc="75" dirty="0"/>
              <a:t> </a:t>
            </a:r>
            <a:r>
              <a:rPr dirty="0"/>
              <a:t>subject</a:t>
            </a:r>
            <a:r>
              <a:rPr spc="85" dirty="0"/>
              <a:t> </a:t>
            </a:r>
            <a:r>
              <a:rPr dirty="0"/>
              <a:t>to</a:t>
            </a:r>
            <a:r>
              <a:rPr spc="65" dirty="0"/>
              <a:t> </a:t>
            </a:r>
            <a:r>
              <a:rPr dirty="0"/>
              <a:t>contract</a:t>
            </a:r>
            <a:r>
              <a:rPr spc="3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contains</a:t>
            </a:r>
            <a:r>
              <a:rPr spc="45" dirty="0"/>
              <a:t> </a:t>
            </a:r>
            <a:r>
              <a:rPr dirty="0"/>
              <a:t>confidential</a:t>
            </a:r>
            <a:r>
              <a:rPr spc="8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proprietary</a:t>
            </a:r>
            <a:r>
              <a:rPr spc="3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  <p:sp>
        <p:nvSpPr>
          <p:cNvPr id="39" name="object 39"/>
          <p:cNvSpPr txBox="1"/>
          <p:nvPr/>
        </p:nvSpPr>
        <p:spPr>
          <a:xfrm>
            <a:off x="1855342" y="3700938"/>
            <a:ext cx="290830" cy="151765"/>
          </a:xfrm>
          <a:prstGeom prst="rect">
            <a:avLst/>
          </a:prstGeom>
          <a:solidFill>
            <a:srgbClr val="D0006E"/>
          </a:solidFill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ts val="960"/>
              </a:lnSpc>
            </a:pPr>
            <a:r>
              <a:rPr sz="900" b="1" spc="-25" dirty="0">
                <a:solidFill>
                  <a:srgbClr val="FFFFFF"/>
                </a:solidFill>
                <a:latin typeface="Calibri"/>
                <a:cs typeface="Calibri"/>
              </a:rPr>
              <a:t>mph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326" y="1620392"/>
            <a:ext cx="5983605" cy="38674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6277" y="345439"/>
            <a:ext cx="1065022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b="1" spc="75" dirty="0">
                <a:latin typeface="Calibri"/>
                <a:cs typeface="Calibri"/>
              </a:rPr>
              <a:t>Utilities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114" dirty="0">
                <a:latin typeface="Calibri"/>
                <a:cs typeface="Calibri"/>
              </a:rPr>
              <a:t>could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110" dirty="0">
                <a:latin typeface="Calibri"/>
                <a:cs typeface="Calibri"/>
              </a:rPr>
              <a:t>consider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reinforcing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Tx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100" dirty="0">
                <a:latin typeface="Calibri"/>
                <a:cs typeface="Calibri"/>
              </a:rPr>
              <a:t>structures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for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MV/HV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105" dirty="0">
                <a:latin typeface="Calibri"/>
                <a:cs typeface="Calibri"/>
              </a:rPr>
              <a:t>lines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in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NW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and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145" dirty="0">
                <a:latin typeface="Calibri"/>
                <a:cs typeface="Calibri"/>
              </a:rPr>
              <a:t>SW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110" dirty="0">
                <a:latin typeface="Calibri"/>
                <a:cs typeface="Calibri"/>
              </a:rPr>
              <a:t>counties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and </a:t>
            </a:r>
            <a:r>
              <a:rPr b="1" spc="90" dirty="0">
                <a:latin typeface="Calibri"/>
                <a:cs typeface="Calibri"/>
              </a:rPr>
              <a:t>continue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undergrounding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and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vegetation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management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projections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114" dirty="0">
                <a:latin typeface="Calibri"/>
                <a:cs typeface="Calibri"/>
              </a:rPr>
              <a:t>address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wind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exposure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3839" y="175006"/>
            <a:ext cx="1724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WIND</a:t>
            </a:r>
            <a:r>
              <a:rPr sz="1200" spc="10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40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spc="9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SPATIAL</a:t>
            </a:r>
            <a:r>
              <a:rPr sz="1200" spc="9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358E"/>
                </a:solidFill>
                <a:latin typeface="Calibri"/>
                <a:cs typeface="Calibri"/>
              </a:rPr>
              <a:t>ANALYSIS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087" y="1144904"/>
            <a:ext cx="2562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D0006E"/>
                </a:solidFill>
                <a:latin typeface="Calibri"/>
                <a:cs typeface="Calibri"/>
              </a:rPr>
              <a:t>Montana</a:t>
            </a:r>
            <a:r>
              <a:rPr sz="1200" b="1" spc="14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0006E"/>
                </a:solidFill>
                <a:latin typeface="Calibri"/>
                <a:cs typeface="Calibri"/>
              </a:rPr>
              <a:t>100-year</a:t>
            </a:r>
            <a:r>
              <a:rPr sz="1200" b="1" spc="1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0006E"/>
                </a:solidFill>
                <a:latin typeface="Calibri"/>
                <a:cs typeface="Calibri"/>
              </a:rPr>
              <a:t>Wind</a:t>
            </a:r>
            <a:r>
              <a:rPr sz="1200" b="1" spc="13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75" dirty="0">
                <a:solidFill>
                  <a:srgbClr val="D0006E"/>
                </a:solidFill>
                <a:latin typeface="Calibri"/>
                <a:cs typeface="Calibri"/>
              </a:rPr>
              <a:t>Speed</a:t>
            </a:r>
            <a:r>
              <a:rPr sz="1200" b="1" spc="1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D0006E"/>
                </a:solidFill>
                <a:latin typeface="Calibri"/>
                <a:cs typeface="Calibri"/>
              </a:rPr>
              <a:t>(mph)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D0006E"/>
                </a:solidFill>
                <a:latin typeface="Calibri"/>
                <a:cs typeface="Calibri"/>
              </a:rPr>
              <a:t>Historical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984492" y="1613788"/>
          <a:ext cx="4519295" cy="3338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5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17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solidFill>
                      <a:srgbClr val="D0006E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1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Analysis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solidFill>
                      <a:srgbClr val="D000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4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7180">
                        <a:lnSpc>
                          <a:spcPct val="100000"/>
                        </a:lnSpc>
                      </a:pPr>
                      <a:r>
                        <a:rPr sz="1100" b="1" spc="4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Transmission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66395" marR="113030" indent="-16954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pos="369570" algn="l"/>
                        </a:tabLst>
                      </a:pPr>
                      <a:r>
                        <a:rPr sz="1100" b="1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Yellow</a:t>
                      </a:r>
                      <a:r>
                        <a:rPr sz="1100" b="1" spc="8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Stone</a:t>
                      </a:r>
                      <a:r>
                        <a:rPr sz="1100" b="1" spc="70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County:</a:t>
                      </a:r>
                      <a:r>
                        <a:rPr sz="1100" b="1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Multiple</a:t>
                      </a:r>
                      <a:r>
                        <a:rPr sz="1100" spc="7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MV-</a:t>
                      </a:r>
                      <a:r>
                        <a:rPr sz="1100" spc="-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HV 	</a:t>
                      </a:r>
                      <a:r>
                        <a:rPr sz="1100" spc="3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transmission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3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lines</a:t>
                      </a:r>
                      <a:r>
                        <a:rPr sz="1100" spc="3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3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intersect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3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100" spc="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Yellowstone</a:t>
                      </a:r>
                      <a:r>
                        <a:rPr sz="1100" spc="5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	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spc="1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Park </a:t>
                      </a:r>
                      <a:r>
                        <a:rPr sz="1100" spc="4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Counties,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where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they</a:t>
                      </a:r>
                      <a:r>
                        <a:rPr sz="1100" spc="1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exposed</a:t>
                      </a:r>
                      <a:r>
                        <a:rPr sz="1100" spc="-1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to 	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sz="1100" spc="3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wind</a:t>
                      </a:r>
                      <a:r>
                        <a:rPr sz="1100" spc="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return</a:t>
                      </a:r>
                      <a:r>
                        <a:rPr sz="1100" spc="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values.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66395" marR="114935" indent="-169545">
                        <a:lnSpc>
                          <a:spcPct val="100000"/>
                        </a:lnSpc>
                        <a:spcBef>
                          <a:spcPts val="305"/>
                        </a:spcBef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pos="369570" algn="l"/>
                        </a:tabLst>
                      </a:pPr>
                      <a:r>
                        <a:rPr sz="1100" b="1" spc="60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Glacier</a:t>
                      </a:r>
                      <a:r>
                        <a:rPr sz="1100" b="1" spc="20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County:</a:t>
                      </a:r>
                      <a:r>
                        <a:rPr sz="1100" b="1" spc="-4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LV/MV</a:t>
                      </a:r>
                      <a:r>
                        <a:rPr sz="1100" spc="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lines</a:t>
                      </a:r>
                      <a:r>
                        <a:rPr sz="1100" spc="3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100" spc="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Glacier</a:t>
                      </a:r>
                      <a:r>
                        <a:rPr sz="1100" spc="5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	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County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are exposed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spc="3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peak</a:t>
                      </a:r>
                      <a:r>
                        <a:rPr sz="1100" spc="3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state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wind</a:t>
                      </a:r>
                      <a:r>
                        <a:rPr sz="1100" spc="3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levels.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66395" marR="173355" indent="-169545">
                        <a:lnSpc>
                          <a:spcPct val="100000"/>
                        </a:lnSpc>
                        <a:spcBef>
                          <a:spcPts val="300"/>
                        </a:spcBef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pos="369570" algn="l"/>
                        </a:tabLst>
                      </a:pPr>
                      <a:r>
                        <a:rPr sz="1100" b="1" spc="30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Vegetation</a:t>
                      </a:r>
                      <a:r>
                        <a:rPr sz="1100" b="1" spc="1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30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Management:</a:t>
                      </a:r>
                      <a:r>
                        <a:rPr sz="1100" b="1" spc="-1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While</a:t>
                      </a:r>
                      <a:r>
                        <a:rPr sz="1100" spc="3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	transmission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3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lines</a:t>
                      </a:r>
                      <a:r>
                        <a:rPr sz="1100" spc="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3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typically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3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1100" spc="1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greater 	</a:t>
                      </a:r>
                      <a:r>
                        <a:rPr sz="1100" spc="4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clearance</a:t>
                      </a:r>
                      <a:r>
                        <a:rPr sz="1100" spc="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than</a:t>
                      </a:r>
                      <a:r>
                        <a:rPr sz="1100" spc="5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distribution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infrastructure, 	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utilities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could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consider</a:t>
                      </a:r>
                      <a:r>
                        <a:rPr sz="1100" spc="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expanding</a:t>
                      </a:r>
                      <a:r>
                        <a:rPr sz="1100" spc="1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vegetation 	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management</a:t>
                      </a:r>
                      <a:r>
                        <a:rPr sz="1100" spc="4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efforts</a:t>
                      </a:r>
                      <a:r>
                        <a:rPr sz="1100" spc="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100" spc="3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standardizing</a:t>
                      </a:r>
                      <a:r>
                        <a:rPr sz="1100" spc="1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cycles 	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spc="3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reduce risk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spc="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assets.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66395" marR="349250" indent="-169545">
                        <a:lnSpc>
                          <a:spcPct val="100000"/>
                        </a:lnSpc>
                        <a:spcBef>
                          <a:spcPts val="290"/>
                        </a:spcBef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pos="369570" algn="l"/>
                        </a:tabLst>
                      </a:pPr>
                      <a:r>
                        <a:rPr sz="1100" b="1" spc="20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North</a:t>
                      </a:r>
                      <a:r>
                        <a:rPr sz="1100" b="1" spc="1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6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Plains</a:t>
                      </a:r>
                      <a:r>
                        <a:rPr sz="1100" b="1" spc="30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60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Connector:</a:t>
                      </a:r>
                      <a:r>
                        <a:rPr sz="1100" b="1" spc="-3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Proposed</a:t>
                      </a:r>
                      <a:r>
                        <a:rPr sz="1100" spc="1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North 	</a:t>
                      </a:r>
                      <a:r>
                        <a:rPr sz="1100" spc="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Plains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4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Connector</a:t>
                      </a:r>
                      <a:r>
                        <a:rPr sz="1100" spc="-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6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has</a:t>
                      </a:r>
                      <a:r>
                        <a:rPr sz="1100" spc="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low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exposure.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6990842" y="5487542"/>
            <a:ext cx="4430395" cy="0"/>
          </a:xfrm>
          <a:custGeom>
            <a:avLst/>
            <a:gdLst/>
            <a:ahLst/>
            <a:cxnLst/>
            <a:rect l="l" t="t" r="r" b="b"/>
            <a:pathLst>
              <a:path w="4430395">
                <a:moveTo>
                  <a:pt x="0" y="0"/>
                </a:moveTo>
                <a:lnTo>
                  <a:pt x="4430267" y="0"/>
                </a:lnTo>
              </a:path>
            </a:pathLst>
          </a:custGeom>
          <a:ln w="12700">
            <a:solidFill>
              <a:srgbClr val="D00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7009" y="5294807"/>
            <a:ext cx="1543685" cy="1930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286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80"/>
              </a:spcBef>
            </a:pPr>
            <a:r>
              <a:rPr sz="900" spc="20" dirty="0">
                <a:solidFill>
                  <a:srgbClr val="D0006E"/>
                </a:solidFill>
                <a:latin typeface="Calibri"/>
                <a:cs typeface="Calibri"/>
              </a:rPr>
              <a:t>Transmission</a:t>
            </a:r>
            <a:r>
              <a:rPr sz="900" spc="7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D0006E"/>
                </a:solidFill>
                <a:latin typeface="Calibri"/>
                <a:cs typeface="Calibri"/>
              </a:rPr>
              <a:t>Infrastructure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28311" y="5286375"/>
            <a:ext cx="2108835" cy="201295"/>
          </a:xfrm>
          <a:custGeom>
            <a:avLst/>
            <a:gdLst/>
            <a:ahLst/>
            <a:cxnLst/>
            <a:rect l="l" t="t" r="r" b="b"/>
            <a:pathLst>
              <a:path w="2108834" h="201295">
                <a:moveTo>
                  <a:pt x="2108581" y="0"/>
                </a:moveTo>
                <a:lnTo>
                  <a:pt x="0" y="0"/>
                </a:lnTo>
                <a:lnTo>
                  <a:pt x="0" y="201168"/>
                </a:lnTo>
                <a:lnTo>
                  <a:pt x="2108581" y="201168"/>
                </a:lnTo>
                <a:lnTo>
                  <a:pt x="210858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28311" y="5286375"/>
            <a:ext cx="2108835" cy="201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35"/>
              </a:spcBef>
              <a:tabLst>
                <a:tab pos="1604010" algn="l"/>
              </a:tabLst>
            </a:pPr>
            <a:r>
              <a:rPr sz="900" dirty="0">
                <a:solidFill>
                  <a:srgbClr val="1F2021"/>
                </a:solidFill>
                <a:latin typeface="Calibri"/>
                <a:cs typeface="Calibri"/>
              </a:rPr>
              <a:t>50</a:t>
            </a:r>
            <a:r>
              <a:rPr sz="900" spc="2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1F2021"/>
                </a:solidFill>
                <a:latin typeface="Calibri"/>
                <a:cs typeface="Calibri"/>
              </a:rPr>
              <a:t>mph</a:t>
            </a:r>
            <a:r>
              <a:rPr sz="900" dirty="0">
                <a:solidFill>
                  <a:srgbClr val="1F2021"/>
                </a:solidFill>
                <a:latin typeface="Calibri"/>
                <a:cs typeface="Calibri"/>
              </a:rPr>
              <a:t>	130</a:t>
            </a:r>
            <a:r>
              <a:rPr sz="900" spc="3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1F2021"/>
                </a:solidFill>
                <a:latin typeface="Calibri"/>
                <a:cs typeface="Calibri"/>
              </a:rPr>
              <a:t>mph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9550" y="1613877"/>
            <a:ext cx="2617470" cy="465455"/>
          </a:xfrm>
          <a:prstGeom prst="rect">
            <a:avLst/>
          </a:prstGeom>
          <a:solidFill>
            <a:srgbClr val="D0006E"/>
          </a:solidFill>
        </p:spPr>
        <p:txBody>
          <a:bodyPr vert="horz" wrap="square" lIns="0" tIns="8382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66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Utilities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could</a:t>
            </a:r>
            <a:r>
              <a:rPr sz="9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prioritize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hardening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9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portions</a:t>
            </a:r>
            <a:r>
              <a:rPr sz="9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9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b="1" baseline="-18518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900" b="1" spc="157" baseline="-185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lines</a:t>
            </a:r>
            <a:r>
              <a:rPr sz="9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pass</a:t>
            </a:r>
            <a:r>
              <a:rPr sz="9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exposure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counties.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245864" y="4148315"/>
            <a:ext cx="1838325" cy="1281430"/>
            <a:chOff x="4245864" y="4148315"/>
            <a:chExt cx="1838325" cy="128143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5390" y="5344099"/>
              <a:ext cx="1058443" cy="855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5864" y="4148315"/>
              <a:ext cx="218681" cy="22023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510532" y="5779414"/>
            <a:ext cx="554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100-</a:t>
            </a:r>
            <a:r>
              <a:rPr sz="900" spc="-10" dirty="0">
                <a:solidFill>
                  <a:srgbClr val="252525"/>
                </a:solidFill>
                <a:latin typeface="Calibri"/>
                <a:cs typeface="Calibri"/>
              </a:rPr>
              <a:t>161kV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32859" y="5811621"/>
            <a:ext cx="130810" cy="128270"/>
          </a:xfrm>
          <a:custGeom>
            <a:avLst/>
            <a:gdLst/>
            <a:ahLst/>
            <a:cxnLst/>
            <a:rect l="l" t="t" r="r" b="b"/>
            <a:pathLst>
              <a:path w="130810" h="128270">
                <a:moveTo>
                  <a:pt x="130301" y="0"/>
                </a:moveTo>
                <a:lnTo>
                  <a:pt x="0" y="0"/>
                </a:lnTo>
                <a:lnTo>
                  <a:pt x="0" y="127673"/>
                </a:lnTo>
                <a:lnTo>
                  <a:pt x="130301" y="127673"/>
                </a:lnTo>
                <a:lnTo>
                  <a:pt x="130301" y="0"/>
                </a:lnTo>
                <a:close/>
              </a:path>
            </a:pathLst>
          </a:custGeom>
          <a:solidFill>
            <a:srgbClr val="869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00526" y="5779414"/>
            <a:ext cx="554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220-</a:t>
            </a:r>
            <a:r>
              <a:rPr sz="900" spc="-10" dirty="0">
                <a:solidFill>
                  <a:srgbClr val="252525"/>
                </a:solidFill>
                <a:latin typeface="Calibri"/>
                <a:cs typeface="Calibri"/>
              </a:rPr>
              <a:t>287kV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22980" y="5811621"/>
            <a:ext cx="130810" cy="128270"/>
          </a:xfrm>
          <a:custGeom>
            <a:avLst/>
            <a:gdLst/>
            <a:ahLst/>
            <a:cxnLst/>
            <a:rect l="l" t="t" r="r" b="b"/>
            <a:pathLst>
              <a:path w="130810" h="128270">
                <a:moveTo>
                  <a:pt x="130301" y="0"/>
                </a:moveTo>
                <a:lnTo>
                  <a:pt x="0" y="0"/>
                </a:lnTo>
                <a:lnTo>
                  <a:pt x="0" y="127673"/>
                </a:lnTo>
                <a:lnTo>
                  <a:pt x="130301" y="127673"/>
                </a:lnTo>
                <a:lnTo>
                  <a:pt x="130301" y="0"/>
                </a:lnTo>
                <a:close/>
              </a:path>
            </a:pathLst>
          </a:custGeom>
          <a:solidFill>
            <a:srgbClr val="F6A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993773" y="5779414"/>
            <a:ext cx="332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52525"/>
                </a:solidFill>
                <a:latin typeface="Calibri"/>
                <a:cs typeface="Calibri"/>
              </a:rPr>
              <a:t>345kV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16480" y="5811621"/>
            <a:ext cx="130810" cy="128270"/>
          </a:xfrm>
          <a:custGeom>
            <a:avLst/>
            <a:gdLst/>
            <a:ahLst/>
            <a:cxnLst/>
            <a:rect l="l" t="t" r="r" b="b"/>
            <a:pathLst>
              <a:path w="130810" h="128270">
                <a:moveTo>
                  <a:pt x="130301" y="0"/>
                </a:moveTo>
                <a:lnTo>
                  <a:pt x="0" y="0"/>
                </a:lnTo>
                <a:lnTo>
                  <a:pt x="0" y="127673"/>
                </a:lnTo>
                <a:lnTo>
                  <a:pt x="130301" y="127673"/>
                </a:lnTo>
                <a:lnTo>
                  <a:pt x="130301" y="0"/>
                </a:lnTo>
                <a:close/>
              </a:path>
            </a:pathLst>
          </a:custGeom>
          <a:solidFill>
            <a:srgbClr val="9EC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0387" y="5811621"/>
            <a:ext cx="130810" cy="128270"/>
          </a:xfrm>
          <a:custGeom>
            <a:avLst/>
            <a:gdLst/>
            <a:ahLst/>
            <a:cxnLst/>
            <a:rect l="l" t="t" r="r" b="b"/>
            <a:pathLst>
              <a:path w="130809" h="128270">
                <a:moveTo>
                  <a:pt x="130301" y="0"/>
                </a:moveTo>
                <a:lnTo>
                  <a:pt x="0" y="0"/>
                </a:lnTo>
                <a:lnTo>
                  <a:pt x="0" y="127673"/>
                </a:lnTo>
                <a:lnTo>
                  <a:pt x="130301" y="127673"/>
                </a:lnTo>
                <a:lnTo>
                  <a:pt x="130301" y="0"/>
                </a:lnTo>
                <a:close/>
              </a:path>
            </a:pathLst>
          </a:custGeom>
          <a:solidFill>
            <a:srgbClr val="FF7C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52666" y="3262557"/>
            <a:ext cx="327895" cy="270283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4312030" y="4213627"/>
            <a:ext cx="88900" cy="92075"/>
          </a:xfrm>
          <a:custGeom>
            <a:avLst/>
            <a:gdLst/>
            <a:ahLst/>
            <a:cxnLst/>
            <a:rect l="l" t="t" r="r" b="b"/>
            <a:pathLst>
              <a:path w="88900" h="92075">
                <a:moveTo>
                  <a:pt x="88900" y="0"/>
                </a:moveTo>
                <a:lnTo>
                  <a:pt x="0" y="0"/>
                </a:lnTo>
                <a:lnTo>
                  <a:pt x="0" y="92053"/>
                </a:lnTo>
                <a:lnTo>
                  <a:pt x="88900" y="92053"/>
                </a:lnTo>
                <a:lnTo>
                  <a:pt x="88900" y="0"/>
                </a:lnTo>
                <a:close/>
              </a:path>
            </a:pathLst>
          </a:custGeom>
          <a:solidFill>
            <a:srgbClr val="D00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947540" y="4259071"/>
            <a:ext cx="406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Billings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2308" y="3561079"/>
            <a:ext cx="3994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Helena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11526" y="3704611"/>
            <a:ext cx="88900" cy="92075"/>
          </a:xfrm>
          <a:custGeom>
            <a:avLst/>
            <a:gdLst/>
            <a:ahLst/>
            <a:cxnLst/>
            <a:rect l="l" t="t" r="r" b="b"/>
            <a:pathLst>
              <a:path w="88900" h="92075">
                <a:moveTo>
                  <a:pt x="88900" y="0"/>
                </a:moveTo>
                <a:lnTo>
                  <a:pt x="0" y="0"/>
                </a:lnTo>
                <a:lnTo>
                  <a:pt x="0" y="92053"/>
                </a:lnTo>
                <a:lnTo>
                  <a:pt x="88900" y="92053"/>
                </a:lnTo>
                <a:lnTo>
                  <a:pt x="88900" y="0"/>
                </a:lnTo>
                <a:close/>
              </a:path>
            </a:pathLst>
          </a:custGeom>
          <a:solidFill>
            <a:srgbClr val="D00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2746248" y="3639299"/>
            <a:ext cx="3903979" cy="630555"/>
            <a:chOff x="2746248" y="3639299"/>
            <a:chExt cx="3903979" cy="630555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6248" y="3639299"/>
              <a:ext cx="217169" cy="22023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168900" y="3773804"/>
              <a:ext cx="1468120" cy="483234"/>
            </a:xfrm>
            <a:custGeom>
              <a:avLst/>
              <a:gdLst/>
              <a:ahLst/>
              <a:cxnLst/>
              <a:rect l="l" t="t" r="r" b="b"/>
              <a:pathLst>
                <a:path w="1468120" h="483235">
                  <a:moveTo>
                    <a:pt x="0" y="482854"/>
                  </a:moveTo>
                  <a:lnTo>
                    <a:pt x="5488" y="479407"/>
                  </a:lnTo>
                  <a:lnTo>
                    <a:pt x="10953" y="475948"/>
                  </a:lnTo>
                  <a:lnTo>
                    <a:pt x="16466" y="472513"/>
                  </a:lnTo>
                  <a:lnTo>
                    <a:pt x="22098" y="469138"/>
                  </a:lnTo>
                  <a:lnTo>
                    <a:pt x="26288" y="466725"/>
                  </a:lnTo>
                  <a:lnTo>
                    <a:pt x="31496" y="465328"/>
                  </a:lnTo>
                  <a:lnTo>
                    <a:pt x="35305" y="462407"/>
                  </a:lnTo>
                  <a:lnTo>
                    <a:pt x="48978" y="450996"/>
                  </a:lnTo>
                  <a:lnTo>
                    <a:pt x="45053" y="451802"/>
                  </a:lnTo>
                  <a:lnTo>
                    <a:pt x="39556" y="452798"/>
                  </a:lnTo>
                  <a:lnTo>
                    <a:pt x="48513" y="441960"/>
                  </a:lnTo>
                  <a:lnTo>
                    <a:pt x="51815" y="438785"/>
                  </a:lnTo>
                  <a:lnTo>
                    <a:pt x="57276" y="437515"/>
                  </a:lnTo>
                  <a:lnTo>
                    <a:pt x="61722" y="435229"/>
                  </a:lnTo>
                  <a:lnTo>
                    <a:pt x="65317" y="426533"/>
                  </a:lnTo>
                  <a:lnTo>
                    <a:pt x="67246" y="423862"/>
                  </a:lnTo>
                  <a:lnTo>
                    <a:pt x="71937" y="420905"/>
                  </a:lnTo>
                  <a:lnTo>
                    <a:pt x="83820" y="411353"/>
                  </a:lnTo>
                  <a:lnTo>
                    <a:pt x="93759" y="401339"/>
                  </a:lnTo>
                  <a:lnTo>
                    <a:pt x="103330" y="390969"/>
                  </a:lnTo>
                  <a:lnTo>
                    <a:pt x="114163" y="381456"/>
                  </a:lnTo>
                  <a:lnTo>
                    <a:pt x="127888" y="374015"/>
                  </a:lnTo>
                  <a:lnTo>
                    <a:pt x="133730" y="371729"/>
                  </a:lnTo>
                  <a:lnTo>
                    <a:pt x="140208" y="370205"/>
                  </a:lnTo>
                  <a:lnTo>
                    <a:pt x="145541" y="367157"/>
                  </a:lnTo>
                  <a:lnTo>
                    <a:pt x="152146" y="363347"/>
                  </a:lnTo>
                  <a:lnTo>
                    <a:pt x="156845" y="357759"/>
                  </a:lnTo>
                  <a:lnTo>
                    <a:pt x="163067" y="353568"/>
                  </a:lnTo>
                  <a:lnTo>
                    <a:pt x="204870" y="338585"/>
                  </a:lnTo>
                  <a:lnTo>
                    <a:pt x="227040" y="337228"/>
                  </a:lnTo>
                  <a:lnTo>
                    <a:pt x="238125" y="336550"/>
                  </a:lnTo>
                  <a:lnTo>
                    <a:pt x="239522" y="329819"/>
                  </a:lnTo>
                  <a:lnTo>
                    <a:pt x="242062" y="323088"/>
                  </a:lnTo>
                  <a:lnTo>
                    <a:pt x="242442" y="316230"/>
                  </a:lnTo>
                  <a:lnTo>
                    <a:pt x="243494" y="279636"/>
                  </a:lnTo>
                  <a:lnTo>
                    <a:pt x="243617" y="243030"/>
                  </a:lnTo>
                  <a:lnTo>
                    <a:pt x="244264" y="206448"/>
                  </a:lnTo>
                  <a:lnTo>
                    <a:pt x="246887" y="169926"/>
                  </a:lnTo>
                  <a:lnTo>
                    <a:pt x="247396" y="165227"/>
                  </a:lnTo>
                  <a:lnTo>
                    <a:pt x="254888" y="162433"/>
                  </a:lnTo>
                  <a:lnTo>
                    <a:pt x="260096" y="159766"/>
                  </a:lnTo>
                  <a:lnTo>
                    <a:pt x="266203" y="157962"/>
                  </a:lnTo>
                  <a:lnTo>
                    <a:pt x="276098" y="155813"/>
                  </a:lnTo>
                  <a:lnTo>
                    <a:pt x="285706" y="153925"/>
                  </a:lnTo>
                  <a:lnTo>
                    <a:pt x="290957" y="152908"/>
                  </a:lnTo>
                  <a:lnTo>
                    <a:pt x="321315" y="156587"/>
                  </a:lnTo>
                  <a:lnTo>
                    <a:pt x="334279" y="157956"/>
                  </a:lnTo>
                  <a:lnTo>
                    <a:pt x="342124" y="159373"/>
                  </a:lnTo>
                  <a:lnTo>
                    <a:pt x="357124" y="163195"/>
                  </a:lnTo>
                  <a:lnTo>
                    <a:pt x="390193" y="162569"/>
                  </a:lnTo>
                  <a:lnTo>
                    <a:pt x="456332" y="161319"/>
                  </a:lnTo>
                  <a:lnTo>
                    <a:pt x="496119" y="158730"/>
                  </a:lnTo>
                  <a:lnTo>
                    <a:pt x="509172" y="154801"/>
                  </a:lnTo>
                  <a:lnTo>
                    <a:pt x="515747" y="152908"/>
                  </a:lnTo>
                  <a:lnTo>
                    <a:pt x="521588" y="151638"/>
                  </a:lnTo>
                  <a:lnTo>
                    <a:pt x="527558" y="150876"/>
                  </a:lnTo>
                  <a:lnTo>
                    <a:pt x="533400" y="149606"/>
                  </a:lnTo>
                  <a:lnTo>
                    <a:pt x="537845" y="148590"/>
                  </a:lnTo>
                  <a:lnTo>
                    <a:pt x="542163" y="147066"/>
                  </a:lnTo>
                  <a:lnTo>
                    <a:pt x="546608" y="146177"/>
                  </a:lnTo>
                  <a:lnTo>
                    <a:pt x="585970" y="140390"/>
                  </a:lnTo>
                  <a:lnTo>
                    <a:pt x="628157" y="137477"/>
                  </a:lnTo>
                  <a:lnTo>
                    <a:pt x="661288" y="136017"/>
                  </a:lnTo>
                  <a:lnTo>
                    <a:pt x="667130" y="132588"/>
                  </a:lnTo>
                  <a:lnTo>
                    <a:pt x="673353" y="129540"/>
                  </a:lnTo>
                  <a:lnTo>
                    <a:pt x="678941" y="125730"/>
                  </a:lnTo>
                  <a:lnTo>
                    <a:pt x="685164" y="121539"/>
                  </a:lnTo>
                  <a:lnTo>
                    <a:pt x="718534" y="101822"/>
                  </a:lnTo>
                  <a:lnTo>
                    <a:pt x="729741" y="96924"/>
                  </a:lnTo>
                  <a:lnTo>
                    <a:pt x="740663" y="91694"/>
                  </a:lnTo>
                  <a:lnTo>
                    <a:pt x="745109" y="89535"/>
                  </a:lnTo>
                  <a:lnTo>
                    <a:pt x="749680" y="87503"/>
                  </a:lnTo>
                  <a:lnTo>
                    <a:pt x="753872" y="84963"/>
                  </a:lnTo>
                  <a:lnTo>
                    <a:pt x="766738" y="77894"/>
                  </a:lnTo>
                  <a:lnTo>
                    <a:pt x="779938" y="70993"/>
                  </a:lnTo>
                  <a:lnTo>
                    <a:pt x="792233" y="63424"/>
                  </a:lnTo>
                  <a:lnTo>
                    <a:pt x="802386" y="54356"/>
                  </a:lnTo>
                  <a:lnTo>
                    <a:pt x="805307" y="50927"/>
                  </a:lnTo>
                  <a:lnTo>
                    <a:pt x="807085" y="46736"/>
                  </a:lnTo>
                  <a:lnTo>
                    <a:pt x="811149" y="44196"/>
                  </a:lnTo>
                  <a:lnTo>
                    <a:pt x="816228" y="40894"/>
                  </a:lnTo>
                  <a:lnTo>
                    <a:pt x="823087" y="39878"/>
                  </a:lnTo>
                  <a:lnTo>
                    <a:pt x="828801" y="37338"/>
                  </a:lnTo>
                  <a:lnTo>
                    <a:pt x="833374" y="35306"/>
                  </a:lnTo>
                  <a:lnTo>
                    <a:pt x="837691" y="32893"/>
                  </a:lnTo>
                  <a:lnTo>
                    <a:pt x="842010" y="30607"/>
                  </a:lnTo>
                  <a:lnTo>
                    <a:pt x="856347" y="22393"/>
                  </a:lnTo>
                  <a:lnTo>
                    <a:pt x="859837" y="20335"/>
                  </a:lnTo>
                  <a:lnTo>
                    <a:pt x="864352" y="19159"/>
                  </a:lnTo>
                  <a:lnTo>
                    <a:pt x="881761" y="13589"/>
                  </a:lnTo>
                  <a:lnTo>
                    <a:pt x="887729" y="11430"/>
                  </a:lnTo>
                  <a:lnTo>
                    <a:pt x="893063" y="8128"/>
                  </a:lnTo>
                  <a:lnTo>
                    <a:pt x="899413" y="6731"/>
                  </a:lnTo>
                  <a:lnTo>
                    <a:pt x="912354" y="4339"/>
                  </a:lnTo>
                  <a:lnTo>
                    <a:pt x="926830" y="2174"/>
                  </a:lnTo>
                  <a:lnTo>
                    <a:pt x="938615" y="605"/>
                  </a:lnTo>
                  <a:lnTo>
                    <a:pt x="943483" y="0"/>
                  </a:lnTo>
                  <a:lnTo>
                    <a:pt x="980936" y="730"/>
                  </a:lnTo>
                  <a:lnTo>
                    <a:pt x="1018413" y="1365"/>
                  </a:lnTo>
                  <a:lnTo>
                    <a:pt x="1055889" y="2143"/>
                  </a:lnTo>
                  <a:lnTo>
                    <a:pt x="1093342" y="3302"/>
                  </a:lnTo>
                  <a:lnTo>
                    <a:pt x="1100836" y="3683"/>
                  </a:lnTo>
                  <a:lnTo>
                    <a:pt x="1107948" y="6477"/>
                  </a:lnTo>
                  <a:lnTo>
                    <a:pt x="1115314" y="6731"/>
                  </a:lnTo>
                  <a:lnTo>
                    <a:pt x="1169320" y="7963"/>
                  </a:lnTo>
                  <a:lnTo>
                    <a:pt x="1223327" y="8778"/>
                  </a:lnTo>
                  <a:lnTo>
                    <a:pt x="1277334" y="9427"/>
                  </a:lnTo>
                  <a:lnTo>
                    <a:pt x="1331340" y="10160"/>
                  </a:lnTo>
                  <a:lnTo>
                    <a:pt x="1385788" y="12410"/>
                  </a:lnTo>
                  <a:lnTo>
                    <a:pt x="1409636" y="13398"/>
                  </a:lnTo>
                  <a:lnTo>
                    <a:pt x="1428531" y="13624"/>
                  </a:lnTo>
                  <a:lnTo>
                    <a:pt x="1468120" y="13589"/>
                  </a:lnTo>
                </a:path>
              </a:pathLst>
            </a:custGeom>
            <a:ln w="2540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674867" y="5779414"/>
            <a:ext cx="3930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52525"/>
                </a:solidFill>
                <a:latin typeface="Calibri"/>
                <a:cs typeface="Calibri"/>
              </a:rPr>
              <a:t>&lt;100kV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497195" y="5811621"/>
            <a:ext cx="130810" cy="128270"/>
          </a:xfrm>
          <a:custGeom>
            <a:avLst/>
            <a:gdLst/>
            <a:ahLst/>
            <a:cxnLst/>
            <a:rect l="l" t="t" r="r" b="b"/>
            <a:pathLst>
              <a:path w="130810" h="128270">
                <a:moveTo>
                  <a:pt x="130301" y="0"/>
                </a:moveTo>
                <a:lnTo>
                  <a:pt x="0" y="0"/>
                </a:lnTo>
                <a:lnTo>
                  <a:pt x="0" y="127673"/>
                </a:lnTo>
                <a:lnTo>
                  <a:pt x="130301" y="127673"/>
                </a:lnTo>
                <a:lnTo>
                  <a:pt x="130301" y="0"/>
                </a:lnTo>
                <a:close/>
              </a:path>
            </a:pathLst>
          </a:custGeom>
          <a:solidFill>
            <a:srgbClr val="B89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3326" y="6165240"/>
            <a:ext cx="340360" cy="0"/>
          </a:xfrm>
          <a:custGeom>
            <a:avLst/>
            <a:gdLst/>
            <a:ahLst/>
            <a:cxnLst/>
            <a:rect l="l" t="t" r="r" b="b"/>
            <a:pathLst>
              <a:path w="340359">
                <a:moveTo>
                  <a:pt x="0" y="0"/>
                </a:moveTo>
                <a:lnTo>
                  <a:pt x="340321" y="0"/>
                </a:lnTo>
              </a:path>
            </a:pathLst>
          </a:custGeom>
          <a:ln w="9525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662040" y="3927475"/>
            <a:ext cx="815975" cy="4095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969"/>
              </a:lnSpc>
              <a:spcBef>
                <a:spcPts val="225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9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Plains</a:t>
            </a:r>
            <a:r>
              <a:rPr sz="90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Connector</a:t>
            </a: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Proposed</a:t>
            </a:r>
            <a:r>
              <a:rPr sz="9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Route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50"/>
              </a:spcBef>
            </a:pPr>
            <a:r>
              <a:rPr sz="700" dirty="0"/>
              <a:t>Source:</a:t>
            </a:r>
            <a:r>
              <a:rPr sz="700" spc="100" dirty="0"/>
              <a:t> </a:t>
            </a:r>
            <a:r>
              <a:rPr sz="700" dirty="0"/>
              <a:t>DRI,</a:t>
            </a:r>
            <a:r>
              <a:rPr sz="700" spc="300" dirty="0"/>
              <a:t> </a:t>
            </a:r>
            <a:r>
              <a:rPr sz="700" dirty="0"/>
              <a:t>EIA860,</a:t>
            </a:r>
            <a:r>
              <a:rPr sz="700" spc="114" dirty="0"/>
              <a:t> </a:t>
            </a:r>
            <a:r>
              <a:rPr sz="700" spc="-20" dirty="0"/>
              <a:t>HIFLD</a:t>
            </a:r>
            <a:endParaRPr sz="700"/>
          </a:p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z="750" b="1" dirty="0">
                <a:latin typeface="Calibri"/>
                <a:cs typeface="Calibri"/>
              </a:rPr>
              <a:t>11</a:t>
            </a:fld>
            <a:r>
              <a:rPr sz="750" b="1" spc="409" dirty="0">
                <a:latin typeface="Calibri"/>
                <a:cs typeface="Calibri"/>
              </a:rPr>
              <a:t>  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470" dirty="0">
                <a:latin typeface="Calibri"/>
                <a:cs typeface="Calibri"/>
              </a:rPr>
              <a:t> </a:t>
            </a:r>
            <a:r>
              <a:rPr dirty="0"/>
              <a:t>Copyright</a:t>
            </a:r>
            <a:r>
              <a:rPr spc="85" dirty="0"/>
              <a:t> </a:t>
            </a:r>
            <a:r>
              <a:rPr spc="-40" dirty="0"/>
              <a:t>©</a:t>
            </a:r>
            <a:r>
              <a:rPr spc="75" dirty="0"/>
              <a:t> </a:t>
            </a:r>
            <a:r>
              <a:rPr dirty="0"/>
              <a:t>Baringa</a:t>
            </a:r>
            <a:r>
              <a:rPr spc="65" dirty="0"/>
              <a:t> </a:t>
            </a:r>
            <a:r>
              <a:rPr dirty="0"/>
              <a:t>Partners </a:t>
            </a:r>
            <a:r>
              <a:rPr spc="50" dirty="0"/>
              <a:t>LLP</a:t>
            </a:r>
            <a:r>
              <a:rPr spc="55" dirty="0"/>
              <a:t> </a:t>
            </a:r>
            <a:r>
              <a:rPr dirty="0"/>
              <a:t>2025.</a:t>
            </a:r>
            <a:r>
              <a:rPr spc="245" dirty="0"/>
              <a:t> </a:t>
            </a:r>
            <a:r>
              <a:rPr dirty="0"/>
              <a:t>All</a:t>
            </a:r>
            <a:r>
              <a:rPr spc="85" dirty="0"/>
              <a:t> </a:t>
            </a:r>
            <a:r>
              <a:rPr dirty="0"/>
              <a:t>rights</a:t>
            </a:r>
            <a:r>
              <a:rPr spc="75" dirty="0"/>
              <a:t> </a:t>
            </a:r>
            <a:r>
              <a:rPr dirty="0"/>
              <a:t>reserved.</a:t>
            </a:r>
            <a:r>
              <a:rPr spc="65" dirty="0"/>
              <a:t> </a:t>
            </a:r>
            <a:r>
              <a:rPr dirty="0"/>
              <a:t>This</a:t>
            </a:r>
            <a:r>
              <a:rPr spc="95" dirty="0"/>
              <a:t> </a:t>
            </a:r>
            <a:r>
              <a:rPr dirty="0"/>
              <a:t>document</a:t>
            </a:r>
            <a:r>
              <a:rPr spc="65" dirty="0"/>
              <a:t> </a:t>
            </a:r>
            <a:r>
              <a:rPr dirty="0"/>
              <a:t>is</a:t>
            </a:r>
            <a:r>
              <a:rPr spc="75" dirty="0"/>
              <a:t> </a:t>
            </a:r>
            <a:r>
              <a:rPr dirty="0"/>
              <a:t>subject</a:t>
            </a:r>
            <a:r>
              <a:rPr spc="85" dirty="0"/>
              <a:t> </a:t>
            </a:r>
            <a:r>
              <a:rPr dirty="0"/>
              <a:t>to</a:t>
            </a:r>
            <a:r>
              <a:rPr spc="65" dirty="0"/>
              <a:t> </a:t>
            </a:r>
            <a:r>
              <a:rPr dirty="0"/>
              <a:t>contract</a:t>
            </a:r>
            <a:r>
              <a:rPr spc="3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contains</a:t>
            </a:r>
            <a:r>
              <a:rPr spc="45" dirty="0"/>
              <a:t> </a:t>
            </a:r>
            <a:r>
              <a:rPr dirty="0"/>
              <a:t>confidential</a:t>
            </a:r>
            <a:r>
              <a:rPr spc="8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proprietary</a:t>
            </a:r>
            <a:r>
              <a:rPr spc="3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  <p:sp>
        <p:nvSpPr>
          <p:cNvPr id="34" name="object 34"/>
          <p:cNvSpPr txBox="1"/>
          <p:nvPr/>
        </p:nvSpPr>
        <p:spPr>
          <a:xfrm>
            <a:off x="647191" y="5484977"/>
            <a:ext cx="1359535" cy="45720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900" b="1" spc="30" dirty="0">
                <a:solidFill>
                  <a:srgbClr val="252525"/>
                </a:solidFill>
                <a:latin typeface="Calibri"/>
                <a:cs typeface="Calibri"/>
              </a:rPr>
              <a:t>Transmission</a:t>
            </a:r>
            <a:r>
              <a:rPr sz="900" b="1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252525"/>
                </a:solidFill>
                <a:latin typeface="Calibri"/>
                <a:cs typeface="Calibri"/>
              </a:rPr>
              <a:t>Voltage</a:t>
            </a:r>
            <a:r>
              <a:rPr sz="900" b="1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Key</a:t>
            </a:r>
            <a:endParaRPr sz="900">
              <a:latin typeface="Calibri"/>
              <a:cs typeface="Calibri"/>
            </a:endParaRPr>
          </a:p>
          <a:p>
            <a:pPr marL="202565">
              <a:lnSpc>
                <a:spcPct val="100000"/>
              </a:lnSpc>
              <a:spcBef>
                <a:spcPts val="615"/>
              </a:spcBef>
            </a:pPr>
            <a:r>
              <a:rPr sz="900" spc="-10" dirty="0">
                <a:solidFill>
                  <a:srgbClr val="252525"/>
                </a:solidFill>
                <a:latin typeface="Calibri"/>
                <a:cs typeface="Calibri"/>
              </a:rPr>
              <a:t>500kV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48476" y="4826114"/>
            <a:ext cx="5182235" cy="1438275"/>
          </a:xfrm>
          <a:custGeom>
            <a:avLst/>
            <a:gdLst/>
            <a:ahLst/>
            <a:cxnLst/>
            <a:rect l="l" t="t" r="r" b="b"/>
            <a:pathLst>
              <a:path w="5182234" h="1438275">
                <a:moveTo>
                  <a:pt x="5181727" y="0"/>
                </a:moveTo>
                <a:lnTo>
                  <a:pt x="0" y="0"/>
                </a:lnTo>
                <a:lnTo>
                  <a:pt x="0" y="1438147"/>
                </a:lnTo>
                <a:lnTo>
                  <a:pt x="5181727" y="1438147"/>
                </a:lnTo>
                <a:lnTo>
                  <a:pt x="518172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355969" y="1613153"/>
            <a:ext cx="5182235" cy="3159125"/>
            <a:chOff x="6355969" y="1613153"/>
            <a:chExt cx="5182235" cy="31591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5969" y="1613153"/>
              <a:ext cx="5181727" cy="31588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566655" y="4570730"/>
              <a:ext cx="1965325" cy="201295"/>
            </a:xfrm>
            <a:custGeom>
              <a:avLst/>
              <a:gdLst/>
              <a:ahLst/>
              <a:cxnLst/>
              <a:rect l="l" t="t" r="r" b="b"/>
              <a:pathLst>
                <a:path w="1965325" h="201295">
                  <a:moveTo>
                    <a:pt x="1965071" y="0"/>
                  </a:moveTo>
                  <a:lnTo>
                    <a:pt x="0" y="0"/>
                  </a:lnTo>
                  <a:lnTo>
                    <a:pt x="0" y="201168"/>
                  </a:lnTo>
                  <a:lnTo>
                    <a:pt x="1965071" y="201168"/>
                  </a:lnTo>
                  <a:lnTo>
                    <a:pt x="196507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993" y="1615439"/>
            <a:ext cx="5233924" cy="315887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6277" y="356107"/>
            <a:ext cx="1046353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b="1" spc="130" dirty="0">
                <a:latin typeface="Calibri"/>
                <a:cs typeface="Calibri"/>
              </a:rPr>
              <a:t>Increases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in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extreme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heat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80" dirty="0">
                <a:latin typeface="Calibri"/>
                <a:cs typeface="Calibri"/>
              </a:rPr>
              <a:t>exposure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105" dirty="0">
                <a:latin typeface="Calibri"/>
                <a:cs typeface="Calibri"/>
              </a:rPr>
              <a:t>suggest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that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75" dirty="0">
                <a:latin typeface="Calibri"/>
                <a:cs typeface="Calibri"/>
              </a:rPr>
              <a:t>utilities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114" dirty="0">
                <a:latin typeface="Calibri"/>
                <a:cs typeface="Calibri"/>
              </a:rPr>
              <a:t>could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prioritize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substation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and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75" dirty="0">
                <a:latin typeface="Calibri"/>
                <a:cs typeface="Calibri"/>
              </a:rPr>
              <a:t>Dx</a:t>
            </a:r>
          </a:p>
          <a:p>
            <a:pPr marL="12700">
              <a:lnSpc>
                <a:spcPts val="2280"/>
              </a:lnSpc>
            </a:pPr>
            <a:r>
              <a:rPr b="1" spc="80" dirty="0">
                <a:latin typeface="Calibri"/>
                <a:cs typeface="Calibri"/>
              </a:rPr>
              <a:t>line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upgrades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in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eastern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110" dirty="0">
                <a:latin typeface="Calibri"/>
                <a:cs typeface="Calibri"/>
              </a:rPr>
              <a:t>counties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120" dirty="0">
                <a:latin typeface="Calibri"/>
                <a:cs typeface="Calibri"/>
              </a:rPr>
              <a:t>address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derating,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degradation,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and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potential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50" dirty="0">
                <a:latin typeface="Calibri"/>
                <a:cs typeface="Calibri"/>
              </a:rPr>
              <a:t>failure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3839" y="175006"/>
            <a:ext cx="2337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EXTREME</a:t>
            </a:r>
            <a:r>
              <a:rPr sz="1200" spc="6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HEAT</a:t>
            </a:r>
            <a:r>
              <a:rPr sz="1200" spc="1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40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spc="1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SPATIAL</a:t>
            </a:r>
            <a:r>
              <a:rPr sz="1200" spc="10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358E"/>
                </a:solidFill>
                <a:latin typeface="Calibri"/>
                <a:cs typeface="Calibri"/>
              </a:rPr>
              <a:t>ANALYSIS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812" y="4849863"/>
            <a:ext cx="5224780" cy="131000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7175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565"/>
              </a:spcBef>
            </a:pPr>
            <a:r>
              <a:rPr sz="1100" b="1" spc="75" dirty="0">
                <a:solidFill>
                  <a:srgbClr val="D0006E"/>
                </a:solidFill>
                <a:latin typeface="Calibri"/>
                <a:cs typeface="Calibri"/>
              </a:rPr>
              <a:t>KEY</a:t>
            </a:r>
            <a:r>
              <a:rPr sz="1100" b="1" spc="-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D0006E"/>
                </a:solidFill>
                <a:latin typeface="Calibri"/>
                <a:cs typeface="Calibri"/>
              </a:rPr>
              <a:t>OBSERVATIONS</a:t>
            </a:r>
            <a:endParaRPr sz="1100">
              <a:latin typeface="Calibri"/>
              <a:cs typeface="Calibri"/>
            </a:endParaRPr>
          </a:p>
          <a:p>
            <a:pPr marL="241300" indent="-16954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1300" algn="l"/>
              </a:tabLst>
            </a:pP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Currently,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</a:t>
            </a:r>
            <a:r>
              <a:rPr sz="1050" spc="15" baseline="-19841" dirty="0">
                <a:solidFill>
                  <a:srgbClr val="252525"/>
                </a:solidFill>
                <a:latin typeface="Calibri"/>
                <a:cs typeface="Calibri"/>
              </a:rPr>
              <a:t>x</a:t>
            </a:r>
            <a:r>
              <a:rPr sz="1050" spc="172" baseline="-19841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D</a:t>
            </a:r>
            <a:r>
              <a:rPr sz="1050" spc="75" baseline="-19841" dirty="0">
                <a:solidFill>
                  <a:srgbClr val="252525"/>
                </a:solidFill>
                <a:latin typeface="Calibri"/>
                <a:cs typeface="Calibri"/>
              </a:rPr>
              <a:t>x</a:t>
            </a:r>
            <a:r>
              <a:rPr sz="1050" spc="172" baseline="-19841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assets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have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D0006E"/>
                </a:solidFill>
                <a:latin typeface="Calibri"/>
                <a:cs typeface="Calibri"/>
              </a:rPr>
              <a:t>no</a:t>
            </a:r>
            <a:r>
              <a:rPr sz="1100" b="1" spc="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D0006E"/>
                </a:solidFill>
                <a:latin typeface="Calibri"/>
                <a:cs typeface="Calibri"/>
              </a:rPr>
              <a:t>exposure</a:t>
            </a:r>
            <a:r>
              <a:rPr sz="1100" b="1" spc="-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D0006E"/>
                </a:solidFill>
                <a:latin typeface="Calibri"/>
                <a:cs typeface="Calibri"/>
              </a:rPr>
              <a:t>to </a:t>
            </a:r>
            <a:r>
              <a:rPr sz="1100" b="1" spc="65" dirty="0">
                <a:solidFill>
                  <a:srgbClr val="D0006E"/>
                </a:solidFill>
                <a:latin typeface="Calibri"/>
                <a:cs typeface="Calibri"/>
              </a:rPr>
              <a:t>days</a:t>
            </a:r>
            <a:r>
              <a:rPr sz="1100" b="1" spc="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D0006E"/>
                </a:solidFill>
                <a:latin typeface="Calibri"/>
                <a:cs typeface="Calibri"/>
              </a:rPr>
              <a:t>above</a:t>
            </a:r>
            <a:r>
              <a:rPr sz="1100" b="1" spc="2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D0006E"/>
                </a:solidFill>
                <a:latin typeface="Calibri"/>
                <a:cs typeface="Calibri"/>
              </a:rPr>
              <a:t>105</a:t>
            </a:r>
            <a:r>
              <a:rPr sz="1100" b="1" spc="3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25" dirty="0">
                <a:solidFill>
                  <a:srgbClr val="D0006E"/>
                </a:solidFill>
                <a:latin typeface="Calibri"/>
                <a:cs typeface="Calibri"/>
              </a:rPr>
              <a:t>°F.</a:t>
            </a:r>
            <a:endParaRPr sz="1100">
              <a:latin typeface="Calibri"/>
              <a:cs typeface="Calibri"/>
            </a:endParaRPr>
          </a:p>
          <a:p>
            <a:pPr marL="241300" indent="-16954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</a:tabLst>
            </a:pP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105</a:t>
            </a:r>
            <a:r>
              <a:rPr sz="1100" spc="1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°F</a:t>
            </a:r>
            <a:r>
              <a:rPr sz="110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1100" spc="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an</a:t>
            </a:r>
            <a:r>
              <a:rPr sz="1100" spc="1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important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threshold</a:t>
            </a:r>
            <a:r>
              <a:rPr sz="11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10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distribution</a:t>
            </a:r>
            <a:r>
              <a:rPr sz="11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assets</a:t>
            </a:r>
            <a:r>
              <a:rPr sz="11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100" spc="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substations,</a:t>
            </a:r>
            <a:r>
              <a:rPr sz="11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D0006E"/>
                </a:solidFill>
                <a:latin typeface="Calibri"/>
                <a:cs typeface="Calibri"/>
              </a:rPr>
              <a:t>which</a:t>
            </a:r>
            <a:endParaRPr sz="1100">
              <a:latin typeface="Calibri"/>
              <a:cs typeface="Calibri"/>
            </a:endParaRPr>
          </a:p>
          <a:p>
            <a:pPr marL="243840">
              <a:lnSpc>
                <a:spcPct val="100000"/>
              </a:lnSpc>
            </a:pPr>
            <a:r>
              <a:rPr sz="1100" b="1" spc="80" dirty="0">
                <a:solidFill>
                  <a:srgbClr val="D0006E"/>
                </a:solidFill>
                <a:latin typeface="Calibri"/>
                <a:cs typeface="Calibri"/>
              </a:rPr>
              <a:t>can</a:t>
            </a:r>
            <a:r>
              <a:rPr sz="1100" b="1" spc="3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D0006E"/>
                </a:solidFill>
                <a:latin typeface="Calibri"/>
                <a:cs typeface="Calibri"/>
              </a:rPr>
              <a:t>fail when</a:t>
            </a:r>
            <a:r>
              <a:rPr sz="1100" b="1" spc="3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60" dirty="0">
                <a:solidFill>
                  <a:srgbClr val="D0006E"/>
                </a:solidFill>
                <a:latin typeface="Calibri"/>
                <a:cs typeface="Calibri"/>
              </a:rPr>
              <a:t>exposed</a:t>
            </a:r>
            <a:r>
              <a:rPr sz="1100" b="1" spc="1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D0006E"/>
                </a:solidFill>
                <a:latin typeface="Calibri"/>
                <a:cs typeface="Calibri"/>
              </a:rPr>
              <a:t>to two</a:t>
            </a:r>
            <a:r>
              <a:rPr sz="1100" b="1" spc="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60" dirty="0">
                <a:solidFill>
                  <a:srgbClr val="D0006E"/>
                </a:solidFill>
                <a:latin typeface="Calibri"/>
                <a:cs typeface="Calibri"/>
              </a:rPr>
              <a:t>consecutive</a:t>
            </a:r>
            <a:r>
              <a:rPr sz="1100" b="1" spc="-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D0006E"/>
                </a:solidFill>
                <a:latin typeface="Calibri"/>
                <a:cs typeface="Calibri"/>
              </a:rPr>
              <a:t>days</a:t>
            </a:r>
            <a:r>
              <a:rPr sz="1100" b="1" spc="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D0006E"/>
                </a:solidFill>
                <a:latin typeface="Calibri"/>
                <a:cs typeface="Calibri"/>
              </a:rPr>
              <a:t>above</a:t>
            </a:r>
            <a:r>
              <a:rPr sz="1100" b="1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D0006E"/>
                </a:solidFill>
                <a:latin typeface="Calibri"/>
                <a:cs typeface="Calibri"/>
              </a:rPr>
              <a:t>104°F.</a:t>
            </a:r>
            <a:r>
              <a:rPr sz="1050" spc="-15" baseline="27777" dirty="0">
                <a:solidFill>
                  <a:srgbClr val="D0006E"/>
                </a:solidFill>
                <a:latin typeface="Calibri"/>
                <a:cs typeface="Calibri"/>
              </a:rPr>
              <a:t>2</a:t>
            </a:r>
            <a:endParaRPr sz="1050" baseline="27777">
              <a:latin typeface="Calibri"/>
              <a:cs typeface="Calibri"/>
            </a:endParaRPr>
          </a:p>
          <a:p>
            <a:pPr marL="240665" marR="121285" indent="-16954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3840" algn="l"/>
              </a:tabLst>
            </a:pP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Round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1 projects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generally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addressed</a:t>
            </a:r>
            <a:r>
              <a:rPr sz="11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heat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through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undergrounding,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line 	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upgrades,</a:t>
            </a:r>
            <a:r>
              <a:rPr sz="11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1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substation</a:t>
            </a:r>
            <a:r>
              <a:rPr sz="11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upgrades.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08546" y="4865598"/>
            <a:ext cx="4976495" cy="73596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100" b="1" spc="75" dirty="0">
                <a:solidFill>
                  <a:srgbClr val="D0006E"/>
                </a:solidFill>
                <a:latin typeface="Calibri"/>
                <a:cs typeface="Calibri"/>
              </a:rPr>
              <a:t>KEY</a:t>
            </a:r>
            <a:r>
              <a:rPr sz="1100" b="1" spc="-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D0006E"/>
                </a:solidFill>
                <a:latin typeface="Calibri"/>
                <a:cs typeface="Calibri"/>
              </a:rPr>
              <a:t>OBSERVATIONS</a:t>
            </a:r>
            <a:endParaRPr sz="1100">
              <a:latin typeface="Calibri"/>
              <a:cs typeface="Calibri"/>
            </a:endParaRPr>
          </a:p>
          <a:p>
            <a:pPr marL="181610" marR="5080" indent="-169545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184785" algn="l"/>
              </a:tabLst>
            </a:pP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Eastern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counties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expected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to face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D0006E"/>
                </a:solidFill>
                <a:latin typeface="Calibri"/>
                <a:cs typeface="Calibri"/>
              </a:rPr>
              <a:t>about</a:t>
            </a:r>
            <a:r>
              <a:rPr sz="1100" b="1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D0006E"/>
                </a:solidFill>
                <a:latin typeface="Calibri"/>
                <a:cs typeface="Calibri"/>
              </a:rPr>
              <a:t>5-7</a:t>
            </a:r>
            <a:r>
              <a:rPr sz="1100" b="1" spc="3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D0006E"/>
                </a:solidFill>
                <a:latin typeface="Calibri"/>
                <a:cs typeface="Calibri"/>
              </a:rPr>
              <a:t>days</a:t>
            </a:r>
            <a:r>
              <a:rPr sz="1100" b="1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D0006E"/>
                </a:solidFill>
                <a:latin typeface="Calibri"/>
                <a:cs typeface="Calibri"/>
              </a:rPr>
              <a:t>&gt;105</a:t>
            </a:r>
            <a:r>
              <a:rPr sz="1100" b="1" spc="3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D0006E"/>
                </a:solidFill>
                <a:latin typeface="Calibri"/>
                <a:cs typeface="Calibri"/>
              </a:rPr>
              <a:t>°F</a:t>
            </a:r>
            <a:r>
              <a:rPr sz="1100" b="1" spc="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D0006E"/>
                </a:solidFill>
                <a:latin typeface="Calibri"/>
                <a:cs typeface="Calibri"/>
              </a:rPr>
              <a:t>annually</a:t>
            </a:r>
            <a:r>
              <a:rPr sz="1100" b="1" spc="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D0006E"/>
                </a:solidFill>
                <a:latin typeface="Calibri"/>
                <a:cs typeface="Calibri"/>
              </a:rPr>
              <a:t>by </a:t>
            </a:r>
            <a:r>
              <a:rPr sz="1100" b="1" spc="-20" dirty="0">
                <a:solidFill>
                  <a:srgbClr val="D0006E"/>
                </a:solidFill>
                <a:latin typeface="Calibri"/>
                <a:cs typeface="Calibri"/>
              </a:rPr>
              <a:t>mid- 	</a:t>
            </a:r>
            <a:r>
              <a:rPr sz="1100" b="1" spc="45" dirty="0">
                <a:solidFill>
                  <a:srgbClr val="D0006E"/>
                </a:solidFill>
                <a:latin typeface="Calibri"/>
                <a:cs typeface="Calibri"/>
              </a:rPr>
              <a:t>century,</a:t>
            </a:r>
            <a:r>
              <a:rPr sz="1100" b="1" spc="-3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D0006E"/>
                </a:solidFill>
                <a:latin typeface="Calibri"/>
                <a:cs typeface="Calibri"/>
              </a:rPr>
              <a:t>contributing</a:t>
            </a:r>
            <a:r>
              <a:rPr sz="1100" b="1" spc="-4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D0006E"/>
                </a:solidFill>
                <a:latin typeface="Calibri"/>
                <a:cs typeface="Calibri"/>
              </a:rPr>
              <a:t>to</a:t>
            </a:r>
            <a:r>
              <a:rPr sz="1100" b="1" spc="-2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D0006E"/>
                </a:solidFill>
                <a:latin typeface="Calibri"/>
                <a:cs typeface="Calibri"/>
              </a:rPr>
              <a:t>high</a:t>
            </a:r>
            <a:r>
              <a:rPr sz="1100" b="1" spc="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60" dirty="0">
                <a:solidFill>
                  <a:srgbClr val="D0006E"/>
                </a:solidFill>
                <a:latin typeface="Calibri"/>
                <a:cs typeface="Calibri"/>
              </a:rPr>
              <a:t>Dx</a:t>
            </a:r>
            <a:r>
              <a:rPr sz="1100" b="1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75" dirty="0">
                <a:solidFill>
                  <a:srgbClr val="D0006E"/>
                </a:solidFill>
                <a:latin typeface="Calibri"/>
                <a:cs typeface="Calibri"/>
              </a:rPr>
              <a:t>asset</a:t>
            </a:r>
            <a:r>
              <a:rPr sz="1100" b="1" spc="-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D0006E"/>
                </a:solidFill>
                <a:latin typeface="Calibri"/>
                <a:cs typeface="Calibri"/>
              </a:rPr>
              <a:t>utilization/degradation,</a:t>
            </a:r>
            <a:r>
              <a:rPr sz="1100" b="1" spc="-4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D0006E"/>
                </a:solidFill>
                <a:latin typeface="Calibri"/>
                <a:cs typeface="Calibri"/>
              </a:rPr>
              <a:t>derating, 	</a:t>
            </a:r>
            <a:r>
              <a:rPr sz="1100" b="1" spc="60" dirty="0">
                <a:solidFill>
                  <a:srgbClr val="D0006E"/>
                </a:solidFill>
                <a:latin typeface="Calibri"/>
                <a:cs typeface="Calibri"/>
              </a:rPr>
              <a:t>capacity</a:t>
            </a:r>
            <a:r>
              <a:rPr sz="1100" b="1" spc="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D0006E"/>
                </a:solidFill>
                <a:latin typeface="Calibri"/>
                <a:cs typeface="Calibri"/>
              </a:rPr>
              <a:t>violations,</a:t>
            </a:r>
            <a:r>
              <a:rPr sz="1100" b="1" spc="-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55" dirty="0">
                <a:solidFill>
                  <a:srgbClr val="D0006E"/>
                </a:solidFill>
                <a:latin typeface="Calibri"/>
                <a:cs typeface="Calibri"/>
              </a:rPr>
              <a:t>and</a:t>
            </a:r>
            <a:r>
              <a:rPr sz="1100" b="1" spc="30" dirty="0">
                <a:solidFill>
                  <a:srgbClr val="D0006E"/>
                </a:solidFill>
                <a:latin typeface="Calibri"/>
                <a:cs typeface="Calibri"/>
              </a:rPr>
              <a:t> potential</a:t>
            </a:r>
            <a:r>
              <a:rPr sz="1100" b="1" spc="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D0006E"/>
                </a:solidFill>
                <a:latin typeface="Calibri"/>
                <a:cs typeface="Calibri"/>
              </a:rPr>
              <a:t>failure.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1566" y="1173607"/>
            <a:ext cx="2820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D0006E"/>
                </a:solidFill>
                <a:latin typeface="Calibri"/>
                <a:cs typeface="Calibri"/>
              </a:rPr>
              <a:t>Montana</a:t>
            </a:r>
            <a:r>
              <a:rPr sz="1200" b="1" spc="10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75" dirty="0">
                <a:solidFill>
                  <a:srgbClr val="D0006E"/>
                </a:solidFill>
                <a:latin typeface="Calibri"/>
                <a:cs typeface="Calibri"/>
              </a:rPr>
              <a:t>Days</a:t>
            </a:r>
            <a:r>
              <a:rPr sz="1200" b="1" spc="8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0006E"/>
                </a:solidFill>
                <a:latin typeface="Calibri"/>
                <a:cs typeface="Calibri"/>
              </a:rPr>
              <a:t>Above</a:t>
            </a:r>
            <a:r>
              <a:rPr sz="1200" b="1" spc="8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0006E"/>
                </a:solidFill>
                <a:latin typeface="Calibri"/>
                <a:cs typeface="Calibri"/>
              </a:rPr>
              <a:t>105</a:t>
            </a:r>
            <a:r>
              <a:rPr sz="1200" b="1" spc="5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D0006E"/>
                </a:solidFill>
                <a:latin typeface="Calibri"/>
                <a:cs typeface="Calibri"/>
              </a:rPr>
              <a:t>°F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D0006E"/>
                </a:solidFill>
                <a:latin typeface="Calibri"/>
                <a:cs typeface="Calibri"/>
              </a:rPr>
              <a:t>Distribution</a:t>
            </a:r>
            <a:r>
              <a:rPr sz="1200" spc="15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D0006E"/>
                </a:solidFill>
                <a:latin typeface="Calibri"/>
                <a:cs typeface="Calibri"/>
              </a:rPr>
              <a:t>Assets</a:t>
            </a:r>
            <a:r>
              <a:rPr sz="1200" spc="13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0006E"/>
                </a:solidFill>
                <a:latin typeface="Calibri"/>
                <a:cs typeface="Calibri"/>
              </a:rPr>
              <a:t>(Population),</a:t>
            </a:r>
            <a:r>
              <a:rPr sz="1200" spc="16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D0006E"/>
                </a:solidFill>
                <a:latin typeface="Calibri"/>
                <a:cs typeface="Calibri"/>
              </a:rPr>
              <a:t>Historical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09586" y="1189101"/>
            <a:ext cx="3677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D0006E"/>
                </a:solidFill>
                <a:latin typeface="Calibri"/>
                <a:cs typeface="Calibri"/>
              </a:rPr>
              <a:t>Montana</a:t>
            </a:r>
            <a:r>
              <a:rPr sz="1200" b="1" spc="8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70" dirty="0">
                <a:solidFill>
                  <a:srgbClr val="D0006E"/>
                </a:solidFill>
                <a:latin typeface="Calibri"/>
                <a:cs typeface="Calibri"/>
              </a:rPr>
              <a:t>Days</a:t>
            </a:r>
            <a:r>
              <a:rPr sz="1200" b="1" spc="7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0006E"/>
                </a:solidFill>
                <a:latin typeface="Calibri"/>
                <a:cs typeface="Calibri"/>
              </a:rPr>
              <a:t>Above</a:t>
            </a:r>
            <a:r>
              <a:rPr sz="1200" b="1" spc="7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0006E"/>
                </a:solidFill>
                <a:latin typeface="Calibri"/>
                <a:cs typeface="Calibri"/>
              </a:rPr>
              <a:t>105</a:t>
            </a:r>
            <a:r>
              <a:rPr sz="1200" b="1" spc="10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D0006E"/>
                </a:solidFill>
                <a:latin typeface="Calibri"/>
                <a:cs typeface="Calibri"/>
              </a:rPr>
              <a:t>°F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D0006E"/>
                </a:solidFill>
                <a:latin typeface="Calibri"/>
                <a:cs typeface="Calibri"/>
              </a:rPr>
              <a:t>Distribution</a:t>
            </a:r>
            <a:r>
              <a:rPr sz="1200" spc="19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D0006E"/>
                </a:solidFill>
                <a:latin typeface="Calibri"/>
                <a:cs typeface="Calibri"/>
              </a:rPr>
              <a:t>Assets</a:t>
            </a:r>
            <a:r>
              <a:rPr sz="1200" spc="17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0006E"/>
                </a:solidFill>
                <a:latin typeface="Calibri"/>
                <a:cs typeface="Calibri"/>
              </a:rPr>
              <a:t>(Population),</a:t>
            </a:r>
            <a:r>
              <a:rPr sz="1200" spc="20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D0006E"/>
                </a:solidFill>
                <a:latin typeface="Calibri"/>
                <a:cs typeface="Calibri"/>
              </a:rPr>
              <a:t>End-</a:t>
            </a:r>
            <a:r>
              <a:rPr sz="1200" dirty="0">
                <a:solidFill>
                  <a:srgbClr val="D0006E"/>
                </a:solidFill>
                <a:latin typeface="Calibri"/>
                <a:cs typeface="Calibri"/>
              </a:rPr>
              <a:t>Century</a:t>
            </a:r>
            <a:r>
              <a:rPr sz="1200" spc="18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D0006E"/>
                </a:solidFill>
                <a:latin typeface="Calibri"/>
                <a:cs typeface="Calibri"/>
              </a:rPr>
              <a:t>[RCP-</a:t>
            </a:r>
            <a:r>
              <a:rPr sz="1200" spc="-20" dirty="0">
                <a:solidFill>
                  <a:srgbClr val="D0006E"/>
                </a:solidFill>
                <a:latin typeface="Calibri"/>
                <a:cs typeface="Calibri"/>
              </a:rPr>
              <a:t>8.5]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92551" y="1619758"/>
            <a:ext cx="2506980" cy="347980"/>
          </a:xfrm>
          <a:prstGeom prst="rect">
            <a:avLst/>
          </a:prstGeom>
          <a:solidFill>
            <a:srgbClr val="D0006E"/>
          </a:solidFill>
        </p:spPr>
        <p:txBody>
          <a:bodyPr vert="horz" wrap="square" lIns="0" tIns="10795" rIns="0" bIns="0" rtlCol="0">
            <a:spAutoFit/>
          </a:bodyPr>
          <a:lstStyle/>
          <a:p>
            <a:pPr marL="71755" marR="93345">
              <a:lnSpc>
                <a:spcPct val="110000"/>
              </a:lnSpc>
              <a:spcBef>
                <a:spcPts val="85"/>
              </a:spcBef>
            </a:pP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average,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9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counties</a:t>
            </a:r>
            <a:r>
              <a:rPr sz="9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historically</a:t>
            </a:r>
            <a:r>
              <a:rPr sz="9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sz="9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above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105</a:t>
            </a:r>
            <a:r>
              <a:rPr sz="9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°F</a:t>
            </a:r>
            <a:r>
              <a:rPr sz="9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9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given</a:t>
            </a: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year.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66656" y="4570729"/>
            <a:ext cx="1965325" cy="201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35"/>
              </a:spcBef>
              <a:tabLst>
                <a:tab pos="1489075" algn="l"/>
              </a:tabLst>
            </a:pP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0 </a:t>
            </a:r>
            <a:r>
              <a:rPr sz="900" spc="-20" dirty="0">
                <a:solidFill>
                  <a:srgbClr val="252525"/>
                </a:solidFill>
                <a:latin typeface="Calibri"/>
                <a:cs typeface="Calibri"/>
              </a:rPr>
              <a:t>Days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	10</a:t>
            </a:r>
            <a:r>
              <a:rPr sz="9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52525"/>
                </a:solidFill>
                <a:latin typeface="Calibri"/>
                <a:cs typeface="Calibri"/>
              </a:rPr>
              <a:t>Days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023475" y="2222500"/>
            <a:ext cx="1286510" cy="2495550"/>
            <a:chOff x="10023475" y="2222500"/>
            <a:chExt cx="1286510" cy="249555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23475" y="4632316"/>
              <a:ext cx="959446" cy="8535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615548" y="2235200"/>
              <a:ext cx="681355" cy="1485900"/>
            </a:xfrm>
            <a:custGeom>
              <a:avLst/>
              <a:gdLst/>
              <a:ahLst/>
              <a:cxnLst/>
              <a:rect l="l" t="t" r="r" b="b"/>
              <a:pathLst>
                <a:path w="681354" h="1485900">
                  <a:moveTo>
                    <a:pt x="0" y="1485900"/>
                  </a:moveTo>
                  <a:lnTo>
                    <a:pt x="681151" y="1485900"/>
                  </a:lnTo>
                  <a:lnTo>
                    <a:pt x="681151" y="0"/>
                  </a:lnTo>
                  <a:lnTo>
                    <a:pt x="0" y="0"/>
                  </a:lnTo>
                  <a:lnTo>
                    <a:pt x="0" y="1485900"/>
                  </a:lnTo>
                  <a:close/>
                </a:path>
              </a:pathLst>
            </a:custGeom>
            <a:ln w="25400">
              <a:solidFill>
                <a:srgbClr val="D000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354698" y="4570729"/>
            <a:ext cx="1433195" cy="20129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730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215"/>
              </a:spcBef>
            </a:pPr>
            <a:r>
              <a:rPr sz="900" spc="10" dirty="0">
                <a:solidFill>
                  <a:srgbClr val="D0006E"/>
                </a:solidFill>
                <a:latin typeface="Calibri"/>
                <a:cs typeface="Calibri"/>
              </a:rPr>
              <a:t>End-Century,</a:t>
            </a:r>
            <a:r>
              <a:rPr sz="900" spc="2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D0006E"/>
                </a:solidFill>
                <a:latin typeface="Calibri"/>
                <a:cs typeface="Calibri"/>
              </a:rPr>
              <a:t>Population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8812" y="4572190"/>
            <a:ext cx="1428115" cy="20193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7940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220"/>
              </a:spcBef>
            </a:pPr>
            <a:r>
              <a:rPr sz="900" spc="20" dirty="0">
                <a:solidFill>
                  <a:srgbClr val="D0006E"/>
                </a:solidFill>
                <a:latin typeface="Calibri"/>
                <a:cs typeface="Calibri"/>
              </a:rPr>
              <a:t>Historical,</a:t>
            </a:r>
            <a:r>
              <a:rPr sz="900" spc="10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D0006E"/>
                </a:solidFill>
                <a:latin typeface="Calibri"/>
                <a:cs typeface="Calibri"/>
              </a:rPr>
              <a:t>Population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19982" y="4571491"/>
            <a:ext cx="1965325" cy="201295"/>
          </a:xfrm>
          <a:custGeom>
            <a:avLst/>
            <a:gdLst/>
            <a:ahLst/>
            <a:cxnLst/>
            <a:rect l="l" t="t" r="r" b="b"/>
            <a:pathLst>
              <a:path w="1965325" h="201295">
                <a:moveTo>
                  <a:pt x="1965070" y="0"/>
                </a:moveTo>
                <a:lnTo>
                  <a:pt x="0" y="0"/>
                </a:lnTo>
                <a:lnTo>
                  <a:pt x="0" y="201167"/>
                </a:lnTo>
                <a:lnTo>
                  <a:pt x="1965070" y="201167"/>
                </a:lnTo>
                <a:lnTo>
                  <a:pt x="19650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88053" y="4575809"/>
            <a:ext cx="1824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420495" algn="l"/>
              </a:tabLst>
            </a:pP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0 </a:t>
            </a:r>
            <a:r>
              <a:rPr sz="900" spc="-20" dirty="0">
                <a:solidFill>
                  <a:srgbClr val="252525"/>
                </a:solidFill>
                <a:latin typeface="Calibri"/>
                <a:cs typeface="Calibri"/>
              </a:rPr>
              <a:t>Days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	10</a:t>
            </a:r>
            <a:r>
              <a:rPr sz="9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52525"/>
                </a:solidFill>
                <a:latin typeface="Calibri"/>
                <a:cs typeface="Calibri"/>
              </a:rPr>
              <a:t>Days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755135" y="3563111"/>
            <a:ext cx="1581150" cy="1155700"/>
            <a:chOff x="3755135" y="3563111"/>
            <a:chExt cx="1581150" cy="115570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6800" y="4633078"/>
              <a:ext cx="959446" cy="8535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5135" y="3563111"/>
              <a:ext cx="217170" cy="22174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096125" y="5741009"/>
            <a:ext cx="817244" cy="3448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190"/>
              </a:lnSpc>
              <a:spcBef>
                <a:spcPts val="250"/>
              </a:spcBef>
            </a:pPr>
            <a:r>
              <a:rPr sz="1100" b="1" spc="40" dirty="0">
                <a:solidFill>
                  <a:srgbClr val="252525"/>
                </a:solidFill>
                <a:latin typeface="Calibri"/>
                <a:cs typeface="Calibri"/>
              </a:rPr>
              <a:t>Yellowstone </a:t>
            </a:r>
            <a:r>
              <a:rPr sz="1100" b="1" spc="50" dirty="0">
                <a:solidFill>
                  <a:srgbClr val="252525"/>
                </a:solidFill>
                <a:latin typeface="Calibri"/>
                <a:cs typeface="Calibri"/>
              </a:rPr>
              <a:t>County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5203" y="6209791"/>
            <a:ext cx="37141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675" b="1" spc="15" baseline="24691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Population</a:t>
            </a:r>
            <a:r>
              <a:rPr sz="7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bubbles</a:t>
            </a:r>
            <a:r>
              <a:rPr sz="7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sz="7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continuous</a:t>
            </a:r>
            <a:r>
              <a:rPr sz="7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7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therefore</a:t>
            </a:r>
            <a:r>
              <a:rPr sz="7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labels</a:t>
            </a:r>
            <a:r>
              <a:rPr sz="7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sz="7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approximate.</a:t>
            </a:r>
            <a:r>
              <a:rPr sz="7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675" b="1" spc="15" baseline="24691" dirty="0">
                <a:solidFill>
                  <a:srgbClr val="252525"/>
                </a:solidFill>
                <a:latin typeface="Calibri"/>
                <a:cs typeface="Calibri"/>
              </a:rPr>
              <a:t>2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EPRI</a:t>
            </a:r>
            <a:r>
              <a:rPr sz="7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Climate</a:t>
            </a:r>
            <a:r>
              <a:rPr sz="7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252525"/>
                </a:solidFill>
                <a:latin typeface="Calibri"/>
                <a:cs typeface="Calibri"/>
              </a:rPr>
              <a:t>READi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855070" y="3561232"/>
            <a:ext cx="446405" cy="177800"/>
          </a:xfrm>
          <a:prstGeom prst="rect">
            <a:avLst/>
          </a:prstGeom>
          <a:solidFill>
            <a:srgbClr val="D0006E"/>
          </a:solidFill>
        </p:spPr>
        <p:txBody>
          <a:bodyPr vert="horz" wrap="square" lIns="0" tIns="571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45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6 </a:t>
            </a:r>
            <a:r>
              <a:rPr sz="900" b="1" spc="-20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00492" y="5635244"/>
            <a:ext cx="3319145" cy="49593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just">
              <a:lnSpc>
                <a:spcPts val="1190"/>
              </a:lnSpc>
              <a:spcBef>
                <a:spcPts val="250"/>
              </a:spcBef>
            </a:pP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4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days</a:t>
            </a:r>
            <a:r>
              <a:rPr sz="11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&gt;104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°F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exposure</a:t>
            </a:r>
            <a:r>
              <a:rPr sz="11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could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justify</a:t>
            </a:r>
            <a:r>
              <a:rPr sz="11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substation</a:t>
            </a:r>
            <a:r>
              <a:rPr sz="11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and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Dx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line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upgrades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mitigate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potential</a:t>
            </a:r>
            <a:r>
              <a:rPr sz="11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failure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avoid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derating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high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density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Dx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assets.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474586" y="5712485"/>
            <a:ext cx="482600" cy="482600"/>
          </a:xfrm>
          <a:custGeom>
            <a:avLst/>
            <a:gdLst/>
            <a:ahLst/>
            <a:cxnLst/>
            <a:rect l="l" t="t" r="r" b="b"/>
            <a:pathLst>
              <a:path w="482600" h="482600">
                <a:moveTo>
                  <a:pt x="241172" y="0"/>
                </a:moveTo>
                <a:lnTo>
                  <a:pt x="192560" y="4901"/>
                </a:lnTo>
                <a:lnTo>
                  <a:pt x="147286" y="18959"/>
                </a:lnTo>
                <a:lnTo>
                  <a:pt x="106319" y="41202"/>
                </a:lnTo>
                <a:lnTo>
                  <a:pt x="70627" y="70662"/>
                </a:lnTo>
                <a:lnTo>
                  <a:pt x="41181" y="106368"/>
                </a:lnTo>
                <a:lnTo>
                  <a:pt x="18948" y="147350"/>
                </a:lnTo>
                <a:lnTo>
                  <a:pt x="4898" y="192638"/>
                </a:lnTo>
                <a:lnTo>
                  <a:pt x="0" y="241261"/>
                </a:lnTo>
                <a:lnTo>
                  <a:pt x="4898" y="289885"/>
                </a:lnTo>
                <a:lnTo>
                  <a:pt x="18948" y="335173"/>
                </a:lnTo>
                <a:lnTo>
                  <a:pt x="41181" y="376155"/>
                </a:lnTo>
                <a:lnTo>
                  <a:pt x="70627" y="411860"/>
                </a:lnTo>
                <a:lnTo>
                  <a:pt x="106319" y="441320"/>
                </a:lnTo>
                <a:lnTo>
                  <a:pt x="147286" y="463564"/>
                </a:lnTo>
                <a:lnTo>
                  <a:pt x="192560" y="477622"/>
                </a:lnTo>
                <a:lnTo>
                  <a:pt x="241172" y="482523"/>
                </a:lnTo>
                <a:lnTo>
                  <a:pt x="289827" y="477622"/>
                </a:lnTo>
                <a:lnTo>
                  <a:pt x="335133" y="463564"/>
                </a:lnTo>
                <a:lnTo>
                  <a:pt x="376122" y="441320"/>
                </a:lnTo>
                <a:lnTo>
                  <a:pt x="411829" y="411860"/>
                </a:lnTo>
                <a:lnTo>
                  <a:pt x="441284" y="376155"/>
                </a:lnTo>
                <a:lnTo>
                  <a:pt x="463522" y="335173"/>
                </a:lnTo>
                <a:lnTo>
                  <a:pt x="477574" y="289885"/>
                </a:lnTo>
                <a:lnTo>
                  <a:pt x="482472" y="241261"/>
                </a:lnTo>
                <a:lnTo>
                  <a:pt x="477574" y="192638"/>
                </a:lnTo>
                <a:lnTo>
                  <a:pt x="463522" y="147350"/>
                </a:lnTo>
                <a:lnTo>
                  <a:pt x="441284" y="106368"/>
                </a:lnTo>
                <a:lnTo>
                  <a:pt x="411829" y="70662"/>
                </a:lnTo>
                <a:lnTo>
                  <a:pt x="376122" y="41202"/>
                </a:lnTo>
                <a:lnTo>
                  <a:pt x="335133" y="18959"/>
                </a:lnTo>
                <a:lnTo>
                  <a:pt x="289827" y="4901"/>
                </a:lnTo>
                <a:lnTo>
                  <a:pt x="241172" y="0"/>
                </a:lnTo>
                <a:close/>
              </a:path>
            </a:pathLst>
          </a:custGeom>
          <a:solidFill>
            <a:srgbClr val="F474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20159" y="3629046"/>
            <a:ext cx="88900" cy="92075"/>
          </a:xfrm>
          <a:custGeom>
            <a:avLst/>
            <a:gdLst/>
            <a:ahLst/>
            <a:cxnLst/>
            <a:rect l="l" t="t" r="r" b="b"/>
            <a:pathLst>
              <a:path w="88900" h="92075">
                <a:moveTo>
                  <a:pt x="88900" y="0"/>
                </a:moveTo>
                <a:lnTo>
                  <a:pt x="0" y="0"/>
                </a:lnTo>
                <a:lnTo>
                  <a:pt x="0" y="92053"/>
                </a:lnTo>
                <a:lnTo>
                  <a:pt x="88900" y="92053"/>
                </a:lnTo>
                <a:lnTo>
                  <a:pt x="88900" y="0"/>
                </a:lnTo>
                <a:close/>
              </a:path>
            </a:pathLst>
          </a:custGeom>
          <a:solidFill>
            <a:srgbClr val="D00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501390" y="3668648"/>
            <a:ext cx="406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Billings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59051" y="3239515"/>
            <a:ext cx="3994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Helena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3911" y="3154679"/>
            <a:ext cx="217169" cy="221741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2409444" y="3220360"/>
            <a:ext cx="88900" cy="92075"/>
          </a:xfrm>
          <a:custGeom>
            <a:avLst/>
            <a:gdLst/>
            <a:ahLst/>
            <a:cxnLst/>
            <a:rect l="l" t="t" r="r" b="b"/>
            <a:pathLst>
              <a:path w="88900" h="92075">
                <a:moveTo>
                  <a:pt x="88900" y="0"/>
                </a:moveTo>
                <a:lnTo>
                  <a:pt x="0" y="0"/>
                </a:lnTo>
                <a:lnTo>
                  <a:pt x="0" y="92053"/>
                </a:lnTo>
                <a:lnTo>
                  <a:pt x="88900" y="92053"/>
                </a:lnTo>
                <a:lnTo>
                  <a:pt x="88900" y="0"/>
                </a:lnTo>
                <a:close/>
              </a:path>
            </a:pathLst>
          </a:custGeom>
          <a:solidFill>
            <a:srgbClr val="D00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70114" y="3278885"/>
            <a:ext cx="3994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Helena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42147" y="3176003"/>
            <a:ext cx="217170" cy="220230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8107171" y="3241315"/>
            <a:ext cx="88900" cy="92075"/>
          </a:xfrm>
          <a:custGeom>
            <a:avLst/>
            <a:gdLst/>
            <a:ahLst/>
            <a:cxnLst/>
            <a:rect l="l" t="t" r="r" b="b"/>
            <a:pathLst>
              <a:path w="88900" h="92075">
                <a:moveTo>
                  <a:pt x="88900" y="0"/>
                </a:moveTo>
                <a:lnTo>
                  <a:pt x="0" y="0"/>
                </a:lnTo>
                <a:lnTo>
                  <a:pt x="0" y="92053"/>
                </a:lnTo>
                <a:lnTo>
                  <a:pt x="88900" y="92053"/>
                </a:lnTo>
                <a:lnTo>
                  <a:pt x="88900" y="0"/>
                </a:lnTo>
                <a:close/>
              </a:path>
            </a:pathLst>
          </a:custGeom>
          <a:solidFill>
            <a:srgbClr val="D00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54989" y="3367532"/>
            <a:ext cx="683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Population</a:t>
            </a:r>
            <a:r>
              <a:rPr sz="900" b="1" spc="-15" baseline="27777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endParaRPr sz="900" baseline="27777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73911" y="3635120"/>
            <a:ext cx="2082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50k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73911" y="4020439"/>
            <a:ext cx="2082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30k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50633" y="3565652"/>
            <a:ext cx="291465" cy="917575"/>
            <a:chOff x="750633" y="3565652"/>
            <a:chExt cx="291465" cy="917575"/>
          </a:xfrm>
        </p:grpSpPr>
        <p:sp>
          <p:nvSpPr>
            <p:cNvPr id="42" name="object 42"/>
            <p:cNvSpPr/>
            <p:nvPr/>
          </p:nvSpPr>
          <p:spPr>
            <a:xfrm>
              <a:off x="873251" y="3777488"/>
              <a:ext cx="45720" cy="643255"/>
            </a:xfrm>
            <a:custGeom>
              <a:avLst/>
              <a:gdLst/>
              <a:ahLst/>
              <a:cxnLst/>
              <a:rect l="l" t="t" r="r" b="b"/>
              <a:pathLst>
                <a:path w="45719" h="643254">
                  <a:moveTo>
                    <a:pt x="45718" y="0"/>
                  </a:moveTo>
                  <a:lnTo>
                    <a:pt x="0" y="0"/>
                  </a:lnTo>
                  <a:lnTo>
                    <a:pt x="0" y="643255"/>
                  </a:lnTo>
                  <a:lnTo>
                    <a:pt x="45718" y="643255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73251" y="3777488"/>
              <a:ext cx="45720" cy="643255"/>
            </a:xfrm>
            <a:custGeom>
              <a:avLst/>
              <a:gdLst/>
              <a:ahLst/>
              <a:cxnLst/>
              <a:rect l="l" t="t" r="r" b="b"/>
              <a:pathLst>
                <a:path w="45719" h="643254">
                  <a:moveTo>
                    <a:pt x="0" y="643255"/>
                  </a:moveTo>
                  <a:lnTo>
                    <a:pt x="45718" y="643255"/>
                  </a:lnTo>
                  <a:lnTo>
                    <a:pt x="45718" y="0"/>
                  </a:lnTo>
                  <a:lnTo>
                    <a:pt x="0" y="0"/>
                  </a:lnTo>
                  <a:lnTo>
                    <a:pt x="0" y="643255"/>
                  </a:lnTo>
                  <a:close/>
                </a:path>
              </a:pathLst>
            </a:custGeom>
            <a:ln w="254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56983" y="3572002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5" h="278764">
                  <a:moveTo>
                    <a:pt x="139128" y="0"/>
                  </a:moveTo>
                  <a:lnTo>
                    <a:pt x="95154" y="7086"/>
                  </a:lnTo>
                  <a:lnTo>
                    <a:pt x="56962" y="26822"/>
                  </a:lnTo>
                  <a:lnTo>
                    <a:pt x="26844" y="56921"/>
                  </a:lnTo>
                  <a:lnTo>
                    <a:pt x="7093" y="95097"/>
                  </a:lnTo>
                  <a:lnTo>
                    <a:pt x="0" y="139065"/>
                  </a:lnTo>
                  <a:lnTo>
                    <a:pt x="7093" y="183045"/>
                  </a:lnTo>
                  <a:lnTo>
                    <a:pt x="26844" y="221253"/>
                  </a:lnTo>
                  <a:lnTo>
                    <a:pt x="56962" y="251389"/>
                  </a:lnTo>
                  <a:lnTo>
                    <a:pt x="95154" y="271157"/>
                  </a:lnTo>
                  <a:lnTo>
                    <a:pt x="139128" y="278256"/>
                  </a:lnTo>
                  <a:lnTo>
                    <a:pt x="183101" y="271157"/>
                  </a:lnTo>
                  <a:lnTo>
                    <a:pt x="221289" y="251389"/>
                  </a:lnTo>
                  <a:lnTo>
                    <a:pt x="251404" y="221253"/>
                  </a:lnTo>
                  <a:lnTo>
                    <a:pt x="271152" y="183045"/>
                  </a:lnTo>
                  <a:lnTo>
                    <a:pt x="278244" y="139065"/>
                  </a:lnTo>
                  <a:lnTo>
                    <a:pt x="271152" y="95097"/>
                  </a:lnTo>
                  <a:lnTo>
                    <a:pt x="251404" y="56921"/>
                  </a:lnTo>
                  <a:lnTo>
                    <a:pt x="221289" y="26822"/>
                  </a:lnTo>
                  <a:lnTo>
                    <a:pt x="183101" y="7086"/>
                  </a:lnTo>
                  <a:lnTo>
                    <a:pt x="139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56983" y="3572002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5" h="278764">
                  <a:moveTo>
                    <a:pt x="139128" y="278256"/>
                  </a:moveTo>
                  <a:lnTo>
                    <a:pt x="95154" y="271157"/>
                  </a:lnTo>
                  <a:lnTo>
                    <a:pt x="56962" y="251389"/>
                  </a:lnTo>
                  <a:lnTo>
                    <a:pt x="26844" y="221253"/>
                  </a:lnTo>
                  <a:lnTo>
                    <a:pt x="7093" y="183045"/>
                  </a:lnTo>
                  <a:lnTo>
                    <a:pt x="0" y="139065"/>
                  </a:lnTo>
                  <a:lnTo>
                    <a:pt x="7093" y="95097"/>
                  </a:lnTo>
                  <a:lnTo>
                    <a:pt x="26844" y="56921"/>
                  </a:lnTo>
                  <a:lnTo>
                    <a:pt x="56962" y="26822"/>
                  </a:lnTo>
                  <a:lnTo>
                    <a:pt x="95154" y="7086"/>
                  </a:lnTo>
                  <a:lnTo>
                    <a:pt x="139128" y="0"/>
                  </a:lnTo>
                  <a:lnTo>
                    <a:pt x="183101" y="7086"/>
                  </a:lnTo>
                  <a:lnTo>
                    <a:pt x="221289" y="26822"/>
                  </a:lnTo>
                  <a:lnTo>
                    <a:pt x="251404" y="56921"/>
                  </a:lnTo>
                  <a:lnTo>
                    <a:pt x="271152" y="95097"/>
                  </a:lnTo>
                  <a:lnTo>
                    <a:pt x="278244" y="139065"/>
                  </a:lnTo>
                  <a:lnTo>
                    <a:pt x="271152" y="183045"/>
                  </a:lnTo>
                  <a:lnTo>
                    <a:pt x="251404" y="221253"/>
                  </a:lnTo>
                  <a:lnTo>
                    <a:pt x="221289" y="251389"/>
                  </a:lnTo>
                  <a:lnTo>
                    <a:pt x="183101" y="271157"/>
                  </a:lnTo>
                  <a:lnTo>
                    <a:pt x="139128" y="278256"/>
                  </a:lnTo>
                  <a:close/>
                </a:path>
              </a:pathLst>
            </a:custGeom>
            <a:ln w="127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3597" y="4377690"/>
              <a:ext cx="105028" cy="10502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4689" y="4000754"/>
              <a:ext cx="202831" cy="196722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1073911" y="4338066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5k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93815" y="3389757"/>
            <a:ext cx="683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Population</a:t>
            </a:r>
            <a:r>
              <a:rPr sz="900" b="1" spc="-15" baseline="27777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endParaRPr sz="900" baseline="27777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712711" y="3657727"/>
            <a:ext cx="2082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50k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712711" y="4042664"/>
            <a:ext cx="2082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30k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388734" y="3382517"/>
            <a:ext cx="4349750" cy="1122680"/>
            <a:chOff x="6388734" y="3382517"/>
            <a:chExt cx="4349750" cy="1122680"/>
          </a:xfrm>
        </p:grpSpPr>
        <p:sp>
          <p:nvSpPr>
            <p:cNvPr id="53" name="object 53"/>
            <p:cNvSpPr/>
            <p:nvPr/>
          </p:nvSpPr>
          <p:spPr>
            <a:xfrm>
              <a:off x="6511416" y="3799839"/>
              <a:ext cx="45720" cy="643255"/>
            </a:xfrm>
            <a:custGeom>
              <a:avLst/>
              <a:gdLst/>
              <a:ahLst/>
              <a:cxnLst/>
              <a:rect l="l" t="t" r="r" b="b"/>
              <a:pathLst>
                <a:path w="45720" h="643254">
                  <a:moveTo>
                    <a:pt x="45718" y="0"/>
                  </a:moveTo>
                  <a:lnTo>
                    <a:pt x="0" y="0"/>
                  </a:lnTo>
                  <a:lnTo>
                    <a:pt x="0" y="643255"/>
                  </a:lnTo>
                  <a:lnTo>
                    <a:pt x="45718" y="643255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11416" y="3799839"/>
              <a:ext cx="45720" cy="643255"/>
            </a:xfrm>
            <a:custGeom>
              <a:avLst/>
              <a:gdLst/>
              <a:ahLst/>
              <a:cxnLst/>
              <a:rect l="l" t="t" r="r" b="b"/>
              <a:pathLst>
                <a:path w="45720" h="643254">
                  <a:moveTo>
                    <a:pt x="0" y="643255"/>
                  </a:moveTo>
                  <a:lnTo>
                    <a:pt x="45718" y="643255"/>
                  </a:lnTo>
                  <a:lnTo>
                    <a:pt x="45718" y="0"/>
                  </a:lnTo>
                  <a:lnTo>
                    <a:pt x="0" y="0"/>
                  </a:lnTo>
                  <a:lnTo>
                    <a:pt x="0" y="643255"/>
                  </a:lnTo>
                  <a:close/>
                </a:path>
              </a:pathLst>
            </a:custGeom>
            <a:ln w="254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395084" y="3594353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5" h="278764">
                  <a:moveTo>
                    <a:pt x="139191" y="0"/>
                  </a:moveTo>
                  <a:lnTo>
                    <a:pt x="95211" y="7099"/>
                  </a:lnTo>
                  <a:lnTo>
                    <a:pt x="57003" y="26867"/>
                  </a:lnTo>
                  <a:lnTo>
                    <a:pt x="26867" y="57003"/>
                  </a:lnTo>
                  <a:lnTo>
                    <a:pt x="7099" y="95211"/>
                  </a:lnTo>
                  <a:lnTo>
                    <a:pt x="0" y="139192"/>
                  </a:lnTo>
                  <a:lnTo>
                    <a:pt x="7099" y="183159"/>
                  </a:lnTo>
                  <a:lnTo>
                    <a:pt x="26867" y="221335"/>
                  </a:lnTo>
                  <a:lnTo>
                    <a:pt x="57003" y="251434"/>
                  </a:lnTo>
                  <a:lnTo>
                    <a:pt x="95211" y="271170"/>
                  </a:lnTo>
                  <a:lnTo>
                    <a:pt x="139191" y="278257"/>
                  </a:lnTo>
                  <a:lnTo>
                    <a:pt x="183159" y="271170"/>
                  </a:lnTo>
                  <a:lnTo>
                    <a:pt x="221335" y="251434"/>
                  </a:lnTo>
                  <a:lnTo>
                    <a:pt x="251434" y="221335"/>
                  </a:lnTo>
                  <a:lnTo>
                    <a:pt x="271170" y="183159"/>
                  </a:lnTo>
                  <a:lnTo>
                    <a:pt x="278257" y="139192"/>
                  </a:lnTo>
                  <a:lnTo>
                    <a:pt x="271170" y="95211"/>
                  </a:lnTo>
                  <a:lnTo>
                    <a:pt x="251434" y="57003"/>
                  </a:lnTo>
                  <a:lnTo>
                    <a:pt x="221335" y="26867"/>
                  </a:lnTo>
                  <a:lnTo>
                    <a:pt x="183159" y="7099"/>
                  </a:lnTo>
                  <a:lnTo>
                    <a:pt x="1391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395084" y="3594353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5" h="278764">
                  <a:moveTo>
                    <a:pt x="139191" y="278257"/>
                  </a:moveTo>
                  <a:lnTo>
                    <a:pt x="95211" y="271170"/>
                  </a:lnTo>
                  <a:lnTo>
                    <a:pt x="57003" y="251434"/>
                  </a:lnTo>
                  <a:lnTo>
                    <a:pt x="26867" y="221335"/>
                  </a:lnTo>
                  <a:lnTo>
                    <a:pt x="7099" y="183159"/>
                  </a:lnTo>
                  <a:lnTo>
                    <a:pt x="0" y="139192"/>
                  </a:lnTo>
                  <a:lnTo>
                    <a:pt x="7099" y="95211"/>
                  </a:lnTo>
                  <a:lnTo>
                    <a:pt x="26867" y="57003"/>
                  </a:lnTo>
                  <a:lnTo>
                    <a:pt x="57003" y="26867"/>
                  </a:lnTo>
                  <a:lnTo>
                    <a:pt x="95211" y="7099"/>
                  </a:lnTo>
                  <a:lnTo>
                    <a:pt x="139191" y="0"/>
                  </a:lnTo>
                  <a:lnTo>
                    <a:pt x="183159" y="7099"/>
                  </a:lnTo>
                  <a:lnTo>
                    <a:pt x="221335" y="26867"/>
                  </a:lnTo>
                  <a:lnTo>
                    <a:pt x="251434" y="57003"/>
                  </a:lnTo>
                  <a:lnTo>
                    <a:pt x="271170" y="95211"/>
                  </a:lnTo>
                  <a:lnTo>
                    <a:pt x="278257" y="139192"/>
                  </a:lnTo>
                  <a:lnTo>
                    <a:pt x="271170" y="183159"/>
                  </a:lnTo>
                  <a:lnTo>
                    <a:pt x="251434" y="221335"/>
                  </a:lnTo>
                  <a:lnTo>
                    <a:pt x="221335" y="251434"/>
                  </a:lnTo>
                  <a:lnTo>
                    <a:pt x="183159" y="271170"/>
                  </a:lnTo>
                  <a:lnTo>
                    <a:pt x="139191" y="278257"/>
                  </a:lnTo>
                  <a:close/>
                </a:path>
              </a:pathLst>
            </a:custGeom>
            <a:ln w="127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81698" y="4400041"/>
              <a:ext cx="105028" cy="10502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32803" y="4023105"/>
              <a:ext cx="202819" cy="19672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827771" y="3382517"/>
              <a:ext cx="2910840" cy="817244"/>
            </a:xfrm>
            <a:custGeom>
              <a:avLst/>
              <a:gdLst/>
              <a:ahLst/>
              <a:cxnLst/>
              <a:rect l="l" t="t" r="r" b="b"/>
              <a:pathLst>
                <a:path w="2910840" h="817245">
                  <a:moveTo>
                    <a:pt x="1455293" y="0"/>
                  </a:moveTo>
                  <a:lnTo>
                    <a:pt x="1384778" y="471"/>
                  </a:lnTo>
                  <a:lnTo>
                    <a:pt x="1315131" y="1869"/>
                  </a:lnTo>
                  <a:lnTo>
                    <a:pt x="1246426" y="4175"/>
                  </a:lnTo>
                  <a:lnTo>
                    <a:pt x="1178740" y="7365"/>
                  </a:lnTo>
                  <a:lnTo>
                    <a:pt x="1112149" y="11419"/>
                  </a:lnTo>
                  <a:lnTo>
                    <a:pt x="1046730" y="16315"/>
                  </a:lnTo>
                  <a:lnTo>
                    <a:pt x="982558" y="22033"/>
                  </a:lnTo>
                  <a:lnTo>
                    <a:pt x="919711" y="28549"/>
                  </a:lnTo>
                  <a:lnTo>
                    <a:pt x="858263" y="35844"/>
                  </a:lnTo>
                  <a:lnTo>
                    <a:pt x="798291" y="43896"/>
                  </a:lnTo>
                  <a:lnTo>
                    <a:pt x="739872" y="52683"/>
                  </a:lnTo>
                  <a:lnTo>
                    <a:pt x="683082" y="62184"/>
                  </a:lnTo>
                  <a:lnTo>
                    <a:pt x="627996" y="72377"/>
                  </a:lnTo>
                  <a:lnTo>
                    <a:pt x="574692" y="83242"/>
                  </a:lnTo>
                  <a:lnTo>
                    <a:pt x="523245" y="94756"/>
                  </a:lnTo>
                  <a:lnTo>
                    <a:pt x="473731" y="106899"/>
                  </a:lnTo>
                  <a:lnTo>
                    <a:pt x="426227" y="119649"/>
                  </a:lnTo>
                  <a:lnTo>
                    <a:pt x="380809" y="132985"/>
                  </a:lnTo>
                  <a:lnTo>
                    <a:pt x="337554" y="146885"/>
                  </a:lnTo>
                  <a:lnTo>
                    <a:pt x="296536" y="161328"/>
                  </a:lnTo>
                  <a:lnTo>
                    <a:pt x="257833" y="176292"/>
                  </a:lnTo>
                  <a:lnTo>
                    <a:pt x="221521" y="191757"/>
                  </a:lnTo>
                  <a:lnTo>
                    <a:pt x="156375" y="224101"/>
                  </a:lnTo>
                  <a:lnTo>
                    <a:pt x="101705" y="258189"/>
                  </a:lnTo>
                  <a:lnTo>
                    <a:pt x="58124" y="293850"/>
                  </a:lnTo>
                  <a:lnTo>
                    <a:pt x="26239" y="330912"/>
                  </a:lnTo>
                  <a:lnTo>
                    <a:pt x="6661" y="369206"/>
                  </a:lnTo>
                  <a:lnTo>
                    <a:pt x="0" y="408559"/>
                  </a:lnTo>
                  <a:lnTo>
                    <a:pt x="1678" y="428368"/>
                  </a:lnTo>
                  <a:lnTo>
                    <a:pt x="14873" y="467232"/>
                  </a:lnTo>
                  <a:lnTo>
                    <a:pt x="40681" y="504949"/>
                  </a:lnTo>
                  <a:lnTo>
                    <a:pt x="78490" y="541347"/>
                  </a:lnTo>
                  <a:lnTo>
                    <a:pt x="127692" y="576256"/>
                  </a:lnTo>
                  <a:lnTo>
                    <a:pt x="187676" y="609504"/>
                  </a:lnTo>
                  <a:lnTo>
                    <a:pt x="257833" y="640922"/>
                  </a:lnTo>
                  <a:lnTo>
                    <a:pt x="296536" y="655890"/>
                  </a:lnTo>
                  <a:lnTo>
                    <a:pt x="337554" y="670337"/>
                  </a:lnTo>
                  <a:lnTo>
                    <a:pt x="380809" y="684240"/>
                  </a:lnTo>
                  <a:lnTo>
                    <a:pt x="426227" y="697579"/>
                  </a:lnTo>
                  <a:lnTo>
                    <a:pt x="473731" y="710331"/>
                  </a:lnTo>
                  <a:lnTo>
                    <a:pt x="523245" y="722477"/>
                  </a:lnTo>
                  <a:lnTo>
                    <a:pt x="574692" y="733993"/>
                  </a:lnTo>
                  <a:lnTo>
                    <a:pt x="627996" y="744860"/>
                  </a:lnTo>
                  <a:lnTo>
                    <a:pt x="683082" y="755055"/>
                  </a:lnTo>
                  <a:lnTo>
                    <a:pt x="739872" y="764557"/>
                  </a:lnTo>
                  <a:lnTo>
                    <a:pt x="798291" y="773345"/>
                  </a:lnTo>
                  <a:lnTo>
                    <a:pt x="858263" y="781398"/>
                  </a:lnTo>
                  <a:lnTo>
                    <a:pt x="919711" y="788693"/>
                  </a:lnTo>
                  <a:lnTo>
                    <a:pt x="982558" y="795210"/>
                  </a:lnTo>
                  <a:lnTo>
                    <a:pt x="1046730" y="800928"/>
                  </a:lnTo>
                  <a:lnTo>
                    <a:pt x="1112149" y="805825"/>
                  </a:lnTo>
                  <a:lnTo>
                    <a:pt x="1178740" y="809879"/>
                  </a:lnTo>
                  <a:lnTo>
                    <a:pt x="1246426" y="813069"/>
                  </a:lnTo>
                  <a:lnTo>
                    <a:pt x="1315131" y="815375"/>
                  </a:lnTo>
                  <a:lnTo>
                    <a:pt x="1384778" y="816773"/>
                  </a:lnTo>
                  <a:lnTo>
                    <a:pt x="1455293" y="817245"/>
                  </a:lnTo>
                  <a:lnTo>
                    <a:pt x="1525807" y="816773"/>
                  </a:lnTo>
                  <a:lnTo>
                    <a:pt x="1595456" y="815375"/>
                  </a:lnTo>
                  <a:lnTo>
                    <a:pt x="1664162" y="813069"/>
                  </a:lnTo>
                  <a:lnTo>
                    <a:pt x="1731850" y="809879"/>
                  </a:lnTo>
                  <a:lnTo>
                    <a:pt x="1798443" y="805825"/>
                  </a:lnTo>
                  <a:lnTo>
                    <a:pt x="1863865" y="800928"/>
                  </a:lnTo>
                  <a:lnTo>
                    <a:pt x="1928040" y="795210"/>
                  </a:lnTo>
                  <a:lnTo>
                    <a:pt x="1990892" y="788693"/>
                  </a:lnTo>
                  <a:lnTo>
                    <a:pt x="2052344" y="781398"/>
                  </a:lnTo>
                  <a:lnTo>
                    <a:pt x="2112320" y="773345"/>
                  </a:lnTo>
                  <a:lnTo>
                    <a:pt x="2170744" y="764557"/>
                  </a:lnTo>
                  <a:lnTo>
                    <a:pt x="2227539" y="755055"/>
                  </a:lnTo>
                  <a:lnTo>
                    <a:pt x="2282630" y="744860"/>
                  </a:lnTo>
                  <a:lnTo>
                    <a:pt x="2335940" y="733993"/>
                  </a:lnTo>
                  <a:lnTo>
                    <a:pt x="2387393" y="722477"/>
                  </a:lnTo>
                  <a:lnTo>
                    <a:pt x="2436912" y="710331"/>
                  </a:lnTo>
                  <a:lnTo>
                    <a:pt x="2484421" y="697579"/>
                  </a:lnTo>
                  <a:lnTo>
                    <a:pt x="2529845" y="684240"/>
                  </a:lnTo>
                  <a:lnTo>
                    <a:pt x="2573106" y="670337"/>
                  </a:lnTo>
                  <a:lnTo>
                    <a:pt x="2614129" y="655890"/>
                  </a:lnTo>
                  <a:lnTo>
                    <a:pt x="2652837" y="640922"/>
                  </a:lnTo>
                  <a:lnTo>
                    <a:pt x="2689154" y="625453"/>
                  </a:lnTo>
                  <a:lnTo>
                    <a:pt x="2754311" y="593098"/>
                  </a:lnTo>
                  <a:lnTo>
                    <a:pt x="2808989" y="558998"/>
                  </a:lnTo>
                  <a:lnTo>
                    <a:pt x="2852578" y="523323"/>
                  </a:lnTo>
                  <a:lnTo>
                    <a:pt x="2884468" y="486244"/>
                  </a:lnTo>
                  <a:lnTo>
                    <a:pt x="2904050" y="447933"/>
                  </a:lnTo>
                  <a:lnTo>
                    <a:pt x="2910712" y="408559"/>
                  </a:lnTo>
                  <a:lnTo>
                    <a:pt x="2909034" y="388760"/>
                  </a:lnTo>
                  <a:lnTo>
                    <a:pt x="2895836" y="349916"/>
                  </a:lnTo>
                  <a:lnTo>
                    <a:pt x="2870024" y="312216"/>
                  </a:lnTo>
                  <a:lnTo>
                    <a:pt x="2832208" y="275833"/>
                  </a:lnTo>
                  <a:lnTo>
                    <a:pt x="2782998" y="240938"/>
                  </a:lnTo>
                  <a:lnTo>
                    <a:pt x="2723004" y="207700"/>
                  </a:lnTo>
                  <a:lnTo>
                    <a:pt x="2652837" y="176292"/>
                  </a:lnTo>
                  <a:lnTo>
                    <a:pt x="2614129" y="161328"/>
                  </a:lnTo>
                  <a:lnTo>
                    <a:pt x="2573106" y="146885"/>
                  </a:lnTo>
                  <a:lnTo>
                    <a:pt x="2529845" y="132985"/>
                  </a:lnTo>
                  <a:lnTo>
                    <a:pt x="2484421" y="119649"/>
                  </a:lnTo>
                  <a:lnTo>
                    <a:pt x="2436912" y="106899"/>
                  </a:lnTo>
                  <a:lnTo>
                    <a:pt x="2387393" y="94756"/>
                  </a:lnTo>
                  <a:lnTo>
                    <a:pt x="2335940" y="83242"/>
                  </a:lnTo>
                  <a:lnTo>
                    <a:pt x="2282630" y="72377"/>
                  </a:lnTo>
                  <a:lnTo>
                    <a:pt x="2227539" y="62184"/>
                  </a:lnTo>
                  <a:lnTo>
                    <a:pt x="2170744" y="52683"/>
                  </a:lnTo>
                  <a:lnTo>
                    <a:pt x="2112320" y="43896"/>
                  </a:lnTo>
                  <a:lnTo>
                    <a:pt x="2052344" y="35844"/>
                  </a:lnTo>
                  <a:lnTo>
                    <a:pt x="1990892" y="28549"/>
                  </a:lnTo>
                  <a:lnTo>
                    <a:pt x="1928040" y="22033"/>
                  </a:lnTo>
                  <a:lnTo>
                    <a:pt x="1863865" y="16315"/>
                  </a:lnTo>
                  <a:lnTo>
                    <a:pt x="1798443" y="11419"/>
                  </a:lnTo>
                  <a:lnTo>
                    <a:pt x="1731850" y="7365"/>
                  </a:lnTo>
                  <a:lnTo>
                    <a:pt x="1664162" y="4175"/>
                  </a:lnTo>
                  <a:lnTo>
                    <a:pt x="1595456" y="1869"/>
                  </a:lnTo>
                  <a:lnTo>
                    <a:pt x="1525807" y="471"/>
                  </a:lnTo>
                  <a:lnTo>
                    <a:pt x="1455293" y="0"/>
                  </a:lnTo>
                  <a:close/>
                </a:path>
              </a:pathLst>
            </a:custGeom>
            <a:solidFill>
              <a:srgbClr val="D0006E">
                <a:alpha val="211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6712711" y="4360545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5k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031731" y="1608836"/>
            <a:ext cx="2506980" cy="347980"/>
          </a:xfrm>
          <a:prstGeom prst="rect">
            <a:avLst/>
          </a:prstGeom>
          <a:solidFill>
            <a:srgbClr val="D0006E"/>
          </a:solidFill>
        </p:spPr>
        <p:txBody>
          <a:bodyPr vert="horz" wrap="square" lIns="0" tIns="10795" rIns="0" bIns="0" rtlCol="0">
            <a:spAutoFit/>
          </a:bodyPr>
          <a:lstStyle/>
          <a:p>
            <a:pPr marL="73025" marR="156210">
              <a:lnSpc>
                <a:spcPct val="110000"/>
              </a:lnSpc>
              <a:spcBef>
                <a:spcPts val="85"/>
              </a:spcBef>
            </a:pP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Extreme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heat</a:t>
            </a:r>
            <a:r>
              <a:rPr sz="9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typically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manifests</a:t>
            </a: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directly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 in</a:t>
            </a:r>
            <a:r>
              <a:rPr sz="9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issues</a:t>
            </a:r>
            <a:r>
              <a:rPr sz="9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9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substations</a:t>
            </a:r>
            <a:r>
              <a:rPr sz="9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9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transformers.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065386" y="3350564"/>
            <a:ext cx="525145" cy="203835"/>
          </a:xfrm>
          <a:prstGeom prst="rect">
            <a:avLst/>
          </a:prstGeom>
          <a:solidFill>
            <a:srgbClr val="D0006E"/>
          </a:solidFill>
        </p:spPr>
        <p:txBody>
          <a:bodyPr vert="horz" wrap="square" lIns="0" tIns="1905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50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4 </a:t>
            </a:r>
            <a:r>
              <a:rPr sz="900" b="1" spc="-20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198356" y="3753739"/>
            <a:ext cx="406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Billings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64" name="object 6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39656" y="3653015"/>
            <a:ext cx="217170" cy="220230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9504806" y="3718200"/>
            <a:ext cx="88900" cy="92075"/>
          </a:xfrm>
          <a:custGeom>
            <a:avLst/>
            <a:gdLst/>
            <a:ahLst/>
            <a:cxnLst/>
            <a:rect l="l" t="t" r="r" b="b"/>
            <a:pathLst>
              <a:path w="88900" h="92075">
                <a:moveTo>
                  <a:pt x="88900" y="0"/>
                </a:moveTo>
                <a:lnTo>
                  <a:pt x="0" y="0"/>
                </a:lnTo>
                <a:lnTo>
                  <a:pt x="0" y="92053"/>
                </a:lnTo>
                <a:lnTo>
                  <a:pt x="88900" y="92053"/>
                </a:lnTo>
                <a:lnTo>
                  <a:pt x="88900" y="0"/>
                </a:lnTo>
                <a:close/>
              </a:path>
            </a:pathLst>
          </a:custGeom>
          <a:solidFill>
            <a:srgbClr val="D00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9025635" y="4121581"/>
            <a:ext cx="2506980" cy="447040"/>
          </a:xfrm>
          <a:prstGeom prst="rect">
            <a:avLst/>
          </a:prstGeom>
          <a:solidFill>
            <a:srgbClr val="D0006E"/>
          </a:solidFill>
        </p:spPr>
        <p:txBody>
          <a:bodyPr vert="horz" wrap="square" lIns="0" tIns="0" rIns="0" bIns="0" rtlCol="0">
            <a:spAutoFit/>
          </a:bodyPr>
          <a:lstStyle/>
          <a:p>
            <a:pPr marL="73025">
              <a:lnSpc>
                <a:spcPts val="1075"/>
              </a:lnSpc>
            </a:pP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220kV+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transmission</a:t>
            </a:r>
            <a:r>
              <a:rPr sz="9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lines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exposed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endParaRPr sz="900">
              <a:latin typeface="Calibri"/>
              <a:cs typeface="Calibri"/>
            </a:endParaRPr>
          </a:p>
          <a:p>
            <a:pPr marL="73025" marR="111760">
              <a:lnSpc>
                <a:spcPct val="110000"/>
              </a:lnSpc>
            </a:pP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levels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extreme heat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southern</a:t>
            </a:r>
            <a:r>
              <a:rPr sz="9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counties,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 which 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cause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capacity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derates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sag.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9959340" y="3862959"/>
            <a:ext cx="323215" cy="262890"/>
          </a:xfrm>
          <a:custGeom>
            <a:avLst/>
            <a:gdLst/>
            <a:ahLst/>
            <a:cxnLst/>
            <a:rect l="l" t="t" r="r" b="b"/>
            <a:pathLst>
              <a:path w="323215" h="262889">
                <a:moveTo>
                  <a:pt x="62221" y="44200"/>
                </a:moveTo>
                <a:lnTo>
                  <a:pt x="56256" y="51574"/>
                </a:lnTo>
                <a:lnTo>
                  <a:pt x="316737" y="262382"/>
                </a:lnTo>
                <a:lnTo>
                  <a:pt x="322706" y="254889"/>
                </a:lnTo>
                <a:lnTo>
                  <a:pt x="62221" y="44200"/>
                </a:lnTo>
                <a:close/>
              </a:path>
              <a:path w="323215" h="262889">
                <a:moveTo>
                  <a:pt x="0" y="0"/>
                </a:moveTo>
                <a:lnTo>
                  <a:pt x="35305" y="77470"/>
                </a:lnTo>
                <a:lnTo>
                  <a:pt x="56256" y="51574"/>
                </a:lnTo>
                <a:lnTo>
                  <a:pt x="46354" y="43561"/>
                </a:lnTo>
                <a:lnTo>
                  <a:pt x="52324" y="36195"/>
                </a:lnTo>
                <a:lnTo>
                  <a:pt x="68698" y="36195"/>
                </a:lnTo>
                <a:lnTo>
                  <a:pt x="83184" y="18288"/>
                </a:lnTo>
                <a:lnTo>
                  <a:pt x="0" y="0"/>
                </a:lnTo>
                <a:close/>
              </a:path>
              <a:path w="323215" h="262889">
                <a:moveTo>
                  <a:pt x="52324" y="36195"/>
                </a:moveTo>
                <a:lnTo>
                  <a:pt x="46354" y="43561"/>
                </a:lnTo>
                <a:lnTo>
                  <a:pt x="56256" y="51574"/>
                </a:lnTo>
                <a:lnTo>
                  <a:pt x="62221" y="44200"/>
                </a:lnTo>
                <a:lnTo>
                  <a:pt x="52324" y="36195"/>
                </a:lnTo>
                <a:close/>
              </a:path>
              <a:path w="323215" h="262889">
                <a:moveTo>
                  <a:pt x="68698" y="36195"/>
                </a:moveTo>
                <a:lnTo>
                  <a:pt x="52324" y="36195"/>
                </a:lnTo>
                <a:lnTo>
                  <a:pt x="62221" y="44200"/>
                </a:lnTo>
                <a:lnTo>
                  <a:pt x="68698" y="36195"/>
                </a:lnTo>
                <a:close/>
              </a:path>
            </a:pathLst>
          </a:custGeom>
          <a:solidFill>
            <a:srgbClr val="D00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50"/>
              </a:spcBef>
            </a:pPr>
            <a:r>
              <a:rPr sz="700" dirty="0"/>
              <a:t>Source:</a:t>
            </a:r>
            <a:r>
              <a:rPr sz="700" spc="125" dirty="0"/>
              <a:t> </a:t>
            </a:r>
            <a:r>
              <a:rPr sz="700" dirty="0"/>
              <a:t>ClimRR,</a:t>
            </a:r>
            <a:r>
              <a:rPr sz="700" spc="385" dirty="0"/>
              <a:t> </a:t>
            </a:r>
            <a:r>
              <a:rPr sz="700" dirty="0"/>
              <a:t>US</a:t>
            </a:r>
            <a:r>
              <a:rPr sz="700" spc="100" dirty="0"/>
              <a:t> </a:t>
            </a:r>
            <a:r>
              <a:rPr sz="700" dirty="0"/>
              <a:t>Census</a:t>
            </a:r>
            <a:r>
              <a:rPr sz="700" spc="120" dirty="0"/>
              <a:t> </a:t>
            </a:r>
            <a:r>
              <a:rPr sz="700" dirty="0"/>
              <a:t>Bureau,</a:t>
            </a:r>
            <a:r>
              <a:rPr sz="700" spc="125" dirty="0"/>
              <a:t> </a:t>
            </a:r>
            <a:r>
              <a:rPr sz="700" dirty="0"/>
              <a:t>City</a:t>
            </a:r>
            <a:r>
              <a:rPr sz="700" spc="95" dirty="0"/>
              <a:t> </a:t>
            </a:r>
            <a:r>
              <a:rPr sz="700" dirty="0"/>
              <a:t>and</a:t>
            </a:r>
            <a:r>
              <a:rPr sz="700" spc="80" dirty="0"/>
              <a:t> </a:t>
            </a:r>
            <a:r>
              <a:rPr sz="700" dirty="0"/>
              <a:t>Town</a:t>
            </a:r>
            <a:r>
              <a:rPr sz="700" spc="100" dirty="0"/>
              <a:t> </a:t>
            </a:r>
            <a:r>
              <a:rPr sz="700" dirty="0"/>
              <a:t>Population</a:t>
            </a:r>
            <a:r>
              <a:rPr sz="700" spc="100" dirty="0"/>
              <a:t> </a:t>
            </a:r>
            <a:r>
              <a:rPr sz="700" spc="-10" dirty="0"/>
              <a:t>Totals</a:t>
            </a:r>
            <a:endParaRPr sz="700"/>
          </a:p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z="750" b="1" dirty="0">
                <a:latin typeface="Calibri"/>
                <a:cs typeface="Calibri"/>
              </a:rPr>
              <a:t>12</a:t>
            </a:fld>
            <a:r>
              <a:rPr sz="750" b="1" spc="409" dirty="0">
                <a:latin typeface="Calibri"/>
                <a:cs typeface="Calibri"/>
              </a:rPr>
              <a:t>  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470" dirty="0">
                <a:latin typeface="Calibri"/>
                <a:cs typeface="Calibri"/>
              </a:rPr>
              <a:t> </a:t>
            </a:r>
            <a:r>
              <a:rPr dirty="0"/>
              <a:t>Copyright</a:t>
            </a:r>
            <a:r>
              <a:rPr spc="85" dirty="0"/>
              <a:t> </a:t>
            </a:r>
            <a:r>
              <a:rPr spc="-40" dirty="0"/>
              <a:t>©</a:t>
            </a:r>
            <a:r>
              <a:rPr spc="75" dirty="0"/>
              <a:t> </a:t>
            </a:r>
            <a:r>
              <a:rPr dirty="0"/>
              <a:t>Baringa</a:t>
            </a:r>
            <a:r>
              <a:rPr spc="65" dirty="0"/>
              <a:t> </a:t>
            </a:r>
            <a:r>
              <a:rPr dirty="0"/>
              <a:t>Partners </a:t>
            </a:r>
            <a:r>
              <a:rPr spc="50" dirty="0"/>
              <a:t>LLP</a:t>
            </a:r>
            <a:r>
              <a:rPr spc="55" dirty="0"/>
              <a:t> </a:t>
            </a:r>
            <a:r>
              <a:rPr dirty="0"/>
              <a:t>2025.</a:t>
            </a:r>
            <a:r>
              <a:rPr spc="245" dirty="0"/>
              <a:t> </a:t>
            </a:r>
            <a:r>
              <a:rPr dirty="0"/>
              <a:t>All</a:t>
            </a:r>
            <a:r>
              <a:rPr spc="85" dirty="0"/>
              <a:t> </a:t>
            </a:r>
            <a:r>
              <a:rPr dirty="0"/>
              <a:t>rights</a:t>
            </a:r>
            <a:r>
              <a:rPr spc="75" dirty="0"/>
              <a:t> </a:t>
            </a:r>
            <a:r>
              <a:rPr dirty="0"/>
              <a:t>reserved.</a:t>
            </a:r>
            <a:r>
              <a:rPr spc="65" dirty="0"/>
              <a:t> </a:t>
            </a:r>
            <a:r>
              <a:rPr dirty="0"/>
              <a:t>This</a:t>
            </a:r>
            <a:r>
              <a:rPr spc="95" dirty="0"/>
              <a:t> </a:t>
            </a:r>
            <a:r>
              <a:rPr dirty="0"/>
              <a:t>document</a:t>
            </a:r>
            <a:r>
              <a:rPr spc="65" dirty="0"/>
              <a:t> </a:t>
            </a:r>
            <a:r>
              <a:rPr dirty="0"/>
              <a:t>is</a:t>
            </a:r>
            <a:r>
              <a:rPr spc="75" dirty="0"/>
              <a:t> </a:t>
            </a:r>
            <a:r>
              <a:rPr dirty="0"/>
              <a:t>subject</a:t>
            </a:r>
            <a:r>
              <a:rPr spc="85" dirty="0"/>
              <a:t> </a:t>
            </a:r>
            <a:r>
              <a:rPr dirty="0"/>
              <a:t>to</a:t>
            </a:r>
            <a:r>
              <a:rPr spc="65" dirty="0"/>
              <a:t> </a:t>
            </a:r>
            <a:r>
              <a:rPr dirty="0"/>
              <a:t>contract</a:t>
            </a:r>
            <a:r>
              <a:rPr spc="3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contains</a:t>
            </a:r>
            <a:r>
              <a:rPr spc="45" dirty="0"/>
              <a:t> </a:t>
            </a:r>
            <a:r>
              <a:rPr dirty="0"/>
              <a:t>confidential</a:t>
            </a:r>
            <a:r>
              <a:rPr spc="8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proprietary</a:t>
            </a:r>
            <a:r>
              <a:rPr spc="3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277" y="356107"/>
            <a:ext cx="1077214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b="1" spc="75" dirty="0">
                <a:latin typeface="Calibri"/>
                <a:cs typeface="Calibri"/>
              </a:rPr>
              <a:t>Utilities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114" dirty="0">
                <a:latin typeface="Calibri"/>
                <a:cs typeface="Calibri"/>
              </a:rPr>
              <a:t>could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continue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fund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distribution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130" dirty="0">
                <a:latin typeface="Calibri"/>
                <a:cs typeface="Calibri"/>
              </a:rPr>
              <a:t>asset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weatherization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155" dirty="0">
                <a:latin typeface="Calibri"/>
                <a:cs typeface="Calibri"/>
              </a:rPr>
              <a:t>such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165" dirty="0">
                <a:latin typeface="Calibri"/>
                <a:cs typeface="Calibri"/>
              </a:rPr>
              <a:t>as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undergrounding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and</a:t>
            </a:r>
          </a:p>
          <a:p>
            <a:pPr marL="12700">
              <a:lnSpc>
                <a:spcPts val="2280"/>
              </a:lnSpc>
            </a:pPr>
            <a:r>
              <a:rPr b="1" spc="85" dirty="0">
                <a:latin typeface="Calibri"/>
                <a:cs typeface="Calibri"/>
              </a:rPr>
              <a:t>pole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upgrades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120" dirty="0">
                <a:latin typeface="Calibri"/>
                <a:cs typeface="Calibri"/>
              </a:rPr>
              <a:t>address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130" dirty="0">
                <a:latin typeface="Calibri"/>
                <a:cs typeface="Calibri"/>
              </a:rPr>
              <a:t>cold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75" dirty="0">
                <a:latin typeface="Calibri"/>
                <a:cs typeface="Calibri"/>
              </a:rPr>
              <a:t>exposure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3839" y="175006"/>
            <a:ext cx="2385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EXTREME</a:t>
            </a:r>
            <a:r>
              <a:rPr sz="1200" spc="5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100" dirty="0">
                <a:solidFill>
                  <a:srgbClr val="00358E"/>
                </a:solidFill>
                <a:latin typeface="Calibri"/>
                <a:cs typeface="Calibri"/>
              </a:rPr>
              <a:t>COLD</a:t>
            </a:r>
            <a:r>
              <a:rPr sz="1200" spc="8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40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spc="9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SPATIAL</a:t>
            </a:r>
            <a:r>
              <a:rPr sz="1200" spc="8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358E"/>
                </a:solidFill>
                <a:latin typeface="Calibri"/>
                <a:cs typeface="Calibri"/>
              </a:rPr>
              <a:t>ANALYSIS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48348" y="1574283"/>
            <a:ext cx="5252720" cy="4591685"/>
            <a:chOff x="6348348" y="1574283"/>
            <a:chExt cx="5252720" cy="45916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1838" y="1574283"/>
              <a:ext cx="5228854" cy="32446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9336" y="1582546"/>
              <a:ext cx="5163693" cy="31791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6307" y="2636519"/>
              <a:ext cx="1799844" cy="119329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348349" y="4546218"/>
              <a:ext cx="5184775" cy="1619885"/>
            </a:xfrm>
            <a:custGeom>
              <a:avLst/>
              <a:gdLst/>
              <a:ahLst/>
              <a:cxnLst/>
              <a:rect l="l" t="t" r="r" b="b"/>
              <a:pathLst>
                <a:path w="5184775" h="1619885">
                  <a:moveTo>
                    <a:pt x="5178044" y="0"/>
                  </a:moveTo>
                  <a:lnTo>
                    <a:pt x="3517900" y="0"/>
                  </a:lnTo>
                  <a:lnTo>
                    <a:pt x="3517900" y="201168"/>
                  </a:lnTo>
                  <a:lnTo>
                    <a:pt x="5178044" y="201168"/>
                  </a:lnTo>
                  <a:lnTo>
                    <a:pt x="5178044" y="0"/>
                  </a:lnTo>
                  <a:close/>
                </a:path>
                <a:path w="5184775" h="1619885">
                  <a:moveTo>
                    <a:pt x="5184775" y="298831"/>
                  </a:moveTo>
                  <a:lnTo>
                    <a:pt x="0" y="298831"/>
                  </a:lnTo>
                  <a:lnTo>
                    <a:pt x="0" y="1619631"/>
                  </a:lnTo>
                  <a:lnTo>
                    <a:pt x="5184775" y="1619631"/>
                  </a:lnTo>
                  <a:lnTo>
                    <a:pt x="5184775" y="298831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2245" y="1600148"/>
            <a:ext cx="5278120" cy="3218815"/>
            <a:chOff x="652245" y="1600148"/>
            <a:chExt cx="5278120" cy="321881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245" y="1600148"/>
              <a:ext cx="5277664" cy="32187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0158" y="1607819"/>
              <a:ext cx="5211826" cy="315391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00063" y="1871182"/>
              <a:ext cx="1936114" cy="2484755"/>
            </a:xfrm>
            <a:custGeom>
              <a:avLst/>
              <a:gdLst/>
              <a:ahLst/>
              <a:cxnLst/>
              <a:rect l="l" t="t" r="r" b="b"/>
              <a:pathLst>
                <a:path w="1936114" h="2484754">
                  <a:moveTo>
                    <a:pt x="371361" y="0"/>
                  </a:moveTo>
                  <a:lnTo>
                    <a:pt x="308468" y="4269"/>
                  </a:lnTo>
                  <a:lnTo>
                    <a:pt x="249735" y="17858"/>
                  </a:lnTo>
                  <a:lnTo>
                    <a:pt x="195599" y="41032"/>
                  </a:lnTo>
                  <a:lnTo>
                    <a:pt x="146746" y="73882"/>
                  </a:lnTo>
                  <a:lnTo>
                    <a:pt x="104861" y="115273"/>
                  </a:lnTo>
                  <a:lnTo>
                    <a:pt x="70119" y="164539"/>
                  </a:lnTo>
                  <a:lnTo>
                    <a:pt x="42438" y="221172"/>
                  </a:lnTo>
                  <a:lnTo>
                    <a:pt x="21739" y="284668"/>
                  </a:lnTo>
                  <a:lnTo>
                    <a:pt x="7939" y="354520"/>
                  </a:lnTo>
                  <a:lnTo>
                    <a:pt x="958" y="430224"/>
                  </a:lnTo>
                  <a:lnTo>
                    <a:pt x="0" y="470112"/>
                  </a:lnTo>
                  <a:lnTo>
                    <a:pt x="715" y="511273"/>
                  </a:lnTo>
                  <a:lnTo>
                    <a:pt x="3095" y="553644"/>
                  </a:lnTo>
                  <a:lnTo>
                    <a:pt x="7129" y="597162"/>
                  </a:lnTo>
                  <a:lnTo>
                    <a:pt x="12807" y="641764"/>
                  </a:lnTo>
                  <a:lnTo>
                    <a:pt x="20118" y="687386"/>
                  </a:lnTo>
                  <a:lnTo>
                    <a:pt x="29054" y="733966"/>
                  </a:lnTo>
                  <a:lnTo>
                    <a:pt x="39603" y="781439"/>
                  </a:lnTo>
                  <a:lnTo>
                    <a:pt x="51755" y="829743"/>
                  </a:lnTo>
                  <a:lnTo>
                    <a:pt x="65501" y="878815"/>
                  </a:lnTo>
                  <a:lnTo>
                    <a:pt x="80830" y="928591"/>
                  </a:lnTo>
                  <a:lnTo>
                    <a:pt x="97732" y="979009"/>
                  </a:lnTo>
                  <a:lnTo>
                    <a:pt x="116197" y="1030004"/>
                  </a:lnTo>
                  <a:lnTo>
                    <a:pt x="136214" y="1081514"/>
                  </a:lnTo>
                  <a:lnTo>
                    <a:pt x="157774" y="1133476"/>
                  </a:lnTo>
                  <a:lnTo>
                    <a:pt x="180867" y="1185827"/>
                  </a:lnTo>
                  <a:lnTo>
                    <a:pt x="205483" y="1238502"/>
                  </a:lnTo>
                  <a:lnTo>
                    <a:pt x="231610" y="1291440"/>
                  </a:lnTo>
                  <a:lnTo>
                    <a:pt x="259240" y="1344577"/>
                  </a:lnTo>
                  <a:lnTo>
                    <a:pt x="288362" y="1397849"/>
                  </a:lnTo>
                  <a:lnTo>
                    <a:pt x="318965" y="1451194"/>
                  </a:lnTo>
                  <a:lnTo>
                    <a:pt x="351041" y="1504547"/>
                  </a:lnTo>
                  <a:lnTo>
                    <a:pt x="384578" y="1557847"/>
                  </a:lnTo>
                  <a:lnTo>
                    <a:pt x="419567" y="1611030"/>
                  </a:lnTo>
                  <a:lnTo>
                    <a:pt x="455624" y="1663504"/>
                  </a:lnTo>
                  <a:lnTo>
                    <a:pt x="492337" y="1714677"/>
                  </a:lnTo>
                  <a:lnTo>
                    <a:pt x="529652" y="1764515"/>
                  </a:lnTo>
                  <a:lnTo>
                    <a:pt x="567513" y="1812987"/>
                  </a:lnTo>
                  <a:lnTo>
                    <a:pt x="605867" y="1860057"/>
                  </a:lnTo>
                  <a:lnTo>
                    <a:pt x="644657" y="1905694"/>
                  </a:lnTo>
                  <a:lnTo>
                    <a:pt x="683830" y="1949863"/>
                  </a:lnTo>
                  <a:lnTo>
                    <a:pt x="723331" y="1992533"/>
                  </a:lnTo>
                  <a:lnTo>
                    <a:pt x="763105" y="2033669"/>
                  </a:lnTo>
                  <a:lnTo>
                    <a:pt x="803098" y="2073238"/>
                  </a:lnTo>
                  <a:lnTo>
                    <a:pt x="843254" y="2111208"/>
                  </a:lnTo>
                  <a:lnTo>
                    <a:pt x="883519" y="2147545"/>
                  </a:lnTo>
                  <a:lnTo>
                    <a:pt x="923838" y="2182217"/>
                  </a:lnTo>
                  <a:lnTo>
                    <a:pt x="964156" y="2215188"/>
                  </a:lnTo>
                  <a:lnTo>
                    <a:pt x="1004420" y="2246428"/>
                  </a:lnTo>
                  <a:lnTo>
                    <a:pt x="1044573" y="2275902"/>
                  </a:lnTo>
                  <a:lnTo>
                    <a:pt x="1084562" y="2303577"/>
                  </a:lnTo>
                  <a:lnTo>
                    <a:pt x="1124332" y="2329421"/>
                  </a:lnTo>
                  <a:lnTo>
                    <a:pt x="1163828" y="2353399"/>
                  </a:lnTo>
                  <a:lnTo>
                    <a:pt x="1202994" y="2375480"/>
                  </a:lnTo>
                  <a:lnTo>
                    <a:pt x="1241778" y="2395628"/>
                  </a:lnTo>
                  <a:lnTo>
                    <a:pt x="1280123" y="2413813"/>
                  </a:lnTo>
                  <a:lnTo>
                    <a:pt x="1317975" y="2429999"/>
                  </a:lnTo>
                  <a:lnTo>
                    <a:pt x="1355280" y="2444155"/>
                  </a:lnTo>
                  <a:lnTo>
                    <a:pt x="1391982" y="2456247"/>
                  </a:lnTo>
                  <a:lnTo>
                    <a:pt x="1463361" y="2474105"/>
                  </a:lnTo>
                  <a:lnTo>
                    <a:pt x="1531674" y="2483309"/>
                  </a:lnTo>
                  <a:lnTo>
                    <a:pt x="1564544" y="2484583"/>
                  </a:lnTo>
                  <a:lnTo>
                    <a:pt x="1596483" y="2483594"/>
                  </a:lnTo>
                  <a:lnTo>
                    <a:pt x="1657351" y="2474693"/>
                  </a:lnTo>
                  <a:lnTo>
                    <a:pt x="1713840" y="2456342"/>
                  </a:lnTo>
                  <a:lnTo>
                    <a:pt x="1765513" y="2428275"/>
                  </a:lnTo>
                  <a:lnTo>
                    <a:pt x="1811011" y="2391010"/>
                  </a:lnTo>
                  <a:lnTo>
                    <a:pt x="1849323" y="2345618"/>
                  </a:lnTo>
                  <a:lnTo>
                    <a:pt x="1880530" y="2292605"/>
                  </a:lnTo>
                  <a:lnTo>
                    <a:pt x="1904715" y="2232478"/>
                  </a:lnTo>
                  <a:lnTo>
                    <a:pt x="1921957" y="2165741"/>
                  </a:lnTo>
                  <a:lnTo>
                    <a:pt x="1932338" y="2092899"/>
                  </a:lnTo>
                  <a:lnTo>
                    <a:pt x="1934981" y="2054348"/>
                  </a:lnTo>
                  <a:lnTo>
                    <a:pt x="1935939" y="2014460"/>
                  </a:lnTo>
                  <a:lnTo>
                    <a:pt x="1935223" y="1973298"/>
                  </a:lnTo>
                  <a:lnTo>
                    <a:pt x="1932842" y="1930927"/>
                  </a:lnTo>
                  <a:lnTo>
                    <a:pt x="1928807" y="1887409"/>
                  </a:lnTo>
                  <a:lnTo>
                    <a:pt x="1923128" y="1842807"/>
                  </a:lnTo>
                  <a:lnTo>
                    <a:pt x="1915814" y="1797185"/>
                  </a:lnTo>
                  <a:lnTo>
                    <a:pt x="1906877" y="1750606"/>
                  </a:lnTo>
                  <a:lnTo>
                    <a:pt x="1896327" y="1703132"/>
                  </a:lnTo>
                  <a:lnTo>
                    <a:pt x="1884172" y="1654828"/>
                  </a:lnTo>
                  <a:lnTo>
                    <a:pt x="1870425" y="1605756"/>
                  </a:lnTo>
                  <a:lnTo>
                    <a:pt x="1855094" y="1555980"/>
                  </a:lnTo>
                  <a:lnTo>
                    <a:pt x="1838190" y="1505563"/>
                  </a:lnTo>
                  <a:lnTo>
                    <a:pt x="1819723" y="1454567"/>
                  </a:lnTo>
                  <a:lnTo>
                    <a:pt x="1799703" y="1403057"/>
                  </a:lnTo>
                  <a:lnTo>
                    <a:pt x="1778141" y="1351095"/>
                  </a:lnTo>
                  <a:lnTo>
                    <a:pt x="1755046" y="1298745"/>
                  </a:lnTo>
                  <a:lnTo>
                    <a:pt x="1730429" y="1246069"/>
                  </a:lnTo>
                  <a:lnTo>
                    <a:pt x="1704300" y="1193131"/>
                  </a:lnTo>
                  <a:lnTo>
                    <a:pt x="1676669" y="1139995"/>
                  </a:lnTo>
                  <a:lnTo>
                    <a:pt x="1647546" y="1086722"/>
                  </a:lnTo>
                  <a:lnTo>
                    <a:pt x="1616941" y="1033378"/>
                  </a:lnTo>
                  <a:lnTo>
                    <a:pt x="1584865" y="980024"/>
                  </a:lnTo>
                  <a:lnTo>
                    <a:pt x="1551327" y="926724"/>
                  </a:lnTo>
                  <a:lnTo>
                    <a:pt x="1516339" y="873541"/>
                  </a:lnTo>
                  <a:lnTo>
                    <a:pt x="1480281" y="821077"/>
                  </a:lnTo>
                  <a:lnTo>
                    <a:pt x="1443568" y="769913"/>
                  </a:lnTo>
                  <a:lnTo>
                    <a:pt x="1406253" y="720082"/>
                  </a:lnTo>
                  <a:lnTo>
                    <a:pt x="1368392" y="671618"/>
                  </a:lnTo>
                  <a:lnTo>
                    <a:pt x="1330038" y="624553"/>
                  </a:lnTo>
                  <a:lnTo>
                    <a:pt x="1291248" y="578921"/>
                  </a:lnTo>
                  <a:lnTo>
                    <a:pt x="1252075" y="534756"/>
                  </a:lnTo>
                  <a:lnTo>
                    <a:pt x="1212574" y="492089"/>
                  </a:lnTo>
                  <a:lnTo>
                    <a:pt x="1172800" y="450956"/>
                  </a:lnTo>
                  <a:lnTo>
                    <a:pt x="1132808" y="411388"/>
                  </a:lnTo>
                  <a:lnTo>
                    <a:pt x="1092652" y="373419"/>
                  </a:lnTo>
                  <a:lnTo>
                    <a:pt x="1052387" y="337082"/>
                  </a:lnTo>
                  <a:lnTo>
                    <a:pt x="1012068" y="302411"/>
                  </a:lnTo>
                  <a:lnTo>
                    <a:pt x="971749" y="269439"/>
                  </a:lnTo>
                  <a:lnTo>
                    <a:pt x="931485" y="238198"/>
                  </a:lnTo>
                  <a:lnTo>
                    <a:pt x="891332" y="208722"/>
                  </a:lnTo>
                  <a:lnTo>
                    <a:pt x="851343" y="181045"/>
                  </a:lnTo>
                  <a:lnTo>
                    <a:pt x="811573" y="155199"/>
                  </a:lnTo>
                  <a:lnTo>
                    <a:pt x="772078" y="131218"/>
                  </a:lnTo>
                  <a:lnTo>
                    <a:pt x="732911" y="109135"/>
                  </a:lnTo>
                  <a:lnTo>
                    <a:pt x="694127" y="88983"/>
                  </a:lnTo>
                  <a:lnTo>
                    <a:pt x="655782" y="70796"/>
                  </a:lnTo>
                  <a:lnTo>
                    <a:pt x="617930" y="54606"/>
                  </a:lnTo>
                  <a:lnTo>
                    <a:pt x="580625" y="40447"/>
                  </a:lnTo>
                  <a:lnTo>
                    <a:pt x="543923" y="28352"/>
                  </a:lnTo>
                  <a:lnTo>
                    <a:pt x="472544" y="10487"/>
                  </a:lnTo>
                  <a:lnTo>
                    <a:pt x="404231" y="1276"/>
                  </a:lnTo>
                  <a:lnTo>
                    <a:pt x="371361" y="0"/>
                  </a:lnTo>
                  <a:close/>
                </a:path>
              </a:pathLst>
            </a:custGeom>
            <a:solidFill>
              <a:srgbClr val="6CA2FF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25162" y="4552315"/>
              <a:ext cx="1660525" cy="201295"/>
            </a:xfrm>
            <a:custGeom>
              <a:avLst/>
              <a:gdLst/>
              <a:ahLst/>
              <a:cxnLst/>
              <a:rect l="l" t="t" r="r" b="b"/>
              <a:pathLst>
                <a:path w="1660525" h="201295">
                  <a:moveTo>
                    <a:pt x="1660143" y="0"/>
                  </a:moveTo>
                  <a:lnTo>
                    <a:pt x="0" y="0"/>
                  </a:lnTo>
                  <a:lnTo>
                    <a:pt x="0" y="201168"/>
                  </a:lnTo>
                  <a:lnTo>
                    <a:pt x="1660143" y="201168"/>
                  </a:lnTo>
                  <a:lnTo>
                    <a:pt x="166014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48969" y="4845087"/>
            <a:ext cx="5224780" cy="132016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7112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560"/>
              </a:spcBef>
            </a:pPr>
            <a:r>
              <a:rPr sz="1200" b="1" spc="75" dirty="0">
                <a:solidFill>
                  <a:srgbClr val="D0006E"/>
                </a:solidFill>
                <a:latin typeface="Calibri"/>
                <a:cs typeface="Calibri"/>
              </a:rPr>
              <a:t>KEY</a:t>
            </a:r>
            <a:r>
              <a:rPr sz="1200" b="1" spc="-2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45" dirty="0">
                <a:solidFill>
                  <a:srgbClr val="D0006E"/>
                </a:solidFill>
                <a:latin typeface="Calibri"/>
                <a:cs typeface="Calibri"/>
              </a:rPr>
              <a:t>OBSERVATIONS</a:t>
            </a:r>
            <a:endParaRPr sz="1200">
              <a:latin typeface="Calibri"/>
              <a:cs typeface="Calibri"/>
            </a:endParaRPr>
          </a:p>
          <a:p>
            <a:pPr marL="243840" marR="541655" indent="-17272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3840" algn="l"/>
              </a:tabLst>
            </a:pP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cold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coincides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large</a:t>
            </a:r>
            <a:r>
              <a:rPr sz="12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population</a:t>
            </a:r>
            <a:r>
              <a:rPr sz="12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centers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western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portion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state,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indicating</a:t>
            </a:r>
            <a:r>
              <a:rPr sz="12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0006E"/>
                </a:solidFill>
                <a:latin typeface="Calibri"/>
                <a:cs typeface="Calibri"/>
              </a:rPr>
              <a:t>high</a:t>
            </a:r>
            <a:r>
              <a:rPr sz="1200" b="1" spc="4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65" dirty="0">
                <a:solidFill>
                  <a:srgbClr val="D0006E"/>
                </a:solidFill>
                <a:latin typeface="Calibri"/>
                <a:cs typeface="Calibri"/>
              </a:rPr>
              <a:t>levels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0006E"/>
                </a:solidFill>
                <a:latin typeface="Calibri"/>
                <a:cs typeface="Calibri"/>
              </a:rPr>
              <a:t>of</a:t>
            </a:r>
            <a:r>
              <a:rPr sz="1200" b="1" spc="4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D0006E"/>
                </a:solidFill>
                <a:latin typeface="Calibri"/>
                <a:cs typeface="Calibri"/>
              </a:rPr>
              <a:t>Dx </a:t>
            </a:r>
            <a:r>
              <a:rPr sz="1200" b="1" spc="85" dirty="0">
                <a:solidFill>
                  <a:srgbClr val="D0006E"/>
                </a:solidFill>
                <a:latin typeface="Calibri"/>
                <a:cs typeface="Calibri"/>
              </a:rPr>
              <a:t>asset</a:t>
            </a:r>
            <a:r>
              <a:rPr sz="1200" b="1" spc="4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35" dirty="0">
                <a:solidFill>
                  <a:srgbClr val="D0006E"/>
                </a:solidFill>
                <a:latin typeface="Calibri"/>
                <a:cs typeface="Calibri"/>
              </a:rPr>
              <a:t>exposure.</a:t>
            </a:r>
            <a:endParaRPr sz="1200">
              <a:latin typeface="Calibri"/>
              <a:cs typeface="Calibri"/>
            </a:endParaRPr>
          </a:p>
          <a:p>
            <a:pPr marL="243840" marR="276225" indent="-1727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3840" algn="l"/>
              </a:tabLst>
            </a:pP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Prevalence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proposals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including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undergrounding</a:t>
            </a:r>
            <a:r>
              <a:rPr sz="120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pole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upgrades 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seems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address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cold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exposure,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but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MDEQ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could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60" dirty="0">
                <a:solidFill>
                  <a:srgbClr val="D0006E"/>
                </a:solidFill>
                <a:latin typeface="Calibri"/>
                <a:cs typeface="Calibri"/>
              </a:rPr>
              <a:t>consider</a:t>
            </a:r>
            <a:r>
              <a:rPr sz="1200" b="1" spc="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30" dirty="0">
                <a:solidFill>
                  <a:srgbClr val="D0006E"/>
                </a:solidFill>
                <a:latin typeface="Calibri"/>
                <a:cs typeface="Calibri"/>
              </a:rPr>
              <a:t>Dx </a:t>
            </a:r>
            <a:r>
              <a:rPr sz="1200" b="1" spc="85" dirty="0">
                <a:solidFill>
                  <a:srgbClr val="D0006E"/>
                </a:solidFill>
                <a:latin typeface="Calibri"/>
                <a:cs typeface="Calibri"/>
              </a:rPr>
              <a:t>asset</a:t>
            </a:r>
            <a:r>
              <a:rPr sz="1200" b="1" spc="1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D0006E"/>
                </a:solidFill>
                <a:latin typeface="Calibri"/>
                <a:cs typeface="Calibri"/>
              </a:rPr>
              <a:t>density</a:t>
            </a:r>
            <a:r>
              <a:rPr sz="1200" b="1" spc="-1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D0006E"/>
                </a:solidFill>
                <a:latin typeface="Calibri"/>
                <a:cs typeface="Calibri"/>
              </a:rPr>
              <a:t>in </a:t>
            </a:r>
            <a:r>
              <a:rPr sz="1200" b="1" spc="55" dirty="0">
                <a:solidFill>
                  <a:srgbClr val="D0006E"/>
                </a:solidFill>
                <a:latin typeface="Calibri"/>
                <a:cs typeface="Calibri"/>
              </a:rPr>
              <a:t>its</a:t>
            </a:r>
            <a:r>
              <a:rPr sz="1200" b="1" spc="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D0006E"/>
                </a:solidFill>
                <a:latin typeface="Calibri"/>
                <a:cs typeface="Calibri"/>
              </a:rPr>
              <a:t>project</a:t>
            </a:r>
            <a:r>
              <a:rPr sz="1200" b="1" spc="-1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D0006E"/>
                </a:solidFill>
                <a:latin typeface="Calibri"/>
                <a:cs typeface="Calibri"/>
              </a:rPr>
              <a:t>awards</a:t>
            </a:r>
            <a:r>
              <a:rPr sz="1200" b="1" spc="1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D0006E"/>
                </a:solidFill>
                <a:latin typeface="Calibri"/>
                <a:cs typeface="Calibri"/>
              </a:rPr>
              <a:t>going</a:t>
            </a:r>
            <a:r>
              <a:rPr sz="1200" b="1" spc="1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D0006E"/>
                </a:solidFill>
                <a:latin typeface="Calibri"/>
                <a:cs typeface="Calibri"/>
              </a:rPr>
              <a:t>forwards.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45107" y="1143761"/>
            <a:ext cx="3591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20" dirty="0">
                <a:solidFill>
                  <a:srgbClr val="D0006E"/>
                </a:solidFill>
                <a:latin typeface="Calibri"/>
                <a:cs typeface="Calibri"/>
              </a:rPr>
              <a:t>Montana</a:t>
            </a:r>
            <a:r>
              <a:rPr sz="1200" b="1" spc="8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D0006E"/>
                </a:solidFill>
                <a:latin typeface="Calibri"/>
                <a:cs typeface="Calibri"/>
              </a:rPr>
              <a:t>Average</a:t>
            </a:r>
            <a:r>
              <a:rPr sz="1200" b="1" spc="4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D0006E"/>
                </a:solidFill>
                <a:latin typeface="Calibri"/>
                <a:cs typeface="Calibri"/>
              </a:rPr>
              <a:t>Annual</a:t>
            </a:r>
            <a:r>
              <a:rPr sz="1200" b="1" spc="9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D0006E"/>
                </a:solidFill>
                <a:latin typeface="Calibri"/>
                <a:cs typeface="Calibri"/>
              </a:rPr>
              <a:t>Minimum</a:t>
            </a:r>
            <a:r>
              <a:rPr sz="1200" b="1" spc="7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D0006E"/>
                </a:solidFill>
                <a:latin typeface="Calibri"/>
                <a:cs typeface="Calibri"/>
              </a:rPr>
              <a:t>Temperature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D0006E"/>
                </a:solidFill>
                <a:latin typeface="Calibri"/>
                <a:cs typeface="Calibri"/>
              </a:rPr>
              <a:t>(°F)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D0006E"/>
                </a:solidFill>
                <a:latin typeface="Calibri"/>
                <a:cs typeface="Calibri"/>
              </a:rPr>
              <a:t>Distribution</a:t>
            </a:r>
            <a:r>
              <a:rPr sz="1200" spc="15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D0006E"/>
                </a:solidFill>
                <a:latin typeface="Calibri"/>
                <a:cs typeface="Calibri"/>
              </a:rPr>
              <a:t>Assets,</a:t>
            </a:r>
            <a:r>
              <a:rPr sz="1200" spc="12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0006E"/>
                </a:solidFill>
                <a:latin typeface="Calibri"/>
                <a:cs typeface="Calibri"/>
              </a:rPr>
              <a:t>(Population)</a:t>
            </a:r>
            <a:r>
              <a:rPr sz="1200" spc="13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D0006E"/>
                </a:solidFill>
                <a:latin typeface="Calibri"/>
                <a:cs typeface="Calibri"/>
              </a:rPr>
              <a:t>Historical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16545" y="1143761"/>
            <a:ext cx="3719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Montana</a:t>
            </a:r>
            <a:r>
              <a:rPr sz="1200" b="1" spc="15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Average</a:t>
            </a:r>
            <a:r>
              <a:rPr sz="1200" b="1" spc="114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Annual</a:t>
            </a:r>
            <a:r>
              <a:rPr sz="1200" b="1" spc="17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Minimum</a:t>
            </a:r>
            <a:r>
              <a:rPr sz="1200" b="1" spc="14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Temperature</a:t>
            </a:r>
            <a:r>
              <a:rPr sz="1200" b="1" spc="7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D0006E"/>
                </a:solidFill>
                <a:latin typeface="Calibri"/>
                <a:cs typeface="Calibri"/>
              </a:rPr>
              <a:t>(°F)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10" dirty="0">
                <a:solidFill>
                  <a:srgbClr val="D0006E"/>
                </a:solidFill>
                <a:latin typeface="Calibri"/>
                <a:cs typeface="Calibri"/>
              </a:rPr>
              <a:t>Distribution</a:t>
            </a:r>
            <a:r>
              <a:rPr sz="1200" spc="16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D0006E"/>
                </a:solidFill>
                <a:latin typeface="Calibri"/>
                <a:cs typeface="Calibri"/>
              </a:rPr>
              <a:t>Assets,</a:t>
            </a:r>
            <a:r>
              <a:rPr sz="1200" spc="1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D0006E"/>
                </a:solidFill>
                <a:latin typeface="Calibri"/>
                <a:cs typeface="Calibri"/>
              </a:rPr>
              <a:t>(Population),</a:t>
            </a:r>
            <a:r>
              <a:rPr sz="1200" spc="13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D0006E"/>
                </a:solidFill>
                <a:latin typeface="Calibri"/>
                <a:cs typeface="Calibri"/>
              </a:rPr>
              <a:t>End-Century</a:t>
            </a:r>
            <a:r>
              <a:rPr sz="1200" spc="16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D0006E"/>
                </a:solidFill>
                <a:latin typeface="Calibri"/>
                <a:cs typeface="Calibri"/>
              </a:rPr>
              <a:t>[RCP-</a:t>
            </a:r>
            <a:r>
              <a:rPr sz="1200" spc="-20" dirty="0">
                <a:solidFill>
                  <a:srgbClr val="D0006E"/>
                </a:solidFill>
                <a:latin typeface="Calibri"/>
                <a:cs typeface="Calibri"/>
              </a:rPr>
              <a:t>8.5]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25163" y="4552315"/>
            <a:ext cx="1660525" cy="2012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130"/>
              </a:spcBef>
              <a:tabLst>
                <a:tab pos="1360170" algn="l"/>
              </a:tabLst>
            </a:pPr>
            <a:r>
              <a:rPr sz="900" spc="-20" dirty="0">
                <a:solidFill>
                  <a:srgbClr val="1F2021"/>
                </a:solidFill>
                <a:latin typeface="Calibri"/>
                <a:cs typeface="Calibri"/>
              </a:rPr>
              <a:t>17</a:t>
            </a:r>
            <a:r>
              <a:rPr sz="800" spc="-20" dirty="0">
                <a:solidFill>
                  <a:srgbClr val="1F2021"/>
                </a:solidFill>
                <a:latin typeface="Calibri"/>
                <a:cs typeface="Calibri"/>
              </a:rPr>
              <a:t>°</a:t>
            </a:r>
            <a:r>
              <a:rPr sz="900" spc="-20" dirty="0">
                <a:solidFill>
                  <a:srgbClr val="252525"/>
                </a:solidFill>
                <a:latin typeface="Calibri"/>
                <a:cs typeface="Calibri"/>
              </a:rPr>
              <a:t>F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900" spc="-20" dirty="0">
                <a:solidFill>
                  <a:srgbClr val="1F2021"/>
                </a:solidFill>
                <a:latin typeface="Calibri"/>
                <a:cs typeface="Calibri"/>
              </a:rPr>
              <a:t>55</a:t>
            </a:r>
            <a:r>
              <a:rPr sz="800" spc="-20" dirty="0">
                <a:solidFill>
                  <a:srgbClr val="1F2021"/>
                </a:solidFill>
                <a:latin typeface="Calibri"/>
                <a:cs typeface="Calibri"/>
              </a:rPr>
              <a:t>°</a:t>
            </a:r>
            <a:r>
              <a:rPr sz="900" spc="-20" dirty="0">
                <a:solidFill>
                  <a:srgbClr val="252525"/>
                </a:solidFill>
                <a:latin typeface="Calibri"/>
                <a:cs typeface="Calibri"/>
              </a:rPr>
              <a:t>F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66248" y="4546219"/>
            <a:ext cx="1660525" cy="2012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130"/>
              </a:spcBef>
              <a:tabLst>
                <a:tab pos="1360805" algn="l"/>
              </a:tabLst>
            </a:pPr>
            <a:r>
              <a:rPr sz="900" spc="-20" dirty="0">
                <a:solidFill>
                  <a:srgbClr val="1F2021"/>
                </a:solidFill>
                <a:latin typeface="Calibri"/>
                <a:cs typeface="Calibri"/>
              </a:rPr>
              <a:t>17</a:t>
            </a:r>
            <a:r>
              <a:rPr sz="800" spc="-20" dirty="0">
                <a:solidFill>
                  <a:srgbClr val="1F2021"/>
                </a:solidFill>
                <a:latin typeface="Calibri"/>
                <a:cs typeface="Calibri"/>
              </a:rPr>
              <a:t>°</a:t>
            </a:r>
            <a:r>
              <a:rPr sz="900" spc="-20" dirty="0">
                <a:solidFill>
                  <a:srgbClr val="252525"/>
                </a:solidFill>
                <a:latin typeface="Calibri"/>
                <a:cs typeface="Calibri"/>
              </a:rPr>
              <a:t>F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900" spc="-20" dirty="0">
                <a:solidFill>
                  <a:srgbClr val="1F2021"/>
                </a:solidFill>
                <a:latin typeface="Calibri"/>
                <a:cs typeface="Calibri"/>
              </a:rPr>
              <a:t>55</a:t>
            </a:r>
            <a:r>
              <a:rPr sz="800" spc="-20" dirty="0">
                <a:solidFill>
                  <a:srgbClr val="1F2021"/>
                </a:solidFill>
                <a:latin typeface="Calibri"/>
                <a:cs typeface="Calibri"/>
              </a:rPr>
              <a:t>°</a:t>
            </a:r>
            <a:r>
              <a:rPr sz="900" spc="-20" dirty="0">
                <a:solidFill>
                  <a:srgbClr val="252525"/>
                </a:solidFill>
                <a:latin typeface="Calibri"/>
                <a:cs typeface="Calibri"/>
              </a:rPr>
              <a:t>F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755135" y="3563111"/>
            <a:ext cx="1788795" cy="1130935"/>
            <a:chOff x="3755135" y="3563111"/>
            <a:chExt cx="1788795" cy="113093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66538" y="4607088"/>
              <a:ext cx="977353" cy="864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5135" y="3563111"/>
              <a:ext cx="217170" cy="221742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6509893" y="4603659"/>
            <a:ext cx="4675505" cy="1382395"/>
            <a:chOff x="6509893" y="4603659"/>
            <a:chExt cx="4675505" cy="1382395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07625" y="4603659"/>
              <a:ext cx="977353" cy="8645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509893" y="5589612"/>
              <a:ext cx="391160" cy="396875"/>
            </a:xfrm>
            <a:custGeom>
              <a:avLst/>
              <a:gdLst/>
              <a:ahLst/>
              <a:cxnLst/>
              <a:rect l="l" t="t" r="r" b="b"/>
              <a:pathLst>
                <a:path w="391159" h="396875">
                  <a:moveTo>
                    <a:pt x="195579" y="0"/>
                  </a:moveTo>
                  <a:lnTo>
                    <a:pt x="150756" y="5234"/>
                  </a:lnTo>
                  <a:lnTo>
                    <a:pt x="109597" y="20144"/>
                  </a:lnTo>
                  <a:lnTo>
                    <a:pt x="73282" y="43541"/>
                  </a:lnTo>
                  <a:lnTo>
                    <a:pt x="42987" y="74234"/>
                  </a:lnTo>
                  <a:lnTo>
                    <a:pt x="19890" y="111034"/>
                  </a:lnTo>
                  <a:lnTo>
                    <a:pt x="5168" y="152751"/>
                  </a:lnTo>
                  <a:lnTo>
                    <a:pt x="0" y="198196"/>
                  </a:lnTo>
                  <a:lnTo>
                    <a:pt x="5168" y="243641"/>
                  </a:lnTo>
                  <a:lnTo>
                    <a:pt x="19890" y="285360"/>
                  </a:lnTo>
                  <a:lnTo>
                    <a:pt x="42987" y="322163"/>
                  </a:lnTo>
                  <a:lnTo>
                    <a:pt x="73282" y="352858"/>
                  </a:lnTo>
                  <a:lnTo>
                    <a:pt x="109597" y="376257"/>
                  </a:lnTo>
                  <a:lnTo>
                    <a:pt x="150756" y="391169"/>
                  </a:lnTo>
                  <a:lnTo>
                    <a:pt x="195579" y="396405"/>
                  </a:lnTo>
                  <a:lnTo>
                    <a:pt x="240443" y="391169"/>
                  </a:lnTo>
                  <a:lnTo>
                    <a:pt x="281617" y="376257"/>
                  </a:lnTo>
                  <a:lnTo>
                    <a:pt x="317930" y="352858"/>
                  </a:lnTo>
                  <a:lnTo>
                    <a:pt x="348212" y="322163"/>
                  </a:lnTo>
                  <a:lnTo>
                    <a:pt x="371291" y="285360"/>
                  </a:lnTo>
                  <a:lnTo>
                    <a:pt x="385997" y="243641"/>
                  </a:lnTo>
                  <a:lnTo>
                    <a:pt x="391159" y="198196"/>
                  </a:lnTo>
                  <a:lnTo>
                    <a:pt x="385997" y="152751"/>
                  </a:lnTo>
                  <a:lnTo>
                    <a:pt x="371291" y="111034"/>
                  </a:lnTo>
                  <a:lnTo>
                    <a:pt x="348212" y="74234"/>
                  </a:lnTo>
                  <a:lnTo>
                    <a:pt x="317930" y="43541"/>
                  </a:lnTo>
                  <a:lnTo>
                    <a:pt x="281617" y="20144"/>
                  </a:lnTo>
                  <a:lnTo>
                    <a:pt x="240443" y="5234"/>
                  </a:lnTo>
                  <a:lnTo>
                    <a:pt x="195579" y="0"/>
                  </a:lnTo>
                  <a:close/>
                </a:path>
              </a:pathLst>
            </a:custGeom>
            <a:solidFill>
              <a:srgbClr val="79A9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335140" y="4547361"/>
            <a:ext cx="1433195" cy="20129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730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215"/>
              </a:spcBef>
            </a:pPr>
            <a:r>
              <a:rPr sz="900" spc="10" dirty="0">
                <a:solidFill>
                  <a:srgbClr val="D0006E"/>
                </a:solidFill>
                <a:latin typeface="Calibri"/>
                <a:cs typeface="Calibri"/>
              </a:rPr>
              <a:t>End-Century,</a:t>
            </a:r>
            <a:r>
              <a:rPr sz="900" spc="2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D0006E"/>
                </a:solidFill>
                <a:latin typeface="Calibri"/>
                <a:cs typeface="Calibri"/>
              </a:rPr>
              <a:t>Population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247505" y="1581708"/>
            <a:ext cx="2295525" cy="534035"/>
          </a:xfrm>
          <a:prstGeom prst="rect">
            <a:avLst/>
          </a:prstGeom>
          <a:solidFill>
            <a:srgbClr val="D0006E"/>
          </a:solidFill>
        </p:spPr>
        <p:txBody>
          <a:bodyPr vert="horz" wrap="square" lIns="0" tIns="28575" rIns="0" bIns="0" rtlCol="0">
            <a:spAutoFit/>
          </a:bodyPr>
          <a:lstStyle/>
          <a:p>
            <a:pPr marL="73025" marR="161925">
              <a:lnSpc>
                <a:spcPct val="110000"/>
              </a:lnSpc>
              <a:spcBef>
                <a:spcPts val="225"/>
              </a:spcBef>
            </a:pP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Annual</a:t>
            </a:r>
            <a:r>
              <a:rPr sz="9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minimum</a:t>
            </a:r>
            <a:r>
              <a:rPr sz="9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temperatures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rise</a:t>
            </a: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10°F</a:t>
            </a:r>
            <a:r>
              <a:rPr sz="9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9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end-century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remain</a:t>
            </a:r>
            <a:r>
              <a:rPr sz="9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near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 freezing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across</a:t>
            </a:r>
            <a:r>
              <a:rPr sz="9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many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western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counties.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88378" y="5611469"/>
            <a:ext cx="6248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40" dirty="0">
                <a:solidFill>
                  <a:srgbClr val="252525"/>
                </a:solidFill>
                <a:latin typeface="Calibri"/>
                <a:cs typeface="Calibri"/>
              </a:rPr>
              <a:t>Flathead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200" b="1" spc="45" dirty="0">
                <a:solidFill>
                  <a:srgbClr val="252525"/>
                </a:solidFill>
                <a:latin typeface="Calibri"/>
                <a:cs typeface="Calibri"/>
              </a:rPr>
              <a:t>County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21246" y="4831841"/>
            <a:ext cx="4544695" cy="93091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65"/>
              </a:spcBef>
            </a:pPr>
            <a:r>
              <a:rPr sz="1200" b="1" spc="75" dirty="0">
                <a:solidFill>
                  <a:srgbClr val="D0006E"/>
                </a:solidFill>
                <a:latin typeface="Calibri"/>
                <a:cs typeface="Calibri"/>
              </a:rPr>
              <a:t>KEY</a:t>
            </a:r>
            <a:r>
              <a:rPr sz="1200" b="1" spc="-2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45" dirty="0">
                <a:solidFill>
                  <a:srgbClr val="D0006E"/>
                </a:solidFill>
                <a:latin typeface="Calibri"/>
                <a:cs typeface="Calibri"/>
              </a:rPr>
              <a:t>OBSERVATIONS</a:t>
            </a:r>
            <a:endParaRPr sz="1200">
              <a:latin typeface="Calibri"/>
              <a:cs typeface="Calibri"/>
            </a:endParaRPr>
          </a:p>
          <a:p>
            <a:pPr marL="172085" marR="5080" indent="-17272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172085" algn="l"/>
              </a:tabLst>
            </a:pP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Climate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projections</a:t>
            </a:r>
            <a:r>
              <a:rPr sz="12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cannot</a:t>
            </a:r>
            <a:r>
              <a:rPr sz="12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predict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acute</a:t>
            </a:r>
            <a:r>
              <a:rPr sz="12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events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like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polar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vortices</a:t>
            </a:r>
            <a:r>
              <a:rPr sz="1200" spc="2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2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winter</a:t>
            </a:r>
            <a:r>
              <a:rPr sz="1200" spc="20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storms,</a:t>
            </a:r>
            <a:r>
              <a:rPr sz="1200" spc="2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0006E"/>
                </a:solidFill>
                <a:latin typeface="Calibri"/>
                <a:cs typeface="Calibri"/>
              </a:rPr>
              <a:t>underrepresenting</a:t>
            </a:r>
            <a:r>
              <a:rPr sz="1200" b="1" spc="13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70" dirty="0">
                <a:solidFill>
                  <a:srgbClr val="D0006E"/>
                </a:solidFill>
                <a:latin typeface="Calibri"/>
                <a:cs typeface="Calibri"/>
              </a:rPr>
              <a:t>cold</a:t>
            </a:r>
            <a:r>
              <a:rPr sz="1200" b="1" spc="2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35" dirty="0">
                <a:solidFill>
                  <a:srgbClr val="D0006E"/>
                </a:solidFill>
                <a:latin typeface="Calibri"/>
                <a:cs typeface="Calibri"/>
              </a:rPr>
              <a:t>exposure.</a:t>
            </a:r>
            <a:endParaRPr sz="1200">
              <a:latin typeface="Calibri"/>
              <a:cs typeface="Calibri"/>
            </a:endParaRPr>
          </a:p>
          <a:p>
            <a:pPr marL="1431290">
              <a:lnSpc>
                <a:spcPct val="100000"/>
              </a:lnSpc>
              <a:spcBef>
                <a:spcPts val="240"/>
              </a:spcBef>
            </a:pP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Flathead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County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exposed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average</a:t>
            </a:r>
            <a:r>
              <a:rPr sz="120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annual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52918" y="5719064"/>
            <a:ext cx="3569970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R="5080">
              <a:lnSpc>
                <a:spcPts val="1300"/>
              </a:lnSpc>
              <a:spcBef>
                <a:spcPts val="259"/>
              </a:spcBef>
            </a:pP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minimum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temperatures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about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32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°F,</a:t>
            </a:r>
            <a:r>
              <a:rPr sz="12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indicting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continued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D0006E"/>
                </a:solidFill>
                <a:latin typeface="Calibri"/>
                <a:cs typeface="Calibri"/>
              </a:rPr>
              <a:t>icing</a:t>
            </a:r>
            <a:r>
              <a:rPr sz="1200" b="1" spc="3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D0006E"/>
                </a:solidFill>
                <a:latin typeface="Calibri"/>
                <a:cs typeface="Calibri"/>
              </a:rPr>
              <a:t>and</a:t>
            </a:r>
            <a:r>
              <a:rPr sz="1200" b="1" spc="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D0006E"/>
                </a:solidFill>
                <a:latin typeface="Calibri"/>
                <a:cs typeface="Calibri"/>
              </a:rPr>
              <a:t>freezing</a:t>
            </a:r>
            <a:r>
              <a:rPr sz="1200" b="1" spc="-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D0006E"/>
                </a:solidFill>
                <a:latin typeface="Calibri"/>
                <a:cs typeface="Calibri"/>
              </a:rPr>
              <a:t>exposure</a:t>
            </a:r>
            <a:r>
              <a:rPr sz="1200" b="1" spc="-2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D0006E"/>
                </a:solidFill>
                <a:latin typeface="Calibri"/>
                <a:cs typeface="Calibri"/>
              </a:rPr>
              <a:t>for</a:t>
            </a:r>
            <a:r>
              <a:rPr sz="1200" b="1" spc="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D0006E"/>
                </a:solidFill>
                <a:latin typeface="Calibri"/>
                <a:cs typeface="Calibri"/>
              </a:rPr>
              <a:t>Dx</a:t>
            </a:r>
            <a:r>
              <a:rPr sz="1200" b="1" spc="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75" dirty="0">
                <a:solidFill>
                  <a:srgbClr val="D0006E"/>
                </a:solidFill>
                <a:latin typeface="Calibri"/>
                <a:cs typeface="Calibri"/>
              </a:rPr>
              <a:t>assets.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5416" y="1617700"/>
            <a:ext cx="1460500" cy="221615"/>
          </a:xfrm>
          <a:prstGeom prst="rect">
            <a:avLst/>
          </a:prstGeom>
          <a:solidFill>
            <a:srgbClr val="D0006E"/>
          </a:solidFill>
        </p:spPr>
        <p:txBody>
          <a:bodyPr vert="horz" wrap="square" lIns="0" tIns="3683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29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9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900" b="1" baseline="-18518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900" b="1" spc="254" baseline="-185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exposure</a:t>
            </a:r>
            <a:r>
              <a:rPr sz="9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corridor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83957" y="2157145"/>
            <a:ext cx="525145" cy="203835"/>
          </a:xfrm>
          <a:prstGeom prst="rect">
            <a:avLst/>
          </a:prstGeom>
          <a:solidFill>
            <a:srgbClr val="D0006E"/>
          </a:solidFill>
        </p:spPr>
        <p:txBody>
          <a:bodyPr vert="horz" wrap="square" lIns="0" tIns="1841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145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+11</a:t>
            </a:r>
            <a:r>
              <a:rPr sz="9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25" dirty="0">
                <a:solidFill>
                  <a:srgbClr val="FFFFFF"/>
                </a:solidFill>
                <a:latin typeface="Calibri"/>
                <a:cs typeface="Calibri"/>
              </a:rPr>
              <a:t>°F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7063041" y="2663012"/>
          <a:ext cx="1774189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851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6200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Helena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D0006E"/>
                      </a:solidFill>
                      <a:prstDash val="solid"/>
                    </a:lnL>
                    <a:lnR w="28575">
                      <a:solidFill>
                        <a:srgbClr val="D0006E"/>
                      </a:solidFill>
                      <a:prstDash val="solid"/>
                    </a:lnR>
                    <a:lnT w="28575">
                      <a:solidFill>
                        <a:srgbClr val="D0006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D0006E"/>
                      </a:solidFill>
                      <a:prstDash val="solid"/>
                    </a:lnL>
                    <a:lnB w="28575">
                      <a:solidFill>
                        <a:srgbClr val="D000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+10</a:t>
                      </a:r>
                      <a:r>
                        <a:rPr sz="9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°F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R w="28575">
                      <a:solidFill>
                        <a:srgbClr val="D0006E"/>
                      </a:solidFill>
                      <a:prstDash val="solid"/>
                    </a:lnR>
                    <a:lnB w="28575">
                      <a:solidFill>
                        <a:srgbClr val="D0006E"/>
                      </a:solidFill>
                      <a:prstDash val="solid"/>
                    </a:lnB>
                    <a:solidFill>
                      <a:srgbClr val="D000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665416" y="4563605"/>
            <a:ext cx="1258570" cy="1917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28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80"/>
              </a:spcBef>
            </a:pPr>
            <a:r>
              <a:rPr sz="900" spc="20" dirty="0">
                <a:solidFill>
                  <a:srgbClr val="D0006E"/>
                </a:solidFill>
                <a:latin typeface="Calibri"/>
                <a:cs typeface="Calibri"/>
              </a:rPr>
              <a:t>Historical,</a:t>
            </a:r>
            <a:r>
              <a:rPr sz="900" spc="9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D0006E"/>
                </a:solidFill>
                <a:latin typeface="Calibri"/>
                <a:cs typeface="Calibri"/>
              </a:rPr>
              <a:t>Population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76627" y="2475153"/>
            <a:ext cx="525145" cy="203835"/>
          </a:xfrm>
          <a:prstGeom prst="rect">
            <a:avLst/>
          </a:prstGeom>
          <a:solidFill>
            <a:srgbClr val="D0006E"/>
          </a:solidFill>
        </p:spPr>
        <p:txBody>
          <a:bodyPr vert="horz" wrap="square" lIns="0" tIns="19050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150"/>
              </a:spcBef>
            </a:pPr>
            <a:r>
              <a:rPr sz="900" b="1" spc="-20" dirty="0">
                <a:solidFill>
                  <a:srgbClr val="FFFFFF"/>
                </a:solidFill>
                <a:latin typeface="Calibri"/>
                <a:cs typeface="Calibri"/>
              </a:rPr>
              <a:t>21°F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820159" y="3629046"/>
            <a:ext cx="88900" cy="92075"/>
          </a:xfrm>
          <a:custGeom>
            <a:avLst/>
            <a:gdLst/>
            <a:ahLst/>
            <a:cxnLst/>
            <a:rect l="l" t="t" r="r" b="b"/>
            <a:pathLst>
              <a:path w="88900" h="92075">
                <a:moveTo>
                  <a:pt x="88900" y="0"/>
                </a:moveTo>
                <a:lnTo>
                  <a:pt x="0" y="0"/>
                </a:lnTo>
                <a:lnTo>
                  <a:pt x="0" y="92053"/>
                </a:lnTo>
                <a:lnTo>
                  <a:pt x="88900" y="92053"/>
                </a:lnTo>
                <a:lnTo>
                  <a:pt x="88900" y="0"/>
                </a:lnTo>
                <a:close/>
              </a:path>
            </a:pathLst>
          </a:custGeom>
          <a:solidFill>
            <a:srgbClr val="D00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457702" y="3666870"/>
            <a:ext cx="406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Billings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97201" y="3163061"/>
            <a:ext cx="3371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Helen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20894" y="3182738"/>
            <a:ext cx="635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5"/>
              </a:lnSpc>
            </a:pPr>
            <a:r>
              <a:rPr sz="900" b="1" spc="-5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89048" y="3102851"/>
            <a:ext cx="217169" cy="220230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2354707" y="3168036"/>
            <a:ext cx="88900" cy="92075"/>
          </a:xfrm>
          <a:custGeom>
            <a:avLst/>
            <a:gdLst/>
            <a:ahLst/>
            <a:cxnLst/>
            <a:rect l="l" t="t" r="r" b="b"/>
            <a:pathLst>
              <a:path w="88900" h="92075">
                <a:moveTo>
                  <a:pt x="88900" y="0"/>
                </a:moveTo>
                <a:lnTo>
                  <a:pt x="0" y="0"/>
                </a:lnTo>
                <a:lnTo>
                  <a:pt x="0" y="92053"/>
                </a:lnTo>
                <a:lnTo>
                  <a:pt x="88900" y="92053"/>
                </a:lnTo>
                <a:lnTo>
                  <a:pt x="88900" y="0"/>
                </a:lnTo>
                <a:close/>
              </a:path>
            </a:pathLst>
          </a:custGeom>
          <a:solidFill>
            <a:srgbClr val="D00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257792" y="3704285"/>
            <a:ext cx="4064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Billings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8066531" y="3125723"/>
            <a:ext cx="217170" cy="222250"/>
            <a:chOff x="8066531" y="3125723"/>
            <a:chExt cx="217170" cy="222250"/>
          </a:xfrm>
        </p:grpSpPr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66531" y="3125723"/>
              <a:ext cx="217170" cy="22174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131682" y="3191785"/>
              <a:ext cx="88900" cy="92075"/>
            </a:xfrm>
            <a:custGeom>
              <a:avLst/>
              <a:gdLst/>
              <a:ahLst/>
              <a:cxnLst/>
              <a:rect l="l" t="t" r="r" b="b"/>
              <a:pathLst>
                <a:path w="88900" h="92075">
                  <a:moveTo>
                    <a:pt x="88900" y="0"/>
                  </a:moveTo>
                  <a:lnTo>
                    <a:pt x="0" y="0"/>
                  </a:lnTo>
                  <a:lnTo>
                    <a:pt x="0" y="92053"/>
                  </a:lnTo>
                  <a:lnTo>
                    <a:pt x="88900" y="9205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D0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34143" y="3616439"/>
            <a:ext cx="218681" cy="220230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9600183" y="3681624"/>
            <a:ext cx="88900" cy="92075"/>
          </a:xfrm>
          <a:custGeom>
            <a:avLst/>
            <a:gdLst/>
            <a:ahLst/>
            <a:cxnLst/>
            <a:rect l="l" t="t" r="r" b="b"/>
            <a:pathLst>
              <a:path w="88900" h="92075">
                <a:moveTo>
                  <a:pt x="88900" y="0"/>
                </a:moveTo>
                <a:lnTo>
                  <a:pt x="0" y="0"/>
                </a:lnTo>
                <a:lnTo>
                  <a:pt x="0" y="92053"/>
                </a:lnTo>
                <a:lnTo>
                  <a:pt x="88900" y="92053"/>
                </a:lnTo>
                <a:lnTo>
                  <a:pt x="88900" y="0"/>
                </a:lnTo>
                <a:close/>
              </a:path>
            </a:pathLst>
          </a:custGeom>
          <a:solidFill>
            <a:srgbClr val="D00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88543" y="3401948"/>
            <a:ext cx="683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Population</a:t>
            </a:r>
            <a:r>
              <a:rPr sz="900" b="1" spc="-15" baseline="27777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endParaRPr sz="900" baseline="27777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07465" y="3669919"/>
            <a:ext cx="2082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50k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07465" y="4054855"/>
            <a:ext cx="2082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30k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84110" y="3600196"/>
            <a:ext cx="291465" cy="917575"/>
            <a:chOff x="684110" y="3600196"/>
            <a:chExt cx="291465" cy="917575"/>
          </a:xfrm>
        </p:grpSpPr>
        <p:sp>
          <p:nvSpPr>
            <p:cNvPr id="51" name="object 51"/>
            <p:cNvSpPr/>
            <p:nvPr/>
          </p:nvSpPr>
          <p:spPr>
            <a:xfrm>
              <a:off x="806716" y="3812032"/>
              <a:ext cx="45720" cy="643255"/>
            </a:xfrm>
            <a:custGeom>
              <a:avLst/>
              <a:gdLst/>
              <a:ahLst/>
              <a:cxnLst/>
              <a:rect l="l" t="t" r="r" b="b"/>
              <a:pathLst>
                <a:path w="45719" h="643254">
                  <a:moveTo>
                    <a:pt x="45718" y="0"/>
                  </a:moveTo>
                  <a:lnTo>
                    <a:pt x="0" y="0"/>
                  </a:lnTo>
                  <a:lnTo>
                    <a:pt x="0" y="643255"/>
                  </a:lnTo>
                  <a:lnTo>
                    <a:pt x="45718" y="643255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06716" y="3812032"/>
              <a:ext cx="45720" cy="643255"/>
            </a:xfrm>
            <a:custGeom>
              <a:avLst/>
              <a:gdLst/>
              <a:ahLst/>
              <a:cxnLst/>
              <a:rect l="l" t="t" r="r" b="b"/>
              <a:pathLst>
                <a:path w="45719" h="643254">
                  <a:moveTo>
                    <a:pt x="0" y="643255"/>
                  </a:moveTo>
                  <a:lnTo>
                    <a:pt x="45718" y="643255"/>
                  </a:lnTo>
                  <a:lnTo>
                    <a:pt x="45718" y="0"/>
                  </a:lnTo>
                  <a:lnTo>
                    <a:pt x="0" y="0"/>
                  </a:lnTo>
                  <a:lnTo>
                    <a:pt x="0" y="643255"/>
                  </a:lnTo>
                  <a:close/>
                </a:path>
              </a:pathLst>
            </a:custGeom>
            <a:ln w="254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90460" y="3606546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5" h="278764">
                  <a:moveTo>
                    <a:pt x="139115" y="0"/>
                  </a:moveTo>
                  <a:lnTo>
                    <a:pt x="95143" y="7098"/>
                  </a:lnTo>
                  <a:lnTo>
                    <a:pt x="56954" y="26858"/>
                  </a:lnTo>
                  <a:lnTo>
                    <a:pt x="26840" y="56976"/>
                  </a:lnTo>
                  <a:lnTo>
                    <a:pt x="7091" y="95146"/>
                  </a:lnTo>
                  <a:lnTo>
                    <a:pt x="0" y="139064"/>
                  </a:lnTo>
                  <a:lnTo>
                    <a:pt x="7091" y="183045"/>
                  </a:lnTo>
                  <a:lnTo>
                    <a:pt x="26840" y="221253"/>
                  </a:lnTo>
                  <a:lnTo>
                    <a:pt x="56954" y="251389"/>
                  </a:lnTo>
                  <a:lnTo>
                    <a:pt x="95143" y="271157"/>
                  </a:lnTo>
                  <a:lnTo>
                    <a:pt x="139115" y="278256"/>
                  </a:lnTo>
                  <a:lnTo>
                    <a:pt x="183088" y="271157"/>
                  </a:lnTo>
                  <a:lnTo>
                    <a:pt x="221277" y="251389"/>
                  </a:lnTo>
                  <a:lnTo>
                    <a:pt x="251391" y="221253"/>
                  </a:lnTo>
                  <a:lnTo>
                    <a:pt x="271139" y="183045"/>
                  </a:lnTo>
                  <a:lnTo>
                    <a:pt x="278231" y="139064"/>
                  </a:lnTo>
                  <a:lnTo>
                    <a:pt x="271139" y="95146"/>
                  </a:lnTo>
                  <a:lnTo>
                    <a:pt x="251391" y="56976"/>
                  </a:lnTo>
                  <a:lnTo>
                    <a:pt x="221277" y="26858"/>
                  </a:lnTo>
                  <a:lnTo>
                    <a:pt x="183088" y="7098"/>
                  </a:lnTo>
                  <a:lnTo>
                    <a:pt x="139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90460" y="3606546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5" h="278764">
                  <a:moveTo>
                    <a:pt x="139115" y="278256"/>
                  </a:moveTo>
                  <a:lnTo>
                    <a:pt x="95143" y="271157"/>
                  </a:lnTo>
                  <a:lnTo>
                    <a:pt x="56954" y="251389"/>
                  </a:lnTo>
                  <a:lnTo>
                    <a:pt x="26840" y="221253"/>
                  </a:lnTo>
                  <a:lnTo>
                    <a:pt x="7091" y="183045"/>
                  </a:lnTo>
                  <a:lnTo>
                    <a:pt x="0" y="139064"/>
                  </a:lnTo>
                  <a:lnTo>
                    <a:pt x="7091" y="95146"/>
                  </a:lnTo>
                  <a:lnTo>
                    <a:pt x="26840" y="56976"/>
                  </a:lnTo>
                  <a:lnTo>
                    <a:pt x="56954" y="26858"/>
                  </a:lnTo>
                  <a:lnTo>
                    <a:pt x="95143" y="7098"/>
                  </a:lnTo>
                  <a:lnTo>
                    <a:pt x="139115" y="0"/>
                  </a:lnTo>
                  <a:lnTo>
                    <a:pt x="183088" y="7098"/>
                  </a:lnTo>
                  <a:lnTo>
                    <a:pt x="221277" y="26858"/>
                  </a:lnTo>
                  <a:lnTo>
                    <a:pt x="251391" y="56976"/>
                  </a:lnTo>
                  <a:lnTo>
                    <a:pt x="271139" y="95146"/>
                  </a:lnTo>
                  <a:lnTo>
                    <a:pt x="278231" y="139064"/>
                  </a:lnTo>
                  <a:lnTo>
                    <a:pt x="271139" y="183045"/>
                  </a:lnTo>
                  <a:lnTo>
                    <a:pt x="251391" y="221253"/>
                  </a:lnTo>
                  <a:lnTo>
                    <a:pt x="221277" y="251389"/>
                  </a:lnTo>
                  <a:lnTo>
                    <a:pt x="183088" y="271157"/>
                  </a:lnTo>
                  <a:lnTo>
                    <a:pt x="139115" y="278256"/>
                  </a:lnTo>
                  <a:close/>
                </a:path>
              </a:pathLst>
            </a:custGeom>
            <a:ln w="127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7062" y="4412234"/>
              <a:ext cx="105029" cy="10502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8154" y="4035298"/>
              <a:ext cx="202844" cy="196722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1007465" y="4372736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5k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425438" y="3365372"/>
            <a:ext cx="683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Population</a:t>
            </a:r>
            <a:r>
              <a:rPr sz="900" b="1" spc="-15" baseline="27777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endParaRPr sz="900" baseline="27777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744461" y="3632961"/>
            <a:ext cx="2082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50k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744461" y="4018279"/>
            <a:ext cx="2082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30k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6420484" y="3563620"/>
            <a:ext cx="290830" cy="917575"/>
            <a:chOff x="6420484" y="3563620"/>
            <a:chExt cx="290830" cy="917575"/>
          </a:xfrm>
        </p:grpSpPr>
        <p:sp>
          <p:nvSpPr>
            <p:cNvPr id="62" name="object 62"/>
            <p:cNvSpPr/>
            <p:nvPr/>
          </p:nvSpPr>
          <p:spPr>
            <a:xfrm>
              <a:off x="6543039" y="3775456"/>
              <a:ext cx="45720" cy="643255"/>
            </a:xfrm>
            <a:custGeom>
              <a:avLst/>
              <a:gdLst/>
              <a:ahLst/>
              <a:cxnLst/>
              <a:rect l="l" t="t" r="r" b="b"/>
              <a:pathLst>
                <a:path w="45720" h="643254">
                  <a:moveTo>
                    <a:pt x="45718" y="0"/>
                  </a:moveTo>
                  <a:lnTo>
                    <a:pt x="0" y="0"/>
                  </a:lnTo>
                  <a:lnTo>
                    <a:pt x="0" y="643255"/>
                  </a:lnTo>
                  <a:lnTo>
                    <a:pt x="45718" y="643255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43039" y="3775456"/>
              <a:ext cx="45720" cy="643255"/>
            </a:xfrm>
            <a:custGeom>
              <a:avLst/>
              <a:gdLst/>
              <a:ahLst/>
              <a:cxnLst/>
              <a:rect l="l" t="t" r="r" b="b"/>
              <a:pathLst>
                <a:path w="45720" h="643254">
                  <a:moveTo>
                    <a:pt x="0" y="643255"/>
                  </a:moveTo>
                  <a:lnTo>
                    <a:pt x="45718" y="643255"/>
                  </a:lnTo>
                  <a:lnTo>
                    <a:pt x="45718" y="0"/>
                  </a:lnTo>
                  <a:lnTo>
                    <a:pt x="0" y="0"/>
                  </a:lnTo>
                  <a:lnTo>
                    <a:pt x="0" y="643255"/>
                  </a:lnTo>
                  <a:close/>
                </a:path>
              </a:pathLst>
            </a:custGeom>
            <a:ln w="254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426834" y="3569970"/>
              <a:ext cx="278130" cy="278130"/>
            </a:xfrm>
            <a:custGeom>
              <a:avLst/>
              <a:gdLst/>
              <a:ahLst/>
              <a:cxnLst/>
              <a:rect l="l" t="t" r="r" b="b"/>
              <a:pathLst>
                <a:path w="278129" h="278129">
                  <a:moveTo>
                    <a:pt x="139064" y="0"/>
                  </a:moveTo>
                  <a:lnTo>
                    <a:pt x="95097" y="7086"/>
                  </a:lnTo>
                  <a:lnTo>
                    <a:pt x="56921" y="26822"/>
                  </a:lnTo>
                  <a:lnTo>
                    <a:pt x="26822" y="56921"/>
                  </a:lnTo>
                  <a:lnTo>
                    <a:pt x="7086" y="95097"/>
                  </a:lnTo>
                  <a:lnTo>
                    <a:pt x="0" y="139064"/>
                  </a:lnTo>
                  <a:lnTo>
                    <a:pt x="7086" y="183032"/>
                  </a:lnTo>
                  <a:lnTo>
                    <a:pt x="26822" y="221208"/>
                  </a:lnTo>
                  <a:lnTo>
                    <a:pt x="56921" y="251307"/>
                  </a:lnTo>
                  <a:lnTo>
                    <a:pt x="95097" y="271043"/>
                  </a:lnTo>
                  <a:lnTo>
                    <a:pt x="139064" y="278129"/>
                  </a:lnTo>
                  <a:lnTo>
                    <a:pt x="183032" y="271043"/>
                  </a:lnTo>
                  <a:lnTo>
                    <a:pt x="221208" y="251307"/>
                  </a:lnTo>
                  <a:lnTo>
                    <a:pt x="251307" y="221208"/>
                  </a:lnTo>
                  <a:lnTo>
                    <a:pt x="271043" y="183032"/>
                  </a:lnTo>
                  <a:lnTo>
                    <a:pt x="278130" y="139064"/>
                  </a:lnTo>
                  <a:lnTo>
                    <a:pt x="271043" y="95097"/>
                  </a:lnTo>
                  <a:lnTo>
                    <a:pt x="251307" y="56921"/>
                  </a:lnTo>
                  <a:lnTo>
                    <a:pt x="221208" y="26822"/>
                  </a:lnTo>
                  <a:lnTo>
                    <a:pt x="183032" y="7086"/>
                  </a:lnTo>
                  <a:lnTo>
                    <a:pt x="1390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426834" y="3569970"/>
              <a:ext cx="278130" cy="278130"/>
            </a:xfrm>
            <a:custGeom>
              <a:avLst/>
              <a:gdLst/>
              <a:ahLst/>
              <a:cxnLst/>
              <a:rect l="l" t="t" r="r" b="b"/>
              <a:pathLst>
                <a:path w="278129" h="278129">
                  <a:moveTo>
                    <a:pt x="139064" y="278129"/>
                  </a:moveTo>
                  <a:lnTo>
                    <a:pt x="95097" y="271043"/>
                  </a:lnTo>
                  <a:lnTo>
                    <a:pt x="56921" y="251307"/>
                  </a:lnTo>
                  <a:lnTo>
                    <a:pt x="26822" y="221208"/>
                  </a:lnTo>
                  <a:lnTo>
                    <a:pt x="7086" y="183032"/>
                  </a:lnTo>
                  <a:lnTo>
                    <a:pt x="0" y="139064"/>
                  </a:lnTo>
                  <a:lnTo>
                    <a:pt x="7086" y="95097"/>
                  </a:lnTo>
                  <a:lnTo>
                    <a:pt x="26822" y="56921"/>
                  </a:lnTo>
                  <a:lnTo>
                    <a:pt x="56921" y="26822"/>
                  </a:lnTo>
                  <a:lnTo>
                    <a:pt x="95097" y="7086"/>
                  </a:lnTo>
                  <a:lnTo>
                    <a:pt x="139064" y="0"/>
                  </a:lnTo>
                  <a:lnTo>
                    <a:pt x="183032" y="7086"/>
                  </a:lnTo>
                  <a:lnTo>
                    <a:pt x="221208" y="26822"/>
                  </a:lnTo>
                  <a:lnTo>
                    <a:pt x="251307" y="56921"/>
                  </a:lnTo>
                  <a:lnTo>
                    <a:pt x="271043" y="95097"/>
                  </a:lnTo>
                  <a:lnTo>
                    <a:pt x="278130" y="139064"/>
                  </a:lnTo>
                  <a:lnTo>
                    <a:pt x="271043" y="183032"/>
                  </a:lnTo>
                  <a:lnTo>
                    <a:pt x="251307" y="221208"/>
                  </a:lnTo>
                  <a:lnTo>
                    <a:pt x="221208" y="251307"/>
                  </a:lnTo>
                  <a:lnTo>
                    <a:pt x="183032" y="271043"/>
                  </a:lnTo>
                  <a:lnTo>
                    <a:pt x="139064" y="278129"/>
                  </a:lnTo>
                  <a:close/>
                </a:path>
              </a:pathLst>
            </a:custGeom>
            <a:ln w="127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13321" y="4375658"/>
              <a:ext cx="105028" cy="10502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64426" y="3998595"/>
              <a:ext cx="202946" cy="196850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6744461" y="4336160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5k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50"/>
              </a:spcBef>
            </a:pPr>
            <a:r>
              <a:rPr sz="700" dirty="0"/>
              <a:t>Source:</a:t>
            </a:r>
            <a:r>
              <a:rPr sz="700" spc="125" dirty="0"/>
              <a:t> </a:t>
            </a:r>
            <a:r>
              <a:rPr sz="700" dirty="0"/>
              <a:t>ClimRR,</a:t>
            </a:r>
            <a:r>
              <a:rPr sz="700" spc="385" dirty="0"/>
              <a:t> </a:t>
            </a:r>
            <a:r>
              <a:rPr sz="700" dirty="0"/>
              <a:t>US</a:t>
            </a:r>
            <a:r>
              <a:rPr sz="700" spc="100" dirty="0"/>
              <a:t> </a:t>
            </a:r>
            <a:r>
              <a:rPr sz="700" dirty="0"/>
              <a:t>Census</a:t>
            </a:r>
            <a:r>
              <a:rPr sz="700" spc="120" dirty="0"/>
              <a:t> </a:t>
            </a:r>
            <a:r>
              <a:rPr sz="700" dirty="0"/>
              <a:t>Bureau,</a:t>
            </a:r>
            <a:r>
              <a:rPr sz="700" spc="125" dirty="0"/>
              <a:t> </a:t>
            </a:r>
            <a:r>
              <a:rPr sz="700" dirty="0"/>
              <a:t>City</a:t>
            </a:r>
            <a:r>
              <a:rPr sz="700" spc="95" dirty="0"/>
              <a:t> </a:t>
            </a:r>
            <a:r>
              <a:rPr sz="700" dirty="0"/>
              <a:t>and</a:t>
            </a:r>
            <a:r>
              <a:rPr sz="700" spc="80" dirty="0"/>
              <a:t> </a:t>
            </a:r>
            <a:r>
              <a:rPr sz="700" dirty="0"/>
              <a:t>Town</a:t>
            </a:r>
            <a:r>
              <a:rPr sz="700" spc="100" dirty="0"/>
              <a:t> </a:t>
            </a:r>
            <a:r>
              <a:rPr sz="700" dirty="0"/>
              <a:t>Population</a:t>
            </a:r>
            <a:r>
              <a:rPr sz="700" spc="100" dirty="0"/>
              <a:t> </a:t>
            </a:r>
            <a:r>
              <a:rPr sz="700" spc="-10" dirty="0"/>
              <a:t>Totals</a:t>
            </a:r>
            <a:endParaRPr sz="700"/>
          </a:p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z="750" b="1" dirty="0">
                <a:latin typeface="Calibri"/>
                <a:cs typeface="Calibri"/>
              </a:rPr>
              <a:t>13</a:t>
            </a:fld>
            <a:r>
              <a:rPr sz="750" b="1" spc="409" dirty="0">
                <a:latin typeface="Calibri"/>
                <a:cs typeface="Calibri"/>
              </a:rPr>
              <a:t>  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470" dirty="0">
                <a:latin typeface="Calibri"/>
                <a:cs typeface="Calibri"/>
              </a:rPr>
              <a:t> </a:t>
            </a:r>
            <a:r>
              <a:rPr dirty="0"/>
              <a:t>Copyright</a:t>
            </a:r>
            <a:r>
              <a:rPr spc="85" dirty="0"/>
              <a:t> </a:t>
            </a:r>
            <a:r>
              <a:rPr spc="-40" dirty="0"/>
              <a:t>©</a:t>
            </a:r>
            <a:r>
              <a:rPr spc="75" dirty="0"/>
              <a:t> </a:t>
            </a:r>
            <a:r>
              <a:rPr dirty="0"/>
              <a:t>Baringa</a:t>
            </a:r>
            <a:r>
              <a:rPr spc="65" dirty="0"/>
              <a:t> </a:t>
            </a:r>
            <a:r>
              <a:rPr dirty="0"/>
              <a:t>Partners </a:t>
            </a:r>
            <a:r>
              <a:rPr spc="50" dirty="0"/>
              <a:t>LLP</a:t>
            </a:r>
            <a:r>
              <a:rPr spc="55" dirty="0"/>
              <a:t> </a:t>
            </a:r>
            <a:r>
              <a:rPr dirty="0"/>
              <a:t>2025.</a:t>
            </a:r>
            <a:r>
              <a:rPr spc="245" dirty="0"/>
              <a:t> </a:t>
            </a:r>
            <a:r>
              <a:rPr dirty="0"/>
              <a:t>All</a:t>
            </a:r>
            <a:r>
              <a:rPr spc="85" dirty="0"/>
              <a:t> </a:t>
            </a:r>
            <a:r>
              <a:rPr dirty="0"/>
              <a:t>rights</a:t>
            </a:r>
            <a:r>
              <a:rPr spc="75" dirty="0"/>
              <a:t> </a:t>
            </a:r>
            <a:r>
              <a:rPr dirty="0"/>
              <a:t>reserved.</a:t>
            </a:r>
            <a:r>
              <a:rPr spc="65" dirty="0"/>
              <a:t> </a:t>
            </a:r>
            <a:r>
              <a:rPr dirty="0"/>
              <a:t>This</a:t>
            </a:r>
            <a:r>
              <a:rPr spc="95" dirty="0"/>
              <a:t> </a:t>
            </a:r>
            <a:r>
              <a:rPr dirty="0"/>
              <a:t>document</a:t>
            </a:r>
            <a:r>
              <a:rPr spc="65" dirty="0"/>
              <a:t> </a:t>
            </a:r>
            <a:r>
              <a:rPr dirty="0"/>
              <a:t>is</a:t>
            </a:r>
            <a:r>
              <a:rPr spc="75" dirty="0"/>
              <a:t> </a:t>
            </a:r>
            <a:r>
              <a:rPr dirty="0"/>
              <a:t>subject</a:t>
            </a:r>
            <a:r>
              <a:rPr spc="85" dirty="0"/>
              <a:t> </a:t>
            </a:r>
            <a:r>
              <a:rPr dirty="0"/>
              <a:t>to</a:t>
            </a:r>
            <a:r>
              <a:rPr spc="65" dirty="0"/>
              <a:t> </a:t>
            </a:r>
            <a:r>
              <a:rPr dirty="0"/>
              <a:t>contract</a:t>
            </a:r>
            <a:r>
              <a:rPr spc="3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contains</a:t>
            </a:r>
            <a:r>
              <a:rPr spc="45" dirty="0"/>
              <a:t> </a:t>
            </a:r>
            <a:r>
              <a:rPr dirty="0"/>
              <a:t>confidential</a:t>
            </a:r>
            <a:r>
              <a:rPr spc="8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proprietary</a:t>
            </a:r>
            <a:r>
              <a:rPr spc="3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121" y="6513738"/>
            <a:ext cx="492252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ts val="869"/>
              </a:lnSpc>
            </a:pPr>
            <a:r>
              <a:rPr sz="750" b="1" dirty="0">
                <a:solidFill>
                  <a:srgbClr val="252525"/>
                </a:solidFill>
                <a:latin typeface="Calibri"/>
                <a:cs typeface="Calibri"/>
              </a:rPr>
              <a:t>14</a:t>
            </a:r>
            <a:r>
              <a:rPr sz="750" b="1" spc="405" dirty="0">
                <a:solidFill>
                  <a:srgbClr val="252525"/>
                </a:solidFill>
                <a:latin typeface="Calibri"/>
                <a:cs typeface="Calibri"/>
              </a:rPr>
              <a:t>  </a:t>
            </a:r>
            <a:r>
              <a:rPr sz="750" b="1" spc="-45" dirty="0">
                <a:solidFill>
                  <a:srgbClr val="252525"/>
                </a:solidFill>
                <a:latin typeface="Calibri"/>
                <a:cs typeface="Calibri"/>
              </a:rPr>
              <a:t>|</a:t>
            </a:r>
            <a:r>
              <a:rPr sz="750" b="1" spc="4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Copyright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spc="-40" dirty="0">
                <a:solidFill>
                  <a:srgbClr val="252525"/>
                </a:solidFill>
                <a:latin typeface="Calibri"/>
                <a:cs typeface="Calibri"/>
              </a:rPr>
              <a:t>©</a:t>
            </a:r>
            <a:r>
              <a:rPr sz="55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Baringa</a:t>
            </a:r>
            <a:r>
              <a:rPr sz="5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Partners </a:t>
            </a:r>
            <a:r>
              <a:rPr sz="550" spc="50" dirty="0">
                <a:solidFill>
                  <a:srgbClr val="252525"/>
                </a:solidFill>
                <a:latin typeface="Calibri"/>
                <a:cs typeface="Calibri"/>
              </a:rPr>
              <a:t>LLP</a:t>
            </a:r>
            <a:r>
              <a:rPr sz="5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2025.</a:t>
            </a:r>
            <a:r>
              <a:rPr sz="550" spc="2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All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rights</a:t>
            </a:r>
            <a:r>
              <a:rPr sz="5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reserved.</a:t>
            </a:r>
            <a:r>
              <a:rPr sz="5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This</a:t>
            </a:r>
            <a:r>
              <a:rPr sz="55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document</a:t>
            </a:r>
            <a:r>
              <a:rPr sz="5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5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subject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5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contract</a:t>
            </a:r>
            <a:r>
              <a:rPr sz="55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5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contains</a:t>
            </a:r>
            <a:r>
              <a:rPr sz="55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confidential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5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proprietary</a:t>
            </a:r>
            <a:r>
              <a:rPr sz="55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252525"/>
                </a:solidFill>
                <a:latin typeface="Calibri"/>
                <a:cs typeface="Calibri"/>
              </a:rPr>
              <a:t>information.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500" dirty="0">
                <a:solidFill>
                  <a:srgbClr val="252525"/>
                </a:solidFill>
                <a:latin typeface="Calibri"/>
                <a:cs typeface="Calibri"/>
              </a:rPr>
              <a:t>Baringa</a:t>
            </a:r>
            <a:r>
              <a:rPr sz="5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52525"/>
                </a:solidFill>
                <a:latin typeface="Calibri"/>
                <a:cs typeface="Calibri"/>
              </a:rPr>
              <a:t>Confidential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79075" y="6274894"/>
              <a:ext cx="1268450" cy="503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6277" y="2574747"/>
            <a:ext cx="52870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r>
              <a:rPr sz="2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95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6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75" dirty="0">
                <a:solidFill>
                  <a:srgbClr val="FFFFFF"/>
                </a:solidFill>
                <a:latin typeface="Calibri"/>
                <a:cs typeface="Calibri"/>
              </a:rPr>
              <a:t>Grid</a:t>
            </a:r>
            <a:r>
              <a:rPr sz="2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7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90" dirty="0">
                <a:solidFill>
                  <a:srgbClr val="FFFFFF"/>
                </a:solidFill>
                <a:latin typeface="Calibri"/>
                <a:cs typeface="Calibri"/>
              </a:rPr>
              <a:t>(SOGR)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240" y="3566540"/>
            <a:ext cx="1111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Findings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812" y="1242441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456" y="0"/>
                </a:lnTo>
              </a:path>
            </a:pathLst>
          </a:custGeom>
          <a:ln w="28575">
            <a:solidFill>
              <a:srgbClr val="0035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34969" y="1600733"/>
            <a:ext cx="2560320" cy="509270"/>
          </a:xfrm>
          <a:custGeom>
            <a:avLst/>
            <a:gdLst/>
            <a:ahLst/>
            <a:cxnLst/>
            <a:rect l="l" t="t" r="r" b="b"/>
            <a:pathLst>
              <a:path w="2560320" h="509269">
                <a:moveTo>
                  <a:pt x="2560320" y="0"/>
                </a:moveTo>
                <a:lnTo>
                  <a:pt x="0" y="0"/>
                </a:lnTo>
                <a:lnTo>
                  <a:pt x="0" y="508863"/>
                </a:lnTo>
                <a:lnTo>
                  <a:pt x="2560320" y="508863"/>
                </a:lnTo>
                <a:lnTo>
                  <a:pt x="2560320" y="0"/>
                </a:lnTo>
                <a:close/>
              </a:path>
            </a:pathLst>
          </a:custGeom>
          <a:solidFill>
            <a:srgbClr val="008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100" y="1600733"/>
            <a:ext cx="2560320" cy="509270"/>
          </a:xfrm>
          <a:custGeom>
            <a:avLst/>
            <a:gdLst/>
            <a:ahLst/>
            <a:cxnLst/>
            <a:rect l="l" t="t" r="r" b="b"/>
            <a:pathLst>
              <a:path w="2560320" h="509269">
                <a:moveTo>
                  <a:pt x="2560320" y="0"/>
                </a:moveTo>
                <a:lnTo>
                  <a:pt x="0" y="0"/>
                </a:lnTo>
                <a:lnTo>
                  <a:pt x="0" y="508863"/>
                </a:lnTo>
                <a:lnTo>
                  <a:pt x="2560320" y="508863"/>
                </a:lnTo>
                <a:lnTo>
                  <a:pt x="2560320" y="0"/>
                </a:lnTo>
                <a:close/>
              </a:path>
            </a:pathLst>
          </a:custGeom>
          <a:solidFill>
            <a:srgbClr val="003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b="1" spc="85" dirty="0">
                <a:latin typeface="Calibri"/>
                <a:cs typeface="Calibri"/>
              </a:rPr>
              <a:t>Severe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outages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50" dirty="0">
                <a:latin typeface="Calibri"/>
                <a:cs typeface="Calibri"/>
              </a:rPr>
              <a:t>were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105" dirty="0">
                <a:latin typeface="Calibri"/>
                <a:cs typeface="Calibri"/>
              </a:rPr>
              <a:t>mapped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corresponding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weather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events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50" dirty="0">
                <a:latin typeface="Calibri"/>
                <a:cs typeface="Calibri"/>
              </a:rPr>
              <a:t>better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understand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which </a:t>
            </a:r>
            <a:r>
              <a:rPr b="1" spc="95" dirty="0">
                <a:latin typeface="Calibri"/>
                <a:cs typeface="Calibri"/>
              </a:rPr>
              <a:t>forms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50" dirty="0">
                <a:latin typeface="Calibri"/>
                <a:cs typeface="Calibri"/>
              </a:rPr>
              <a:t>of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extreme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weather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are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50" dirty="0">
                <a:latin typeface="Calibri"/>
                <a:cs typeface="Calibri"/>
              </a:rPr>
              <a:t>driving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110" dirty="0">
                <a:latin typeface="Calibri"/>
                <a:cs typeface="Calibri"/>
              </a:rPr>
              <a:t>customer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interruptions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and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how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75" dirty="0">
                <a:latin typeface="Calibri"/>
                <a:cs typeface="Calibri"/>
              </a:rPr>
              <a:t>utilities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140" dirty="0">
                <a:latin typeface="Calibri"/>
                <a:cs typeface="Calibri"/>
              </a:rPr>
              <a:t>can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80" dirty="0">
                <a:latin typeface="Calibri"/>
                <a:cs typeface="Calibri"/>
              </a:rPr>
              <a:t>respond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6277" y="175006"/>
            <a:ext cx="2128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5" dirty="0">
                <a:solidFill>
                  <a:srgbClr val="00358E"/>
                </a:solidFill>
                <a:latin typeface="Calibri"/>
                <a:cs typeface="Calibri"/>
              </a:rPr>
              <a:t>WECC</a:t>
            </a:r>
            <a:r>
              <a:rPr sz="1200" b="1" spc="-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00358E"/>
                </a:solidFill>
                <a:latin typeface="Calibri"/>
                <a:cs typeface="Calibri"/>
              </a:rPr>
              <a:t>OVERVIEW</a:t>
            </a:r>
            <a:r>
              <a:rPr sz="1200" b="1" spc="-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40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00358E"/>
                </a:solidFill>
                <a:latin typeface="Calibri"/>
                <a:cs typeface="Calibri"/>
              </a:rPr>
              <a:t>APPROACH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100" y="1600733"/>
            <a:ext cx="2560320" cy="52324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42290" marR="529590">
              <a:lnSpc>
                <a:spcPts val="1510"/>
              </a:lnSpc>
              <a:spcBef>
                <a:spcPts val="420"/>
              </a:spcBef>
            </a:pPr>
            <a:r>
              <a:rPr sz="1400" b="1" spc="90" dirty="0">
                <a:solidFill>
                  <a:srgbClr val="FFFFFF"/>
                </a:solidFill>
                <a:latin typeface="Calibri"/>
                <a:cs typeface="Calibri"/>
              </a:rPr>
              <a:t>DEFINE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0" dirty="0">
                <a:solidFill>
                  <a:srgbClr val="FFFFFF"/>
                </a:solidFill>
                <a:latin typeface="Calibri"/>
                <a:cs typeface="Calibri"/>
              </a:rPr>
              <a:t>EXTREME </a:t>
            </a:r>
            <a:r>
              <a:rPr sz="1400" b="1" spc="60" dirty="0">
                <a:solidFill>
                  <a:srgbClr val="FFFFFF"/>
                </a:solidFill>
                <a:latin typeface="Calibri"/>
                <a:cs typeface="Calibri"/>
              </a:rPr>
              <a:t>WEATHER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75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4969" y="1600733"/>
            <a:ext cx="2560320" cy="50990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96900" marR="608330">
              <a:lnSpc>
                <a:spcPts val="1510"/>
              </a:lnSpc>
              <a:spcBef>
                <a:spcPts val="420"/>
              </a:spcBef>
            </a:pPr>
            <a:r>
              <a:rPr sz="1400" b="1" spc="70" dirty="0">
                <a:solidFill>
                  <a:srgbClr val="FFFFFF"/>
                </a:solidFill>
                <a:latin typeface="Calibri"/>
                <a:cs typeface="Calibri"/>
              </a:rPr>
              <a:t>FILTER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0" dirty="0">
                <a:solidFill>
                  <a:srgbClr val="FFFFFF"/>
                </a:solidFill>
                <a:latin typeface="Calibri"/>
                <a:cs typeface="Calibri"/>
              </a:rPr>
              <a:t>EXTREME OUTAGE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75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96710" y="1600733"/>
            <a:ext cx="2560320" cy="509270"/>
          </a:xfrm>
          <a:custGeom>
            <a:avLst/>
            <a:gdLst/>
            <a:ahLst/>
            <a:cxnLst/>
            <a:rect l="l" t="t" r="r" b="b"/>
            <a:pathLst>
              <a:path w="2560320" h="509269">
                <a:moveTo>
                  <a:pt x="2560319" y="0"/>
                </a:moveTo>
                <a:lnTo>
                  <a:pt x="0" y="0"/>
                </a:lnTo>
                <a:lnTo>
                  <a:pt x="0" y="508863"/>
                </a:lnTo>
                <a:lnTo>
                  <a:pt x="2560319" y="508863"/>
                </a:lnTo>
                <a:lnTo>
                  <a:pt x="2560319" y="0"/>
                </a:lnTo>
                <a:close/>
              </a:path>
            </a:pathLst>
          </a:custGeom>
          <a:solidFill>
            <a:srgbClr val="D00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58580" y="1600733"/>
            <a:ext cx="2560320" cy="509270"/>
          </a:xfrm>
          <a:custGeom>
            <a:avLst/>
            <a:gdLst/>
            <a:ahLst/>
            <a:cxnLst/>
            <a:rect l="l" t="t" r="r" b="b"/>
            <a:pathLst>
              <a:path w="2560320" h="509269">
                <a:moveTo>
                  <a:pt x="2560320" y="0"/>
                </a:moveTo>
                <a:lnTo>
                  <a:pt x="0" y="0"/>
                </a:lnTo>
                <a:lnTo>
                  <a:pt x="0" y="508863"/>
                </a:lnTo>
                <a:lnTo>
                  <a:pt x="2560320" y="508863"/>
                </a:lnTo>
                <a:lnTo>
                  <a:pt x="2560320" y="0"/>
                </a:lnTo>
                <a:close/>
              </a:path>
            </a:pathLst>
          </a:custGeom>
          <a:solidFill>
            <a:srgbClr val="802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96710" y="1600733"/>
            <a:ext cx="2560320" cy="50990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661035" marR="594360">
              <a:lnSpc>
                <a:spcPts val="1510"/>
              </a:lnSpc>
              <a:spcBef>
                <a:spcPts val="420"/>
              </a:spcBef>
            </a:pPr>
            <a:r>
              <a:rPr sz="1400" b="1" spc="60" dirty="0">
                <a:solidFill>
                  <a:srgbClr val="FFFFFF"/>
                </a:solidFill>
                <a:latin typeface="Calibri"/>
                <a:cs typeface="Calibri"/>
              </a:rPr>
              <a:t>ANALYZE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60" dirty="0">
                <a:solidFill>
                  <a:srgbClr val="FFFFFF"/>
                </a:solidFill>
                <a:latin typeface="Calibri"/>
                <a:cs typeface="Calibri"/>
              </a:rPr>
              <a:t>EVENT </a:t>
            </a:r>
            <a:r>
              <a:rPr sz="1400" b="1" spc="114" dirty="0">
                <a:solidFill>
                  <a:srgbClr val="FFFFFF"/>
                </a:solidFill>
                <a:latin typeface="Calibri"/>
                <a:cs typeface="Calibri"/>
              </a:rPr>
              <a:t>COINCIDENCE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58580" y="1600733"/>
            <a:ext cx="2560320" cy="50990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601980" marR="246379">
              <a:lnSpc>
                <a:spcPts val="1510"/>
              </a:lnSpc>
              <a:spcBef>
                <a:spcPts val="420"/>
              </a:spcBef>
            </a:pPr>
            <a:r>
              <a:rPr sz="1400" b="1" spc="65" dirty="0">
                <a:solidFill>
                  <a:srgbClr val="FFFFFF"/>
                </a:solidFill>
                <a:latin typeface="Calibri"/>
                <a:cs typeface="Calibri"/>
              </a:rPr>
              <a:t>DETERMINE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85" dirty="0">
                <a:solidFill>
                  <a:srgbClr val="FFFFFF"/>
                </a:solidFill>
                <a:latin typeface="Calibri"/>
                <a:cs typeface="Calibri"/>
              </a:rPr>
              <a:t>ASSET </a:t>
            </a:r>
            <a:r>
              <a:rPr sz="1400" b="1" spc="80" dirty="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80" dirty="0">
                <a:solidFill>
                  <a:srgbClr val="FFFFFF"/>
                </a:solidFill>
                <a:latin typeface="Calibri"/>
                <a:cs typeface="Calibri"/>
              </a:rPr>
              <a:t>INSIGHTS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3100" y="2123528"/>
            <a:ext cx="2560320" cy="800735"/>
          </a:xfrm>
          <a:prstGeom prst="rect">
            <a:avLst/>
          </a:prstGeom>
          <a:solidFill>
            <a:srgbClr val="B5D1FF">
              <a:alpha val="16076"/>
            </a:srgbClr>
          </a:solidFill>
        </p:spPr>
        <p:txBody>
          <a:bodyPr vert="horz" wrap="square" lIns="0" tIns="156210" rIns="0" bIns="0" rtlCol="0">
            <a:spAutoFit/>
          </a:bodyPr>
          <a:lstStyle/>
          <a:p>
            <a:pPr marL="231775" marR="253365">
              <a:lnSpc>
                <a:spcPts val="1190"/>
              </a:lnSpc>
              <a:spcBef>
                <a:spcPts val="1230"/>
              </a:spcBef>
            </a:pP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Purpose:</a:t>
            </a:r>
            <a:r>
              <a:rPr sz="1100" b="1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Begin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definition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of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weather to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focus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on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the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most</a:t>
            </a:r>
            <a:r>
              <a:rPr sz="11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impactful</a:t>
            </a:r>
            <a:r>
              <a:rPr sz="11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events.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3100" y="3085592"/>
            <a:ext cx="2560320" cy="2009139"/>
          </a:xfrm>
          <a:prstGeom prst="rect">
            <a:avLst/>
          </a:prstGeom>
          <a:solidFill>
            <a:srgbClr val="B5D1FF">
              <a:alpha val="16076"/>
            </a:srgbClr>
          </a:solidFill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endParaRPr sz="1100">
              <a:latin typeface="Times New Roman"/>
              <a:cs typeface="Times New Roman"/>
            </a:endParaRPr>
          </a:p>
          <a:p>
            <a:pPr marL="231775" marR="482600">
              <a:lnSpc>
                <a:spcPct val="90100"/>
              </a:lnSpc>
              <a:spcBef>
                <a:spcPts val="5"/>
              </a:spcBef>
            </a:pP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Definition: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weather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events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are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considered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if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they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are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above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90</a:t>
            </a:r>
            <a:r>
              <a:rPr sz="1050" spc="15" baseline="27777" dirty="0">
                <a:solidFill>
                  <a:srgbClr val="252525"/>
                </a:solidFill>
                <a:latin typeface="Calibri"/>
                <a:cs typeface="Calibri"/>
              </a:rPr>
              <a:t>th</a:t>
            </a:r>
            <a:r>
              <a:rPr sz="1050" spc="232" baseline="27777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percentile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of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severity for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that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state.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1100">
              <a:latin typeface="Calibri"/>
              <a:cs typeface="Calibri"/>
            </a:endParaRPr>
          </a:p>
          <a:p>
            <a:pPr marL="231775" marR="377190">
              <a:lnSpc>
                <a:spcPts val="1190"/>
              </a:lnSpc>
            </a:pP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Data: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Western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Regional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Climate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Center</a:t>
            </a:r>
            <a:r>
              <a:rPr sz="110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(WRCC)</a:t>
            </a:r>
            <a:endParaRPr sz="1100">
              <a:latin typeface="Calibri"/>
              <a:cs typeface="Calibri"/>
            </a:endParaRPr>
          </a:p>
          <a:p>
            <a:pPr marL="231775">
              <a:lnSpc>
                <a:spcPct val="100000"/>
              </a:lnSpc>
              <a:spcBef>
                <a:spcPts val="450"/>
              </a:spcBef>
            </a:pP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Time:</a:t>
            </a: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2018</a:t>
            </a:r>
            <a:r>
              <a:rPr sz="11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-</a:t>
            </a:r>
            <a:r>
              <a:rPr sz="11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2022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34969" y="3072383"/>
            <a:ext cx="2560320" cy="2018030"/>
          </a:xfrm>
          <a:prstGeom prst="rect">
            <a:avLst/>
          </a:prstGeom>
          <a:solidFill>
            <a:srgbClr val="0085BE">
              <a:alpha val="10195"/>
            </a:srgbClr>
          </a:solidFill>
        </p:spPr>
        <p:txBody>
          <a:bodyPr vert="horz" wrap="square" lIns="0" tIns="361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5"/>
              </a:spcBef>
            </a:pPr>
            <a:endParaRPr sz="1100">
              <a:latin typeface="Times New Roman"/>
              <a:cs typeface="Times New Roman"/>
            </a:endParaRPr>
          </a:p>
          <a:p>
            <a:pPr marL="224154" marR="562610">
              <a:lnSpc>
                <a:spcPts val="1190"/>
              </a:lnSpc>
            </a:pPr>
            <a:r>
              <a:rPr sz="1100" b="1" spc="20" dirty="0">
                <a:solidFill>
                  <a:srgbClr val="0085BE"/>
                </a:solidFill>
                <a:latin typeface="Calibri"/>
                <a:cs typeface="Calibri"/>
              </a:rPr>
              <a:t>Definition:</a:t>
            </a:r>
            <a:r>
              <a:rPr sz="1100" b="1" spc="1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outage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events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are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considered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if:</a:t>
            </a:r>
            <a:endParaRPr sz="1100">
              <a:latin typeface="Calibri"/>
              <a:cs typeface="Calibri"/>
            </a:endParaRPr>
          </a:p>
          <a:p>
            <a:pPr marL="224154" marR="600075">
              <a:lnSpc>
                <a:spcPts val="1190"/>
              </a:lnSpc>
              <a:spcBef>
                <a:spcPts val="600"/>
              </a:spcBef>
            </a:pP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At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least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50%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252525"/>
                </a:solidFill>
                <a:latin typeface="Calibri"/>
                <a:cs typeface="Calibri"/>
              </a:rPr>
              <a:t>OR</a:t>
            </a:r>
            <a:r>
              <a:rPr sz="1100" spc="2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&gt;30,000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of 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customers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out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in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single county</a:t>
            </a:r>
            <a:endParaRPr sz="1100">
              <a:latin typeface="Calibri"/>
              <a:cs typeface="Calibri"/>
            </a:endParaRPr>
          </a:p>
          <a:p>
            <a:pPr marL="224154" marR="231140">
              <a:lnSpc>
                <a:spcPts val="1190"/>
              </a:lnSpc>
              <a:spcBef>
                <a:spcPts val="595"/>
              </a:spcBef>
            </a:pP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*modified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from</a:t>
            </a:r>
            <a:r>
              <a:rPr sz="11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Oak</a:t>
            </a:r>
            <a:r>
              <a:rPr sz="11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Ridge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National </a:t>
            </a:r>
            <a:r>
              <a:rPr sz="1100" spc="75" dirty="0">
                <a:solidFill>
                  <a:srgbClr val="252525"/>
                </a:solidFill>
                <a:latin typeface="Calibri"/>
                <a:cs typeface="Calibri"/>
              </a:rPr>
              <a:t>Labs</a:t>
            </a:r>
            <a:r>
              <a:rPr sz="11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definition</a:t>
            </a:r>
            <a:endParaRPr sz="1100">
              <a:latin typeface="Calibri"/>
              <a:cs typeface="Calibri"/>
            </a:endParaRPr>
          </a:p>
          <a:p>
            <a:pPr marL="224154">
              <a:lnSpc>
                <a:spcPct val="100000"/>
              </a:lnSpc>
              <a:spcBef>
                <a:spcPts val="445"/>
              </a:spcBef>
            </a:pPr>
            <a:r>
              <a:rPr sz="1100" b="1" spc="50" dirty="0">
                <a:solidFill>
                  <a:srgbClr val="0085BE"/>
                </a:solidFill>
                <a:latin typeface="Calibri"/>
                <a:cs typeface="Calibri"/>
              </a:rPr>
              <a:t>Data:</a:t>
            </a:r>
            <a:r>
              <a:rPr sz="1100" b="1" spc="-1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EAGLE-</a:t>
            </a:r>
            <a:r>
              <a:rPr sz="1100" spc="-50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endParaRPr sz="1100">
              <a:latin typeface="Calibri"/>
              <a:cs typeface="Calibri"/>
            </a:endParaRPr>
          </a:p>
          <a:p>
            <a:pPr marL="224154">
              <a:lnSpc>
                <a:spcPct val="100000"/>
              </a:lnSpc>
              <a:spcBef>
                <a:spcPts val="470"/>
              </a:spcBef>
            </a:pPr>
            <a:r>
              <a:rPr sz="1100" b="1" dirty="0">
                <a:solidFill>
                  <a:srgbClr val="0085BE"/>
                </a:solidFill>
                <a:latin typeface="Calibri"/>
                <a:cs typeface="Calibri"/>
              </a:rPr>
              <a:t>Time:</a:t>
            </a:r>
            <a:r>
              <a:rPr sz="1100" b="1" spc="55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2018</a:t>
            </a:r>
            <a:r>
              <a:rPr sz="11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-</a:t>
            </a:r>
            <a:r>
              <a:rPr sz="11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2022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34969" y="2110232"/>
            <a:ext cx="2560320" cy="803910"/>
          </a:xfrm>
          <a:prstGeom prst="rect">
            <a:avLst/>
          </a:prstGeom>
          <a:solidFill>
            <a:srgbClr val="0085BE">
              <a:alpha val="10195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endParaRPr sz="1100">
              <a:latin typeface="Times New Roman"/>
              <a:cs typeface="Times New Roman"/>
            </a:endParaRPr>
          </a:p>
          <a:p>
            <a:pPr marL="224154" marR="370840">
              <a:lnSpc>
                <a:spcPts val="1190"/>
              </a:lnSpc>
              <a:spcBef>
                <a:spcPts val="5"/>
              </a:spcBef>
            </a:pPr>
            <a:r>
              <a:rPr sz="1100" b="1" spc="55" dirty="0">
                <a:solidFill>
                  <a:srgbClr val="0085BE"/>
                </a:solidFill>
                <a:latin typeface="Calibri"/>
                <a:cs typeface="Calibri"/>
              </a:rPr>
              <a:t>Purpose:</a:t>
            </a:r>
            <a:r>
              <a:rPr sz="1100" b="1" spc="25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Define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outage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events</a:t>
            </a:r>
            <a:r>
              <a:rPr sz="11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10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highlight</a:t>
            </a:r>
            <a:r>
              <a:rPr sz="110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highest</a:t>
            </a:r>
            <a:r>
              <a:rPr sz="11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cost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outages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96710" y="2110232"/>
            <a:ext cx="2560320" cy="803910"/>
          </a:xfrm>
          <a:prstGeom prst="rect">
            <a:avLst/>
          </a:prstGeom>
          <a:solidFill>
            <a:srgbClr val="F6E4ED"/>
          </a:solidFill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endParaRPr sz="1100">
              <a:latin typeface="Times New Roman"/>
              <a:cs typeface="Times New Roman"/>
            </a:endParaRPr>
          </a:p>
          <a:p>
            <a:pPr marL="365125" marR="238125">
              <a:lnSpc>
                <a:spcPts val="1190"/>
              </a:lnSpc>
              <a:spcBef>
                <a:spcPts val="5"/>
              </a:spcBef>
            </a:pPr>
            <a:r>
              <a:rPr sz="1100" b="1" spc="55" dirty="0">
                <a:solidFill>
                  <a:srgbClr val="D0006E"/>
                </a:solidFill>
                <a:latin typeface="Calibri"/>
                <a:cs typeface="Calibri"/>
              </a:rPr>
              <a:t>Purpose:</a:t>
            </a:r>
            <a:r>
              <a:rPr sz="1100" b="1" spc="-2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Identify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extreme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outages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that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occur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at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same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time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252525"/>
                </a:solidFill>
                <a:latin typeface="Calibri"/>
                <a:cs typeface="Calibri"/>
              </a:rPr>
              <a:t>as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weather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events.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96710" y="3072383"/>
            <a:ext cx="2560320" cy="2018030"/>
          </a:xfrm>
          <a:prstGeom prst="rect">
            <a:avLst/>
          </a:prstGeom>
          <a:solidFill>
            <a:srgbClr val="F6E4ED"/>
          </a:solidFill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endParaRPr sz="1100">
              <a:latin typeface="Times New Roman"/>
              <a:cs typeface="Times New Roman"/>
            </a:endParaRPr>
          </a:p>
          <a:p>
            <a:pPr marL="365125">
              <a:lnSpc>
                <a:spcPct val="100000"/>
              </a:lnSpc>
            </a:pPr>
            <a:r>
              <a:rPr sz="1100" b="1" spc="55" dirty="0">
                <a:solidFill>
                  <a:srgbClr val="D0006E"/>
                </a:solidFill>
                <a:latin typeface="Calibri"/>
                <a:cs typeface="Calibri"/>
              </a:rPr>
              <a:t>Analysis</a:t>
            </a:r>
            <a:r>
              <a:rPr sz="1100" b="1" spc="-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45" dirty="0">
                <a:solidFill>
                  <a:srgbClr val="D0006E"/>
                </a:solidFill>
                <a:latin typeface="Calibri"/>
                <a:cs typeface="Calibri"/>
              </a:rPr>
              <a:t>Areas:</a:t>
            </a:r>
            <a:endParaRPr sz="1100">
              <a:latin typeface="Calibri"/>
              <a:cs typeface="Calibri"/>
            </a:endParaRPr>
          </a:p>
          <a:p>
            <a:pPr marL="534670" indent="-169545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534670" algn="l"/>
              </a:tabLst>
            </a:pPr>
            <a:r>
              <a:rPr sz="1100" spc="100" dirty="0">
                <a:solidFill>
                  <a:srgbClr val="252525"/>
                </a:solidFill>
                <a:latin typeface="Calibri"/>
                <a:cs typeface="Calibri"/>
              </a:rPr>
              <a:t>WECC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Overview</a:t>
            </a:r>
            <a:endParaRPr sz="1100">
              <a:latin typeface="Calibri"/>
              <a:cs typeface="Calibri"/>
            </a:endParaRPr>
          </a:p>
          <a:p>
            <a:pPr marL="534670" indent="-16954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534670" algn="l"/>
              </a:tabLst>
            </a:pP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Most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Impactful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Hazard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Analysis</a:t>
            </a:r>
            <a:endParaRPr sz="1100">
              <a:latin typeface="Calibri"/>
              <a:cs typeface="Calibri"/>
            </a:endParaRPr>
          </a:p>
          <a:p>
            <a:pPr marL="534035" marR="269875" indent="-169545">
              <a:lnSpc>
                <a:spcPts val="1190"/>
              </a:lnSpc>
              <a:spcBef>
                <a:spcPts val="615"/>
              </a:spcBef>
              <a:buFont typeface="Arial"/>
              <a:buChar char="•"/>
              <a:tabLst>
                <a:tab pos="537210" algn="l"/>
              </a:tabLst>
            </a:pP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Hazard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by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Total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Interruptions 	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(Pareto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Chart)</a:t>
            </a:r>
            <a:endParaRPr sz="1100">
              <a:latin typeface="Calibri"/>
              <a:cs typeface="Calibri"/>
            </a:endParaRPr>
          </a:p>
          <a:p>
            <a:pPr marL="534670" indent="-169545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534670" algn="l"/>
              </a:tabLst>
            </a:pP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Spatial</a:t>
            </a:r>
            <a:r>
              <a:rPr sz="110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Analysis</a:t>
            </a:r>
            <a:endParaRPr sz="1100">
              <a:latin typeface="Calibri"/>
              <a:cs typeface="Calibri"/>
            </a:endParaRPr>
          </a:p>
          <a:p>
            <a:pPr marL="534670" indent="-16954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534670" algn="l"/>
              </a:tabLst>
            </a:pP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Historical</a:t>
            </a:r>
            <a:r>
              <a:rPr sz="1100" spc="1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Ignition</a:t>
            </a:r>
            <a:r>
              <a:rPr sz="1100" spc="2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Analysis</a:t>
            </a:r>
            <a:endParaRPr sz="1100">
              <a:latin typeface="Calibri"/>
              <a:cs typeface="Calibri"/>
            </a:endParaRPr>
          </a:p>
          <a:p>
            <a:pPr marL="534670" indent="-16954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534670" algn="l"/>
              </a:tabLst>
            </a:pP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Hazard</a:t>
            </a:r>
            <a:r>
              <a:rPr sz="11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Deep</a:t>
            </a:r>
            <a:r>
              <a:rPr sz="11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Dives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58580" y="2110232"/>
            <a:ext cx="2560320" cy="803910"/>
          </a:xfrm>
          <a:prstGeom prst="rect">
            <a:avLst/>
          </a:prstGeom>
          <a:solidFill>
            <a:srgbClr val="80276C">
              <a:alpha val="10195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endParaRPr sz="1100">
              <a:latin typeface="Times New Roman"/>
              <a:cs typeface="Times New Roman"/>
            </a:endParaRPr>
          </a:p>
          <a:p>
            <a:pPr marL="238760" marR="291465">
              <a:lnSpc>
                <a:spcPts val="1190"/>
              </a:lnSpc>
              <a:spcBef>
                <a:spcPts val="5"/>
              </a:spcBef>
            </a:pPr>
            <a:r>
              <a:rPr sz="1100" b="1" spc="55" dirty="0">
                <a:solidFill>
                  <a:srgbClr val="80276C"/>
                </a:solidFill>
                <a:latin typeface="Calibri"/>
                <a:cs typeface="Calibri"/>
              </a:rPr>
              <a:t>Purpose:</a:t>
            </a:r>
            <a:r>
              <a:rPr sz="1100" b="1" spc="-10" dirty="0">
                <a:solidFill>
                  <a:srgbClr val="80276C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Provide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implications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for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asset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planning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funding priorities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069439" y="1652052"/>
            <a:ext cx="290830" cy="407670"/>
          </a:xfrm>
          <a:custGeom>
            <a:avLst/>
            <a:gdLst/>
            <a:ahLst/>
            <a:cxnLst/>
            <a:rect l="l" t="t" r="r" b="b"/>
            <a:pathLst>
              <a:path w="290829" h="407669">
                <a:moveTo>
                  <a:pt x="190057" y="359320"/>
                </a:moveTo>
                <a:lnTo>
                  <a:pt x="145167" y="359320"/>
                </a:lnTo>
                <a:lnTo>
                  <a:pt x="258166" y="407571"/>
                </a:lnTo>
                <a:lnTo>
                  <a:pt x="263342" y="405493"/>
                </a:lnTo>
                <a:lnTo>
                  <a:pt x="266173" y="398869"/>
                </a:lnTo>
                <a:lnTo>
                  <a:pt x="266202" y="396444"/>
                </a:lnTo>
                <a:lnTo>
                  <a:pt x="260071" y="381109"/>
                </a:lnTo>
                <a:lnTo>
                  <a:pt x="241087" y="381109"/>
                </a:lnTo>
                <a:lnTo>
                  <a:pt x="190057" y="359320"/>
                </a:lnTo>
                <a:close/>
              </a:path>
              <a:path w="290829" h="407669">
                <a:moveTo>
                  <a:pt x="104121" y="226019"/>
                </a:moveTo>
                <a:lnTo>
                  <a:pt x="86389" y="226019"/>
                </a:lnTo>
                <a:lnTo>
                  <a:pt x="84021" y="247103"/>
                </a:lnTo>
                <a:lnTo>
                  <a:pt x="83908" y="248095"/>
                </a:lnTo>
                <a:lnTo>
                  <a:pt x="23841" y="398484"/>
                </a:lnTo>
                <a:lnTo>
                  <a:pt x="26040" y="403614"/>
                </a:lnTo>
                <a:lnTo>
                  <a:pt x="32726" y="406287"/>
                </a:lnTo>
                <a:lnTo>
                  <a:pt x="35081" y="406287"/>
                </a:lnTo>
                <a:lnTo>
                  <a:pt x="94819" y="380800"/>
                </a:lnTo>
                <a:lnTo>
                  <a:pt x="49871" y="380800"/>
                </a:lnTo>
                <a:lnTo>
                  <a:pt x="71083" y="327689"/>
                </a:lnTo>
                <a:lnTo>
                  <a:pt x="115992" y="327689"/>
                </a:lnTo>
                <a:lnTo>
                  <a:pt x="83592" y="313851"/>
                </a:lnTo>
                <a:lnTo>
                  <a:pt x="127501" y="294107"/>
                </a:lnTo>
                <a:lnTo>
                  <a:pt x="84498" y="294107"/>
                </a:lnTo>
                <a:lnTo>
                  <a:pt x="96434" y="264221"/>
                </a:lnTo>
                <a:lnTo>
                  <a:pt x="139414" y="264221"/>
                </a:lnTo>
                <a:lnTo>
                  <a:pt x="101724" y="247269"/>
                </a:lnTo>
                <a:lnTo>
                  <a:pt x="104121" y="226019"/>
                </a:lnTo>
                <a:close/>
              </a:path>
              <a:path w="290829" h="407669">
                <a:moveTo>
                  <a:pt x="238650" y="327535"/>
                </a:moveTo>
                <a:lnTo>
                  <a:pt x="219668" y="327535"/>
                </a:lnTo>
                <a:lnTo>
                  <a:pt x="240963" y="380801"/>
                </a:lnTo>
                <a:lnTo>
                  <a:pt x="241087" y="381109"/>
                </a:lnTo>
                <a:lnTo>
                  <a:pt x="260071" y="381109"/>
                </a:lnTo>
                <a:lnTo>
                  <a:pt x="238712" y="327689"/>
                </a:lnTo>
                <a:lnTo>
                  <a:pt x="238650" y="327535"/>
                </a:lnTo>
                <a:close/>
              </a:path>
              <a:path w="290829" h="407669">
                <a:moveTo>
                  <a:pt x="115992" y="327689"/>
                </a:moveTo>
                <a:lnTo>
                  <a:pt x="71083" y="327689"/>
                </a:lnTo>
                <a:lnTo>
                  <a:pt x="122681" y="349736"/>
                </a:lnTo>
                <a:lnTo>
                  <a:pt x="49871" y="380800"/>
                </a:lnTo>
                <a:lnTo>
                  <a:pt x="94819" y="380800"/>
                </a:lnTo>
                <a:lnTo>
                  <a:pt x="145167" y="359320"/>
                </a:lnTo>
                <a:lnTo>
                  <a:pt x="190057" y="359320"/>
                </a:lnTo>
                <a:lnTo>
                  <a:pt x="167613" y="349736"/>
                </a:lnTo>
                <a:lnTo>
                  <a:pt x="190092" y="340149"/>
                </a:lnTo>
                <a:lnTo>
                  <a:pt x="145167" y="340149"/>
                </a:lnTo>
                <a:lnTo>
                  <a:pt x="115992" y="327689"/>
                </a:lnTo>
                <a:close/>
              </a:path>
              <a:path w="290829" h="407669">
                <a:moveTo>
                  <a:pt x="188173" y="286147"/>
                </a:moveTo>
                <a:lnTo>
                  <a:pt x="145203" y="286147"/>
                </a:lnTo>
                <a:lnTo>
                  <a:pt x="206797" y="313851"/>
                </a:lnTo>
                <a:lnTo>
                  <a:pt x="145167" y="340149"/>
                </a:lnTo>
                <a:lnTo>
                  <a:pt x="190092" y="340149"/>
                </a:lnTo>
                <a:lnTo>
                  <a:pt x="219668" y="327535"/>
                </a:lnTo>
                <a:lnTo>
                  <a:pt x="238650" y="327535"/>
                </a:lnTo>
                <a:lnTo>
                  <a:pt x="225379" y="294342"/>
                </a:lnTo>
                <a:lnTo>
                  <a:pt x="206396" y="294342"/>
                </a:lnTo>
                <a:lnTo>
                  <a:pt x="188173" y="286147"/>
                </a:lnTo>
                <a:close/>
              </a:path>
              <a:path w="290829" h="407669">
                <a:moveTo>
                  <a:pt x="213274" y="264067"/>
                </a:moveTo>
                <a:lnTo>
                  <a:pt x="194285" y="264067"/>
                </a:lnTo>
                <a:lnTo>
                  <a:pt x="206302" y="294107"/>
                </a:lnTo>
                <a:lnTo>
                  <a:pt x="206396" y="294342"/>
                </a:lnTo>
                <a:lnTo>
                  <a:pt x="225379" y="294342"/>
                </a:lnTo>
                <a:lnTo>
                  <a:pt x="213336" y="264221"/>
                </a:lnTo>
                <a:lnTo>
                  <a:pt x="213274" y="264067"/>
                </a:lnTo>
                <a:close/>
              </a:path>
              <a:path w="290829" h="407669">
                <a:moveTo>
                  <a:pt x="139414" y="264221"/>
                </a:moveTo>
                <a:lnTo>
                  <a:pt x="96434" y="264221"/>
                </a:lnTo>
                <a:lnTo>
                  <a:pt x="123677" y="276490"/>
                </a:lnTo>
                <a:lnTo>
                  <a:pt x="84498" y="294107"/>
                </a:lnTo>
                <a:lnTo>
                  <a:pt x="127501" y="294107"/>
                </a:lnTo>
                <a:lnTo>
                  <a:pt x="145203" y="286147"/>
                </a:lnTo>
                <a:lnTo>
                  <a:pt x="188173" y="286147"/>
                </a:lnTo>
                <a:lnTo>
                  <a:pt x="166699" y="276490"/>
                </a:lnTo>
                <a:lnTo>
                  <a:pt x="188175" y="266818"/>
                </a:lnTo>
                <a:lnTo>
                  <a:pt x="145189" y="266818"/>
                </a:lnTo>
                <a:lnTo>
                  <a:pt x="139414" y="264221"/>
                </a:lnTo>
                <a:close/>
              </a:path>
              <a:path w="290829" h="407669">
                <a:moveTo>
                  <a:pt x="204417" y="226019"/>
                </a:moveTo>
                <a:lnTo>
                  <a:pt x="186681" y="226019"/>
                </a:lnTo>
                <a:lnTo>
                  <a:pt x="189035" y="247104"/>
                </a:lnTo>
                <a:lnTo>
                  <a:pt x="145189" y="266818"/>
                </a:lnTo>
                <a:lnTo>
                  <a:pt x="188175" y="266818"/>
                </a:lnTo>
                <a:lnTo>
                  <a:pt x="194285" y="264067"/>
                </a:lnTo>
                <a:lnTo>
                  <a:pt x="213274" y="264067"/>
                </a:lnTo>
                <a:lnTo>
                  <a:pt x="206888" y="248095"/>
                </a:lnTo>
                <a:lnTo>
                  <a:pt x="204417" y="226019"/>
                </a:lnTo>
                <a:close/>
              </a:path>
              <a:path w="290829" h="407669">
                <a:moveTo>
                  <a:pt x="115014" y="129043"/>
                </a:moveTo>
                <a:lnTo>
                  <a:pt x="97278" y="129043"/>
                </a:lnTo>
                <a:lnTo>
                  <a:pt x="92755" y="169350"/>
                </a:lnTo>
                <a:lnTo>
                  <a:pt x="2028" y="210605"/>
                </a:lnTo>
                <a:lnTo>
                  <a:pt x="3" y="213746"/>
                </a:lnTo>
                <a:lnTo>
                  <a:pt x="0" y="244113"/>
                </a:lnTo>
                <a:lnTo>
                  <a:pt x="3979" y="248095"/>
                </a:lnTo>
                <a:lnTo>
                  <a:pt x="13642" y="248095"/>
                </a:lnTo>
                <a:lnTo>
                  <a:pt x="17622" y="244113"/>
                </a:lnTo>
                <a:lnTo>
                  <a:pt x="17622" y="226019"/>
                </a:lnTo>
                <a:lnTo>
                  <a:pt x="290766" y="226019"/>
                </a:lnTo>
                <a:lnTo>
                  <a:pt x="290766" y="213746"/>
                </a:lnTo>
                <a:lnTo>
                  <a:pt x="288747" y="210606"/>
                </a:lnTo>
                <a:lnTo>
                  <a:pt x="283869" y="208387"/>
                </a:lnTo>
                <a:lnTo>
                  <a:pt x="49503" y="208387"/>
                </a:lnTo>
                <a:lnTo>
                  <a:pt x="90475" y="189759"/>
                </a:lnTo>
                <a:lnTo>
                  <a:pt x="108196" y="189759"/>
                </a:lnTo>
                <a:lnTo>
                  <a:pt x="109074" y="181939"/>
                </a:lnTo>
                <a:lnTo>
                  <a:pt x="225724" y="181939"/>
                </a:lnTo>
                <a:lnTo>
                  <a:pt x="198048" y="169350"/>
                </a:lnTo>
                <a:lnTo>
                  <a:pt x="197481" y="164307"/>
                </a:lnTo>
                <a:lnTo>
                  <a:pt x="111049" y="164307"/>
                </a:lnTo>
                <a:lnTo>
                  <a:pt x="115014" y="129043"/>
                </a:lnTo>
                <a:close/>
              </a:path>
              <a:path w="290829" h="407669">
                <a:moveTo>
                  <a:pt x="290766" y="226019"/>
                </a:moveTo>
                <a:lnTo>
                  <a:pt x="273144" y="226019"/>
                </a:lnTo>
                <a:lnTo>
                  <a:pt x="273144" y="244114"/>
                </a:lnTo>
                <a:lnTo>
                  <a:pt x="277124" y="248095"/>
                </a:lnTo>
                <a:lnTo>
                  <a:pt x="286787" y="248095"/>
                </a:lnTo>
                <a:lnTo>
                  <a:pt x="290766" y="244114"/>
                </a:lnTo>
                <a:lnTo>
                  <a:pt x="290766" y="226019"/>
                </a:lnTo>
                <a:close/>
              </a:path>
              <a:path w="290829" h="407669">
                <a:moveTo>
                  <a:pt x="108196" y="189759"/>
                </a:moveTo>
                <a:lnTo>
                  <a:pt x="90475" y="189759"/>
                </a:lnTo>
                <a:lnTo>
                  <a:pt x="88371" y="208387"/>
                </a:lnTo>
                <a:lnTo>
                  <a:pt x="106104" y="208387"/>
                </a:lnTo>
                <a:lnTo>
                  <a:pt x="108196" y="189759"/>
                </a:lnTo>
                <a:close/>
              </a:path>
              <a:path w="290829" h="407669">
                <a:moveTo>
                  <a:pt x="225724" y="181939"/>
                </a:moveTo>
                <a:lnTo>
                  <a:pt x="181729" y="181939"/>
                </a:lnTo>
                <a:lnTo>
                  <a:pt x="184699" y="208387"/>
                </a:lnTo>
                <a:lnTo>
                  <a:pt x="202431" y="208387"/>
                </a:lnTo>
                <a:lnTo>
                  <a:pt x="200339" y="189759"/>
                </a:lnTo>
                <a:lnTo>
                  <a:pt x="242917" y="189759"/>
                </a:lnTo>
                <a:lnTo>
                  <a:pt x="225724" y="181939"/>
                </a:lnTo>
                <a:close/>
              </a:path>
              <a:path w="290829" h="407669">
                <a:moveTo>
                  <a:pt x="242917" y="189759"/>
                </a:moveTo>
                <a:lnTo>
                  <a:pt x="200339" y="189759"/>
                </a:lnTo>
                <a:lnTo>
                  <a:pt x="241296" y="208387"/>
                </a:lnTo>
                <a:lnTo>
                  <a:pt x="283869" y="208387"/>
                </a:lnTo>
                <a:lnTo>
                  <a:pt x="242917" y="189759"/>
                </a:lnTo>
                <a:close/>
              </a:path>
              <a:path w="290829" h="407669">
                <a:moveTo>
                  <a:pt x="193517" y="129043"/>
                </a:moveTo>
                <a:lnTo>
                  <a:pt x="175781" y="129043"/>
                </a:lnTo>
                <a:lnTo>
                  <a:pt x="179746" y="164307"/>
                </a:lnTo>
                <a:lnTo>
                  <a:pt x="197481" y="164307"/>
                </a:lnTo>
                <a:lnTo>
                  <a:pt x="193517" y="129043"/>
                </a:lnTo>
                <a:close/>
              </a:path>
              <a:path w="290829" h="407669">
                <a:moveTo>
                  <a:pt x="187313" y="67618"/>
                </a:moveTo>
                <a:lnTo>
                  <a:pt x="103453" y="67618"/>
                </a:lnTo>
                <a:lnTo>
                  <a:pt x="102752" y="67827"/>
                </a:lnTo>
                <a:lnTo>
                  <a:pt x="2019" y="113630"/>
                </a:lnTo>
                <a:lnTo>
                  <a:pt x="0" y="116770"/>
                </a:lnTo>
                <a:lnTo>
                  <a:pt x="0" y="147138"/>
                </a:lnTo>
                <a:lnTo>
                  <a:pt x="3943" y="151083"/>
                </a:lnTo>
                <a:lnTo>
                  <a:pt x="13679" y="151083"/>
                </a:lnTo>
                <a:lnTo>
                  <a:pt x="17622" y="147138"/>
                </a:lnTo>
                <a:lnTo>
                  <a:pt x="17622" y="129043"/>
                </a:lnTo>
                <a:lnTo>
                  <a:pt x="290766" y="129043"/>
                </a:lnTo>
                <a:lnTo>
                  <a:pt x="290766" y="116771"/>
                </a:lnTo>
                <a:lnTo>
                  <a:pt x="288747" y="113630"/>
                </a:lnTo>
                <a:lnTo>
                  <a:pt x="283867" y="111411"/>
                </a:lnTo>
                <a:lnTo>
                  <a:pt x="49503" y="111411"/>
                </a:lnTo>
                <a:lnTo>
                  <a:pt x="101929" y="87564"/>
                </a:lnTo>
                <a:lnTo>
                  <a:pt x="119669" y="87564"/>
                </a:lnTo>
                <a:lnTo>
                  <a:pt x="119963" y="84963"/>
                </a:lnTo>
                <a:lnTo>
                  <a:pt x="225701" y="84963"/>
                </a:lnTo>
                <a:lnTo>
                  <a:pt x="188014" y="67827"/>
                </a:lnTo>
                <a:lnTo>
                  <a:pt x="187313" y="67618"/>
                </a:lnTo>
                <a:close/>
              </a:path>
              <a:path w="290829" h="407669">
                <a:moveTo>
                  <a:pt x="290766" y="129043"/>
                </a:moveTo>
                <a:lnTo>
                  <a:pt x="273144" y="129043"/>
                </a:lnTo>
                <a:lnTo>
                  <a:pt x="273144" y="147138"/>
                </a:lnTo>
                <a:lnTo>
                  <a:pt x="277087" y="151083"/>
                </a:lnTo>
                <a:lnTo>
                  <a:pt x="286823" y="151083"/>
                </a:lnTo>
                <a:lnTo>
                  <a:pt x="290766" y="147138"/>
                </a:lnTo>
                <a:lnTo>
                  <a:pt x="290766" y="129043"/>
                </a:lnTo>
                <a:close/>
              </a:path>
              <a:path w="290829" h="407669">
                <a:moveTo>
                  <a:pt x="119669" y="87564"/>
                </a:moveTo>
                <a:lnTo>
                  <a:pt x="101929" y="87564"/>
                </a:lnTo>
                <a:lnTo>
                  <a:pt x="99260" y="111411"/>
                </a:lnTo>
                <a:lnTo>
                  <a:pt x="116974" y="111411"/>
                </a:lnTo>
                <a:lnTo>
                  <a:pt x="119669" y="87564"/>
                </a:lnTo>
                <a:close/>
              </a:path>
              <a:path w="290829" h="407669">
                <a:moveTo>
                  <a:pt x="225701" y="84963"/>
                </a:moveTo>
                <a:lnTo>
                  <a:pt x="170840" y="84963"/>
                </a:lnTo>
                <a:lnTo>
                  <a:pt x="173806" y="111411"/>
                </a:lnTo>
                <a:lnTo>
                  <a:pt x="191538" y="111411"/>
                </a:lnTo>
                <a:lnTo>
                  <a:pt x="188862" y="87564"/>
                </a:lnTo>
                <a:lnTo>
                  <a:pt x="231421" y="87564"/>
                </a:lnTo>
                <a:lnTo>
                  <a:pt x="225701" y="84963"/>
                </a:lnTo>
                <a:close/>
              </a:path>
              <a:path w="290829" h="407669">
                <a:moveTo>
                  <a:pt x="231421" y="87564"/>
                </a:moveTo>
                <a:lnTo>
                  <a:pt x="188862" y="87564"/>
                </a:lnTo>
                <a:lnTo>
                  <a:pt x="241295" y="111411"/>
                </a:lnTo>
                <a:lnTo>
                  <a:pt x="283867" y="111411"/>
                </a:lnTo>
                <a:lnTo>
                  <a:pt x="231421" y="87564"/>
                </a:lnTo>
                <a:close/>
              </a:path>
              <a:path w="290829" h="407669">
                <a:moveTo>
                  <a:pt x="144322" y="0"/>
                </a:moveTo>
                <a:lnTo>
                  <a:pt x="106482" y="50261"/>
                </a:lnTo>
                <a:lnTo>
                  <a:pt x="104159" y="67618"/>
                </a:lnTo>
                <a:lnTo>
                  <a:pt x="186606" y="67618"/>
                </a:lnTo>
                <a:lnTo>
                  <a:pt x="186574" y="67331"/>
                </a:lnTo>
                <a:lnTo>
                  <a:pt x="121942" y="67331"/>
                </a:lnTo>
                <a:lnTo>
                  <a:pt x="123069" y="57322"/>
                </a:lnTo>
                <a:lnTo>
                  <a:pt x="145383" y="25419"/>
                </a:lnTo>
                <a:lnTo>
                  <a:pt x="166904" y="25419"/>
                </a:lnTo>
                <a:lnTo>
                  <a:pt x="149814" y="991"/>
                </a:lnTo>
                <a:lnTo>
                  <a:pt x="144322" y="0"/>
                </a:lnTo>
                <a:close/>
              </a:path>
              <a:path w="290829" h="407669">
                <a:moveTo>
                  <a:pt x="166904" y="25419"/>
                </a:moveTo>
                <a:lnTo>
                  <a:pt x="145383" y="25419"/>
                </a:lnTo>
                <a:lnTo>
                  <a:pt x="167715" y="57322"/>
                </a:lnTo>
                <a:lnTo>
                  <a:pt x="168857" y="67331"/>
                </a:lnTo>
                <a:lnTo>
                  <a:pt x="186574" y="67331"/>
                </a:lnTo>
                <a:lnTo>
                  <a:pt x="184812" y="51661"/>
                </a:lnTo>
                <a:lnTo>
                  <a:pt x="184284" y="50262"/>
                </a:lnTo>
                <a:lnTo>
                  <a:pt x="166904" y="25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772107" y="1710719"/>
            <a:ext cx="300990" cy="290830"/>
            <a:chOff x="772107" y="1710719"/>
            <a:chExt cx="300990" cy="290830"/>
          </a:xfrm>
        </p:grpSpPr>
        <p:sp>
          <p:nvSpPr>
            <p:cNvPr id="22" name="object 22"/>
            <p:cNvSpPr/>
            <p:nvPr/>
          </p:nvSpPr>
          <p:spPr>
            <a:xfrm>
              <a:off x="772107" y="1710719"/>
              <a:ext cx="300990" cy="167640"/>
            </a:xfrm>
            <a:custGeom>
              <a:avLst/>
              <a:gdLst/>
              <a:ahLst/>
              <a:cxnLst/>
              <a:rect l="l" t="t" r="r" b="b"/>
              <a:pathLst>
                <a:path w="300990" h="167639">
                  <a:moveTo>
                    <a:pt x="47738" y="61814"/>
                  </a:moveTo>
                  <a:lnTo>
                    <a:pt x="11124" y="81836"/>
                  </a:lnTo>
                  <a:lnTo>
                    <a:pt x="0" y="107954"/>
                  </a:lnTo>
                  <a:lnTo>
                    <a:pt x="96" y="122128"/>
                  </a:lnTo>
                  <a:lnTo>
                    <a:pt x="22082" y="157984"/>
                  </a:lnTo>
                  <a:lnTo>
                    <a:pt x="260478" y="167351"/>
                  </a:lnTo>
                  <a:lnTo>
                    <a:pt x="276407" y="163598"/>
                  </a:lnTo>
                  <a:lnTo>
                    <a:pt x="289114" y="154513"/>
                  </a:lnTo>
                  <a:lnTo>
                    <a:pt x="297526" y="141379"/>
                  </a:lnTo>
                  <a:lnTo>
                    <a:pt x="300569" y="125476"/>
                  </a:lnTo>
                  <a:lnTo>
                    <a:pt x="299598" y="116425"/>
                  </a:lnTo>
                  <a:lnTo>
                    <a:pt x="270225" y="85308"/>
                  </a:lnTo>
                  <a:lnTo>
                    <a:pt x="252107" y="84481"/>
                  </a:lnTo>
                  <a:lnTo>
                    <a:pt x="252107" y="83600"/>
                  </a:lnTo>
                  <a:lnTo>
                    <a:pt x="250717" y="71801"/>
                  </a:lnTo>
                  <a:lnTo>
                    <a:pt x="250648" y="71216"/>
                  </a:lnTo>
                  <a:lnTo>
                    <a:pt x="247431" y="62441"/>
                  </a:lnTo>
                  <a:lnTo>
                    <a:pt x="62228" y="62441"/>
                  </a:lnTo>
                  <a:lnTo>
                    <a:pt x="47738" y="61814"/>
                  </a:lnTo>
                  <a:close/>
                </a:path>
                <a:path w="300990" h="167639">
                  <a:moveTo>
                    <a:pt x="261311" y="83882"/>
                  </a:moveTo>
                  <a:lnTo>
                    <a:pt x="252107" y="84481"/>
                  </a:lnTo>
                  <a:lnTo>
                    <a:pt x="265058" y="84481"/>
                  </a:lnTo>
                  <a:lnTo>
                    <a:pt x="261311" y="83882"/>
                  </a:lnTo>
                  <a:close/>
                </a:path>
                <a:path w="300990" h="167639">
                  <a:moveTo>
                    <a:pt x="132256" y="0"/>
                  </a:moveTo>
                  <a:lnTo>
                    <a:pt x="91656" y="9814"/>
                  </a:lnTo>
                  <a:lnTo>
                    <a:pt x="66090" y="41593"/>
                  </a:lnTo>
                  <a:lnTo>
                    <a:pt x="62344" y="61814"/>
                  </a:lnTo>
                  <a:lnTo>
                    <a:pt x="62228" y="62441"/>
                  </a:lnTo>
                  <a:lnTo>
                    <a:pt x="247431" y="62441"/>
                  </a:lnTo>
                  <a:lnTo>
                    <a:pt x="246380" y="59576"/>
                  </a:lnTo>
                  <a:lnTo>
                    <a:pt x="239469" y="49259"/>
                  </a:lnTo>
                  <a:lnTo>
                    <a:pt x="230080" y="40842"/>
                  </a:lnTo>
                  <a:lnTo>
                    <a:pt x="219176" y="34650"/>
                  </a:lnTo>
                  <a:lnTo>
                    <a:pt x="214541" y="33349"/>
                  </a:lnTo>
                  <a:lnTo>
                    <a:pt x="182500" y="33349"/>
                  </a:lnTo>
                  <a:lnTo>
                    <a:pt x="169551" y="16612"/>
                  </a:lnTo>
                  <a:lnTo>
                    <a:pt x="152267" y="5248"/>
                  </a:lnTo>
                  <a:lnTo>
                    <a:pt x="132256" y="0"/>
                  </a:lnTo>
                  <a:close/>
                </a:path>
                <a:path w="300990" h="167639">
                  <a:moveTo>
                    <a:pt x="194890" y="30862"/>
                  </a:moveTo>
                  <a:lnTo>
                    <a:pt x="182500" y="33349"/>
                  </a:lnTo>
                  <a:lnTo>
                    <a:pt x="214541" y="33349"/>
                  </a:lnTo>
                  <a:lnTo>
                    <a:pt x="207281" y="31310"/>
                  </a:lnTo>
                  <a:lnTo>
                    <a:pt x="194890" y="30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3587" y="1895703"/>
              <a:ext cx="163005" cy="105791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6332188" y="1684120"/>
            <a:ext cx="299720" cy="344170"/>
            <a:chOff x="6332188" y="1684120"/>
            <a:chExt cx="299720" cy="344170"/>
          </a:xfrm>
        </p:grpSpPr>
        <p:sp>
          <p:nvSpPr>
            <p:cNvPr id="25" name="object 25"/>
            <p:cNvSpPr/>
            <p:nvPr/>
          </p:nvSpPr>
          <p:spPr>
            <a:xfrm>
              <a:off x="6332188" y="1684120"/>
              <a:ext cx="299720" cy="344170"/>
            </a:xfrm>
            <a:custGeom>
              <a:avLst/>
              <a:gdLst/>
              <a:ahLst/>
              <a:cxnLst/>
              <a:rect l="l" t="t" r="r" b="b"/>
              <a:pathLst>
                <a:path w="299720" h="344169">
                  <a:moveTo>
                    <a:pt x="163005" y="26447"/>
                  </a:moveTo>
                  <a:lnTo>
                    <a:pt x="136571" y="26447"/>
                  </a:lnTo>
                  <a:lnTo>
                    <a:pt x="136571" y="44520"/>
                  </a:lnTo>
                  <a:lnTo>
                    <a:pt x="89887" y="56231"/>
                  </a:lnTo>
                  <a:lnTo>
                    <a:pt x="50688" y="81082"/>
                  </a:lnTo>
                  <a:lnTo>
                    <a:pt x="21174" y="116342"/>
                  </a:lnTo>
                  <a:lnTo>
                    <a:pt x="3545" y="159283"/>
                  </a:lnTo>
                  <a:lnTo>
                    <a:pt x="0" y="207175"/>
                  </a:lnTo>
                  <a:lnTo>
                    <a:pt x="11704" y="253716"/>
                  </a:lnTo>
                  <a:lnTo>
                    <a:pt x="36541" y="292915"/>
                  </a:lnTo>
                  <a:lnTo>
                    <a:pt x="71782" y="322508"/>
                  </a:lnTo>
                  <a:lnTo>
                    <a:pt x="114699" y="340232"/>
                  </a:lnTo>
                  <a:lnTo>
                    <a:pt x="162565" y="343822"/>
                  </a:lnTo>
                  <a:lnTo>
                    <a:pt x="209080" y="332111"/>
                  </a:lnTo>
                  <a:lnTo>
                    <a:pt x="232313" y="317374"/>
                  </a:lnTo>
                  <a:lnTo>
                    <a:pt x="149789" y="317374"/>
                  </a:lnTo>
                  <a:lnTo>
                    <a:pt x="101706" y="307697"/>
                  </a:lnTo>
                  <a:lnTo>
                    <a:pt x="62503" y="281284"/>
                  </a:lnTo>
                  <a:lnTo>
                    <a:pt x="36104" y="242060"/>
                  </a:lnTo>
                  <a:lnTo>
                    <a:pt x="26433" y="193951"/>
                  </a:lnTo>
                  <a:lnTo>
                    <a:pt x="36104" y="145842"/>
                  </a:lnTo>
                  <a:lnTo>
                    <a:pt x="62434" y="106721"/>
                  </a:lnTo>
                  <a:lnTo>
                    <a:pt x="101706" y="80204"/>
                  </a:lnTo>
                  <a:lnTo>
                    <a:pt x="149788" y="70527"/>
                  </a:lnTo>
                  <a:lnTo>
                    <a:pt x="269840" y="70527"/>
                  </a:lnTo>
                  <a:lnTo>
                    <a:pt x="270647" y="69646"/>
                  </a:lnTo>
                  <a:lnTo>
                    <a:pt x="233494" y="69646"/>
                  </a:lnTo>
                  <a:lnTo>
                    <a:pt x="217090" y="60086"/>
                  </a:lnTo>
                  <a:lnTo>
                    <a:pt x="199736" y="52675"/>
                  </a:lnTo>
                  <a:lnTo>
                    <a:pt x="181639" y="47578"/>
                  </a:lnTo>
                  <a:lnTo>
                    <a:pt x="163005" y="44961"/>
                  </a:lnTo>
                  <a:lnTo>
                    <a:pt x="163005" y="26447"/>
                  </a:lnTo>
                  <a:close/>
                </a:path>
                <a:path w="299720" h="344169">
                  <a:moveTo>
                    <a:pt x="269840" y="70527"/>
                  </a:moveTo>
                  <a:lnTo>
                    <a:pt x="149788" y="70527"/>
                  </a:lnTo>
                  <a:lnTo>
                    <a:pt x="197871" y="80204"/>
                  </a:lnTo>
                  <a:lnTo>
                    <a:pt x="237143" y="106721"/>
                  </a:lnTo>
                  <a:lnTo>
                    <a:pt x="263472" y="145842"/>
                  </a:lnTo>
                  <a:lnTo>
                    <a:pt x="273144" y="193951"/>
                  </a:lnTo>
                  <a:lnTo>
                    <a:pt x="263472" y="242060"/>
                  </a:lnTo>
                  <a:lnTo>
                    <a:pt x="237074" y="281284"/>
                  </a:lnTo>
                  <a:lnTo>
                    <a:pt x="197871" y="307697"/>
                  </a:lnTo>
                  <a:lnTo>
                    <a:pt x="149789" y="317374"/>
                  </a:lnTo>
                  <a:lnTo>
                    <a:pt x="232313" y="317374"/>
                  </a:lnTo>
                  <a:lnTo>
                    <a:pt x="248258" y="307261"/>
                  </a:lnTo>
                  <a:lnTo>
                    <a:pt x="277835" y="272000"/>
                  </a:lnTo>
                  <a:lnTo>
                    <a:pt x="295549" y="229059"/>
                  </a:lnTo>
                  <a:lnTo>
                    <a:pt x="299137" y="181168"/>
                  </a:lnTo>
                  <a:lnTo>
                    <a:pt x="294470" y="154644"/>
                  </a:lnTo>
                  <a:lnTo>
                    <a:pt x="285259" y="129649"/>
                  </a:lnTo>
                  <a:lnTo>
                    <a:pt x="271753" y="106721"/>
                  </a:lnTo>
                  <a:lnTo>
                    <a:pt x="254200" y="86396"/>
                  </a:lnTo>
                  <a:lnTo>
                    <a:pt x="267417" y="73172"/>
                  </a:lnTo>
                  <a:lnTo>
                    <a:pt x="269840" y="70527"/>
                  </a:lnTo>
                  <a:close/>
                </a:path>
                <a:path w="299720" h="344169">
                  <a:moveTo>
                    <a:pt x="253759" y="49369"/>
                  </a:moveTo>
                  <a:lnTo>
                    <a:pt x="248473" y="54218"/>
                  </a:lnTo>
                  <a:lnTo>
                    <a:pt x="233494" y="69646"/>
                  </a:lnTo>
                  <a:lnTo>
                    <a:pt x="270647" y="69646"/>
                  </a:lnTo>
                  <a:lnTo>
                    <a:pt x="272263" y="67883"/>
                  </a:lnTo>
                  <a:lnTo>
                    <a:pt x="272263" y="59507"/>
                  </a:lnTo>
                  <a:lnTo>
                    <a:pt x="261689" y="49810"/>
                  </a:lnTo>
                  <a:lnTo>
                    <a:pt x="253759" y="49369"/>
                  </a:lnTo>
                  <a:close/>
                </a:path>
                <a:path w="299720" h="344169">
                  <a:moveTo>
                    <a:pt x="202655" y="0"/>
                  </a:moveTo>
                  <a:lnTo>
                    <a:pt x="96921" y="0"/>
                  </a:lnTo>
                  <a:lnTo>
                    <a:pt x="96921" y="26447"/>
                  </a:lnTo>
                  <a:lnTo>
                    <a:pt x="202655" y="26447"/>
                  </a:lnTo>
                  <a:lnTo>
                    <a:pt x="202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6684" y="1772720"/>
              <a:ext cx="210585" cy="211142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3514052" y="1723351"/>
            <a:ext cx="370205" cy="266065"/>
            <a:chOff x="3514052" y="1723351"/>
            <a:chExt cx="370205" cy="266065"/>
          </a:xfrm>
        </p:grpSpPr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9786" y="1740102"/>
              <a:ext cx="264333" cy="23053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597317" y="1723351"/>
              <a:ext cx="265430" cy="266065"/>
            </a:xfrm>
            <a:custGeom>
              <a:avLst/>
              <a:gdLst/>
              <a:ahLst/>
              <a:cxnLst/>
              <a:rect l="l" t="t" r="r" b="b"/>
              <a:pathLst>
                <a:path w="265429" h="266064">
                  <a:moveTo>
                    <a:pt x="213926" y="180727"/>
                  </a:moveTo>
                  <a:lnTo>
                    <a:pt x="162124" y="180727"/>
                  </a:lnTo>
                  <a:lnTo>
                    <a:pt x="177103" y="195273"/>
                  </a:lnTo>
                  <a:lnTo>
                    <a:pt x="175781" y="202767"/>
                  </a:lnTo>
                  <a:lnTo>
                    <a:pt x="225124" y="258307"/>
                  </a:lnTo>
                  <a:lnTo>
                    <a:pt x="241479" y="265525"/>
                  </a:lnTo>
                  <a:lnTo>
                    <a:pt x="250338" y="264072"/>
                  </a:lnTo>
                  <a:lnTo>
                    <a:pt x="258165" y="259189"/>
                  </a:lnTo>
                  <a:lnTo>
                    <a:pt x="263445" y="251606"/>
                  </a:lnTo>
                  <a:lnTo>
                    <a:pt x="265379" y="242824"/>
                  </a:lnTo>
                  <a:lnTo>
                    <a:pt x="263927" y="233960"/>
                  </a:lnTo>
                  <a:lnTo>
                    <a:pt x="259046" y="226129"/>
                  </a:lnTo>
                  <a:lnTo>
                    <a:pt x="216312" y="182931"/>
                  </a:lnTo>
                  <a:lnTo>
                    <a:pt x="213926" y="180727"/>
                  </a:lnTo>
                  <a:close/>
                </a:path>
                <a:path w="265429" h="266064">
                  <a:moveTo>
                    <a:pt x="100446" y="0"/>
                  </a:moveTo>
                  <a:lnTo>
                    <a:pt x="61147" y="7638"/>
                  </a:lnTo>
                  <a:lnTo>
                    <a:pt x="29241" y="29037"/>
                  </a:lnTo>
                  <a:lnTo>
                    <a:pt x="7826" y="60933"/>
                  </a:lnTo>
                  <a:lnTo>
                    <a:pt x="0" y="100061"/>
                  </a:lnTo>
                  <a:lnTo>
                    <a:pt x="7786" y="139071"/>
                  </a:lnTo>
                  <a:lnTo>
                    <a:pt x="7826" y="139271"/>
                  </a:lnTo>
                  <a:lnTo>
                    <a:pt x="29241" y="171415"/>
                  </a:lnTo>
                  <a:lnTo>
                    <a:pt x="61147" y="193227"/>
                  </a:lnTo>
                  <a:lnTo>
                    <a:pt x="100446" y="201444"/>
                  </a:lnTo>
                  <a:lnTo>
                    <a:pt x="116836" y="200129"/>
                  </a:lnTo>
                  <a:lnTo>
                    <a:pt x="132772" y="196210"/>
                  </a:lnTo>
                  <a:lnTo>
                    <a:pt x="147964" y="189729"/>
                  </a:lnTo>
                  <a:lnTo>
                    <a:pt x="162124" y="180727"/>
                  </a:lnTo>
                  <a:lnTo>
                    <a:pt x="213926" y="180727"/>
                  </a:lnTo>
                  <a:lnTo>
                    <a:pt x="210585" y="177641"/>
                  </a:lnTo>
                  <a:lnTo>
                    <a:pt x="208089" y="176760"/>
                  </a:lnTo>
                  <a:lnTo>
                    <a:pt x="195166" y="176760"/>
                  </a:lnTo>
                  <a:lnTo>
                    <a:pt x="180187" y="162213"/>
                  </a:lnTo>
                  <a:lnTo>
                    <a:pt x="186203" y="152956"/>
                  </a:lnTo>
                  <a:lnTo>
                    <a:pt x="39650" y="152956"/>
                  </a:lnTo>
                  <a:lnTo>
                    <a:pt x="24237" y="125221"/>
                  </a:lnTo>
                  <a:lnTo>
                    <a:pt x="28932" y="65120"/>
                  </a:lnTo>
                  <a:lnTo>
                    <a:pt x="60060" y="31689"/>
                  </a:lnTo>
                  <a:lnTo>
                    <a:pt x="100887" y="20717"/>
                  </a:lnTo>
                  <a:lnTo>
                    <a:pt x="158151" y="20717"/>
                  </a:lnTo>
                  <a:lnTo>
                    <a:pt x="139807" y="8216"/>
                  </a:lnTo>
                  <a:lnTo>
                    <a:pt x="100446" y="0"/>
                  </a:lnTo>
                  <a:close/>
                </a:path>
                <a:path w="265429" h="266064">
                  <a:moveTo>
                    <a:pt x="203096" y="174996"/>
                  </a:moveTo>
                  <a:lnTo>
                    <a:pt x="195166" y="176760"/>
                  </a:lnTo>
                  <a:lnTo>
                    <a:pt x="208089" y="176760"/>
                  </a:lnTo>
                  <a:lnTo>
                    <a:pt x="203096" y="174996"/>
                  </a:lnTo>
                  <a:close/>
                </a:path>
                <a:path w="265429" h="266064">
                  <a:moveTo>
                    <a:pt x="100006" y="137528"/>
                  </a:moveTo>
                  <a:lnTo>
                    <a:pt x="57244" y="145084"/>
                  </a:lnTo>
                  <a:lnTo>
                    <a:pt x="39650" y="152956"/>
                  </a:lnTo>
                  <a:lnTo>
                    <a:pt x="186203" y="152956"/>
                  </a:lnTo>
                  <a:lnTo>
                    <a:pt x="186489" y="152516"/>
                  </a:lnTo>
                  <a:lnTo>
                    <a:pt x="162124" y="152516"/>
                  </a:lnTo>
                  <a:lnTo>
                    <a:pt x="155839" y="149706"/>
                  </a:lnTo>
                  <a:lnTo>
                    <a:pt x="118454" y="139071"/>
                  </a:lnTo>
                  <a:lnTo>
                    <a:pt x="109250" y="137928"/>
                  </a:lnTo>
                  <a:lnTo>
                    <a:pt x="100006" y="137528"/>
                  </a:lnTo>
                  <a:close/>
                </a:path>
                <a:path w="265429" h="266064">
                  <a:moveTo>
                    <a:pt x="158151" y="20717"/>
                  </a:moveTo>
                  <a:lnTo>
                    <a:pt x="100887" y="20717"/>
                  </a:lnTo>
                  <a:lnTo>
                    <a:pt x="132187" y="26992"/>
                  </a:lnTo>
                  <a:lnTo>
                    <a:pt x="157663" y="44134"/>
                  </a:lnTo>
                  <a:lnTo>
                    <a:pt x="174797" y="69625"/>
                  </a:lnTo>
                  <a:lnTo>
                    <a:pt x="181068" y="100942"/>
                  </a:lnTo>
                  <a:lnTo>
                    <a:pt x="179843" y="115013"/>
                  </a:lnTo>
                  <a:lnTo>
                    <a:pt x="176222" y="128547"/>
                  </a:lnTo>
                  <a:lnTo>
                    <a:pt x="170288" y="141172"/>
                  </a:lnTo>
                  <a:lnTo>
                    <a:pt x="162124" y="152516"/>
                  </a:lnTo>
                  <a:lnTo>
                    <a:pt x="186489" y="152516"/>
                  </a:lnTo>
                  <a:lnTo>
                    <a:pt x="189184" y="148369"/>
                  </a:lnTo>
                  <a:lnTo>
                    <a:pt x="195661" y="133451"/>
                  </a:lnTo>
                  <a:lnTo>
                    <a:pt x="199578" y="117706"/>
                  </a:lnTo>
                  <a:lnTo>
                    <a:pt x="200893" y="101383"/>
                  </a:lnTo>
                  <a:lnTo>
                    <a:pt x="193252" y="62173"/>
                  </a:lnTo>
                  <a:lnTo>
                    <a:pt x="171816" y="30029"/>
                  </a:lnTo>
                  <a:lnTo>
                    <a:pt x="158151" y="20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2827" y="1762141"/>
              <a:ext cx="88992" cy="8904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4052" y="1740184"/>
              <a:ext cx="101768" cy="168742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8958580" y="3072383"/>
            <a:ext cx="2560320" cy="2018030"/>
          </a:xfrm>
          <a:prstGeom prst="rect">
            <a:avLst/>
          </a:prstGeom>
          <a:solidFill>
            <a:srgbClr val="80276C">
              <a:alpha val="10195"/>
            </a:srgbClr>
          </a:solidFill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endParaRPr sz="1100">
              <a:latin typeface="Times New Roman"/>
              <a:cs typeface="Times New Roman"/>
            </a:endParaRPr>
          </a:p>
          <a:p>
            <a:pPr marL="238760">
              <a:lnSpc>
                <a:spcPct val="100000"/>
              </a:lnSpc>
            </a:pPr>
            <a:r>
              <a:rPr sz="1100" b="1" spc="60" dirty="0">
                <a:solidFill>
                  <a:srgbClr val="80276C"/>
                </a:solidFill>
                <a:latin typeface="Calibri"/>
                <a:cs typeface="Calibri"/>
              </a:rPr>
              <a:t>Example</a:t>
            </a:r>
            <a:r>
              <a:rPr sz="1100" b="1" spc="-40" dirty="0">
                <a:solidFill>
                  <a:srgbClr val="80276C"/>
                </a:solidFill>
                <a:latin typeface="Calibri"/>
                <a:cs typeface="Calibri"/>
              </a:rPr>
              <a:t> </a:t>
            </a:r>
            <a:r>
              <a:rPr sz="1100" b="1" spc="40" dirty="0">
                <a:solidFill>
                  <a:srgbClr val="80276C"/>
                </a:solidFill>
                <a:latin typeface="Calibri"/>
                <a:cs typeface="Calibri"/>
              </a:rPr>
              <a:t>Insights</a:t>
            </a:r>
            <a:endParaRPr sz="1100">
              <a:latin typeface="Calibri"/>
              <a:cs typeface="Calibri"/>
            </a:endParaRPr>
          </a:p>
          <a:p>
            <a:pPr marL="407670" marR="684530" indent="-169545">
              <a:lnSpc>
                <a:spcPts val="1190"/>
              </a:lnSpc>
              <a:spcBef>
                <a:spcPts val="320"/>
              </a:spcBef>
              <a:buFont typeface="Arial"/>
              <a:buChar char="•"/>
              <a:tabLst>
                <a:tab pos="410845" algn="l"/>
              </a:tabLst>
            </a:pP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Historical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severe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outage 	locations</a:t>
            </a:r>
            <a:endParaRPr sz="1100">
              <a:latin typeface="Calibri"/>
              <a:cs typeface="Calibri"/>
            </a:endParaRPr>
          </a:p>
          <a:p>
            <a:pPr marL="408305" indent="-16954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408305" algn="l"/>
              </a:tabLst>
            </a:pP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Historical</a:t>
            </a:r>
            <a:r>
              <a:rPr sz="1100" spc="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100" spc="2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ignitions</a:t>
            </a:r>
            <a:endParaRPr sz="1100">
              <a:latin typeface="Calibri"/>
              <a:cs typeface="Calibri"/>
            </a:endParaRPr>
          </a:p>
          <a:p>
            <a:pPr marL="407670" marR="483870" indent="-169545">
              <a:lnSpc>
                <a:spcPts val="1190"/>
              </a:lnSpc>
              <a:spcBef>
                <a:spcPts val="315"/>
              </a:spcBef>
              <a:buFont typeface="Arial"/>
              <a:buChar char="•"/>
              <a:tabLst>
                <a:tab pos="410845" algn="l"/>
              </a:tabLst>
            </a:pP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Historical</a:t>
            </a:r>
            <a:r>
              <a:rPr sz="1100" spc="1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primary</a:t>
            </a:r>
            <a:r>
              <a:rPr sz="1100" spc="1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drivers</a:t>
            </a:r>
            <a:r>
              <a:rPr sz="1100" spc="1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of 	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outages</a:t>
            </a:r>
            <a:endParaRPr sz="1100">
              <a:latin typeface="Calibri"/>
              <a:cs typeface="Calibri"/>
            </a:endParaRPr>
          </a:p>
          <a:p>
            <a:pPr marL="407670" marR="332740" indent="-169545">
              <a:lnSpc>
                <a:spcPts val="1190"/>
              </a:lnSpc>
              <a:spcBef>
                <a:spcPts val="295"/>
              </a:spcBef>
              <a:buFont typeface="Arial"/>
              <a:buChar char="•"/>
              <a:tabLst>
                <a:tab pos="410845" algn="l"/>
              </a:tabLst>
            </a:pP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Distribution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outages</a:t>
            </a:r>
            <a:r>
              <a:rPr sz="11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across 	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hazards</a:t>
            </a:r>
            <a:endParaRPr sz="1100">
              <a:latin typeface="Calibri"/>
              <a:cs typeface="Calibri"/>
            </a:endParaRPr>
          </a:p>
          <a:p>
            <a:pPr marL="408305" indent="-16954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408305" algn="l"/>
              </a:tabLst>
            </a:pP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Design</a:t>
            </a:r>
            <a:r>
              <a:rPr sz="110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standard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implications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58812" y="5257279"/>
            <a:ext cx="4445" cy="908685"/>
          </a:xfrm>
          <a:custGeom>
            <a:avLst/>
            <a:gdLst/>
            <a:ahLst/>
            <a:cxnLst/>
            <a:rect l="l" t="t" r="r" b="b"/>
            <a:pathLst>
              <a:path w="4445" h="908685">
                <a:moveTo>
                  <a:pt x="0" y="908570"/>
                </a:moveTo>
                <a:lnTo>
                  <a:pt x="4127" y="908570"/>
                </a:lnTo>
                <a:lnTo>
                  <a:pt x="4127" y="0"/>
                </a:lnTo>
                <a:lnTo>
                  <a:pt x="0" y="0"/>
                </a:lnTo>
                <a:lnTo>
                  <a:pt x="0" y="908570"/>
                </a:lnTo>
                <a:close/>
              </a:path>
            </a:pathLst>
          </a:custGeom>
          <a:solidFill>
            <a:srgbClr val="EA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4111" y="5257279"/>
            <a:ext cx="9829165" cy="908685"/>
          </a:xfrm>
          <a:custGeom>
            <a:avLst/>
            <a:gdLst/>
            <a:ahLst/>
            <a:cxnLst/>
            <a:rect l="l" t="t" r="r" b="b"/>
            <a:pathLst>
              <a:path w="9829165" h="908685">
                <a:moveTo>
                  <a:pt x="0" y="908570"/>
                </a:moveTo>
                <a:lnTo>
                  <a:pt x="9829076" y="908570"/>
                </a:lnTo>
                <a:lnTo>
                  <a:pt x="9829076" y="0"/>
                </a:lnTo>
                <a:lnTo>
                  <a:pt x="0" y="0"/>
                </a:lnTo>
                <a:lnTo>
                  <a:pt x="0" y="908570"/>
                </a:lnTo>
                <a:close/>
              </a:path>
            </a:pathLst>
          </a:custGeom>
          <a:solidFill>
            <a:srgbClr val="EA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62940" y="5257279"/>
            <a:ext cx="1041400" cy="908685"/>
          </a:xfrm>
          <a:prstGeom prst="rect">
            <a:avLst/>
          </a:prstGeom>
          <a:solidFill>
            <a:srgbClr val="707375"/>
          </a:solidFill>
        </p:spPr>
        <p:txBody>
          <a:bodyPr vert="horz" wrap="square" lIns="0" tIns="330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0"/>
              </a:spcBef>
            </a:pPr>
            <a:endParaRPr sz="1100">
              <a:latin typeface="Times New Roman"/>
              <a:cs typeface="Times New Roman"/>
            </a:endParaRPr>
          </a:p>
          <a:p>
            <a:pPr marL="200025" marR="190500" indent="-2540" algn="ctr">
              <a:lnSpc>
                <a:spcPct val="100000"/>
              </a:lnSpc>
            </a:pPr>
            <a:r>
              <a:rPr sz="1100" b="1" spc="50" dirty="0">
                <a:solidFill>
                  <a:srgbClr val="FFFFFF"/>
                </a:solidFill>
                <a:latin typeface="Calibri"/>
                <a:cs typeface="Calibri"/>
              </a:rPr>
              <a:t>KEY WEATHER </a:t>
            </a:r>
            <a:r>
              <a:rPr sz="1100" b="1" spc="55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105634" y="5315788"/>
            <a:ext cx="7118350" cy="461645"/>
            <a:chOff x="2105634" y="5315788"/>
            <a:chExt cx="7118350" cy="461645"/>
          </a:xfrm>
        </p:grpSpPr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4936" y="5335130"/>
              <a:ext cx="422808" cy="42280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42171" y="5599763"/>
              <a:ext cx="78241" cy="10459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790015" y="5391251"/>
              <a:ext cx="381635" cy="283845"/>
            </a:xfrm>
            <a:custGeom>
              <a:avLst/>
              <a:gdLst/>
              <a:ahLst/>
              <a:cxnLst/>
              <a:rect l="l" t="t" r="r" b="b"/>
              <a:pathLst>
                <a:path w="381634" h="283845">
                  <a:moveTo>
                    <a:pt x="124206" y="258330"/>
                  </a:moveTo>
                  <a:lnTo>
                    <a:pt x="119837" y="244868"/>
                  </a:lnTo>
                  <a:lnTo>
                    <a:pt x="110236" y="228384"/>
                  </a:lnTo>
                  <a:lnTo>
                    <a:pt x="100634" y="214414"/>
                  </a:lnTo>
                  <a:lnTo>
                    <a:pt x="96266" y="208521"/>
                  </a:lnTo>
                  <a:lnTo>
                    <a:pt x="91897" y="214337"/>
                  </a:lnTo>
                  <a:lnTo>
                    <a:pt x="82296" y="228193"/>
                  </a:lnTo>
                  <a:lnTo>
                    <a:pt x="72682" y="244665"/>
                  </a:lnTo>
                  <a:lnTo>
                    <a:pt x="68326" y="258330"/>
                  </a:lnTo>
                  <a:lnTo>
                    <a:pt x="70485" y="268097"/>
                  </a:lnTo>
                  <a:lnTo>
                    <a:pt x="76428" y="276009"/>
                  </a:lnTo>
                  <a:lnTo>
                    <a:pt x="85293" y="281305"/>
                  </a:lnTo>
                  <a:lnTo>
                    <a:pt x="96266" y="283235"/>
                  </a:lnTo>
                  <a:lnTo>
                    <a:pt x="107226" y="281305"/>
                  </a:lnTo>
                  <a:lnTo>
                    <a:pt x="116103" y="276009"/>
                  </a:lnTo>
                  <a:lnTo>
                    <a:pt x="122047" y="268097"/>
                  </a:lnTo>
                  <a:lnTo>
                    <a:pt x="124206" y="258330"/>
                  </a:lnTo>
                  <a:close/>
                </a:path>
                <a:path w="381634" h="283845">
                  <a:moveTo>
                    <a:pt x="314223" y="258330"/>
                  </a:moveTo>
                  <a:lnTo>
                    <a:pt x="309854" y="244868"/>
                  </a:lnTo>
                  <a:lnTo>
                    <a:pt x="300253" y="228384"/>
                  </a:lnTo>
                  <a:lnTo>
                    <a:pt x="290639" y="214414"/>
                  </a:lnTo>
                  <a:lnTo>
                    <a:pt x="286283" y="208521"/>
                  </a:lnTo>
                  <a:lnTo>
                    <a:pt x="281914" y="214337"/>
                  </a:lnTo>
                  <a:lnTo>
                    <a:pt x="272300" y="228193"/>
                  </a:lnTo>
                  <a:lnTo>
                    <a:pt x="262699" y="244665"/>
                  </a:lnTo>
                  <a:lnTo>
                    <a:pt x="258330" y="258330"/>
                  </a:lnTo>
                  <a:lnTo>
                    <a:pt x="260502" y="268097"/>
                  </a:lnTo>
                  <a:lnTo>
                    <a:pt x="266433" y="276009"/>
                  </a:lnTo>
                  <a:lnTo>
                    <a:pt x="275310" y="281305"/>
                  </a:lnTo>
                  <a:lnTo>
                    <a:pt x="286283" y="283235"/>
                  </a:lnTo>
                  <a:lnTo>
                    <a:pt x="297243" y="281305"/>
                  </a:lnTo>
                  <a:lnTo>
                    <a:pt x="306120" y="276009"/>
                  </a:lnTo>
                  <a:lnTo>
                    <a:pt x="312051" y="268097"/>
                  </a:lnTo>
                  <a:lnTo>
                    <a:pt x="314223" y="258330"/>
                  </a:lnTo>
                  <a:close/>
                </a:path>
                <a:path w="381634" h="283845">
                  <a:moveTo>
                    <a:pt x="381279" y="141274"/>
                  </a:moveTo>
                  <a:lnTo>
                    <a:pt x="362839" y="105410"/>
                  </a:lnTo>
                  <a:lnTo>
                    <a:pt x="331482" y="94284"/>
                  </a:lnTo>
                  <a:lnTo>
                    <a:pt x="319811" y="94957"/>
                  </a:lnTo>
                  <a:lnTo>
                    <a:pt x="317957" y="80467"/>
                  </a:lnTo>
                  <a:lnTo>
                    <a:pt x="291871" y="46139"/>
                  </a:lnTo>
                  <a:lnTo>
                    <a:pt x="247230" y="34874"/>
                  </a:lnTo>
                  <a:lnTo>
                    <a:pt x="231508" y="37680"/>
                  </a:lnTo>
                  <a:lnTo>
                    <a:pt x="215087" y="18770"/>
                  </a:lnTo>
                  <a:lnTo>
                    <a:pt x="193154" y="5930"/>
                  </a:lnTo>
                  <a:lnTo>
                    <a:pt x="167767" y="0"/>
                  </a:lnTo>
                  <a:lnTo>
                    <a:pt x="140970" y="1816"/>
                  </a:lnTo>
                  <a:lnTo>
                    <a:pt x="116268" y="11087"/>
                  </a:lnTo>
                  <a:lnTo>
                    <a:pt x="96748" y="26657"/>
                  </a:lnTo>
                  <a:lnTo>
                    <a:pt x="83832" y="46990"/>
                  </a:lnTo>
                  <a:lnTo>
                    <a:pt x="78943" y="70548"/>
                  </a:lnTo>
                  <a:lnTo>
                    <a:pt x="60553" y="69837"/>
                  </a:lnTo>
                  <a:lnTo>
                    <a:pt x="14109" y="92468"/>
                  </a:lnTo>
                  <a:lnTo>
                    <a:pt x="0" y="121970"/>
                  </a:lnTo>
                  <a:lnTo>
                    <a:pt x="127" y="137998"/>
                  </a:lnTo>
                  <a:lnTo>
                    <a:pt x="28016" y="178511"/>
                  </a:lnTo>
                  <a:lnTo>
                    <a:pt x="62166" y="189090"/>
                  </a:lnTo>
                  <a:lnTo>
                    <a:pt x="330428" y="189090"/>
                  </a:lnTo>
                  <a:lnTo>
                    <a:pt x="350634" y="184569"/>
                  </a:lnTo>
                  <a:lnTo>
                    <a:pt x="366750" y="174155"/>
                  </a:lnTo>
                  <a:lnTo>
                    <a:pt x="377431" y="159258"/>
                  </a:lnTo>
                  <a:lnTo>
                    <a:pt x="381279" y="141274"/>
                  </a:lnTo>
                  <a:close/>
                </a:path>
              </a:pathLst>
            </a:custGeom>
            <a:solidFill>
              <a:srgbClr val="802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87517" y="5315788"/>
              <a:ext cx="518096" cy="46149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105634" y="5377844"/>
              <a:ext cx="260350" cy="339090"/>
            </a:xfrm>
            <a:custGeom>
              <a:avLst/>
              <a:gdLst/>
              <a:ahLst/>
              <a:cxnLst/>
              <a:rect l="l" t="t" r="r" b="b"/>
              <a:pathLst>
                <a:path w="260350" h="339089">
                  <a:moveTo>
                    <a:pt x="108047" y="0"/>
                  </a:moveTo>
                  <a:lnTo>
                    <a:pt x="118526" y="39580"/>
                  </a:lnTo>
                  <a:lnTo>
                    <a:pt x="86100" y="104558"/>
                  </a:lnTo>
                  <a:lnTo>
                    <a:pt x="43091" y="140956"/>
                  </a:lnTo>
                  <a:lnTo>
                    <a:pt x="27528" y="155984"/>
                  </a:lnTo>
                  <a:lnTo>
                    <a:pt x="16192" y="169461"/>
                  </a:lnTo>
                  <a:lnTo>
                    <a:pt x="9456" y="180463"/>
                  </a:lnTo>
                  <a:lnTo>
                    <a:pt x="0" y="225972"/>
                  </a:lnTo>
                  <a:lnTo>
                    <a:pt x="9401" y="266458"/>
                  </a:lnTo>
                  <a:lnTo>
                    <a:pt x="29662" y="297931"/>
                  </a:lnTo>
                  <a:lnTo>
                    <a:pt x="52783" y="316401"/>
                  </a:lnTo>
                  <a:lnTo>
                    <a:pt x="43996" y="292156"/>
                  </a:lnTo>
                  <a:lnTo>
                    <a:pt x="41509" y="261336"/>
                  </a:lnTo>
                  <a:lnTo>
                    <a:pt x="51291" y="226527"/>
                  </a:lnTo>
                  <a:lnTo>
                    <a:pt x="79310" y="190313"/>
                  </a:lnTo>
                  <a:lnTo>
                    <a:pt x="77472" y="198871"/>
                  </a:lnTo>
                  <a:lnTo>
                    <a:pt x="75883" y="220358"/>
                  </a:lnTo>
                  <a:lnTo>
                    <a:pt x="80429" y="248493"/>
                  </a:lnTo>
                  <a:lnTo>
                    <a:pt x="96994" y="276999"/>
                  </a:lnTo>
                  <a:lnTo>
                    <a:pt x="115839" y="301625"/>
                  </a:lnTo>
                  <a:lnTo>
                    <a:pt x="125400" y="321228"/>
                  </a:lnTo>
                  <a:lnTo>
                    <a:pt x="128826" y="334181"/>
                  </a:lnTo>
                  <a:lnTo>
                    <a:pt x="129268" y="338860"/>
                  </a:lnTo>
                  <a:lnTo>
                    <a:pt x="166509" y="333917"/>
                  </a:lnTo>
                  <a:lnTo>
                    <a:pt x="228556" y="297137"/>
                  </a:lnTo>
                  <a:lnTo>
                    <a:pt x="257466" y="244978"/>
                  </a:lnTo>
                  <a:lnTo>
                    <a:pt x="260243" y="220111"/>
                  </a:lnTo>
                  <a:lnTo>
                    <a:pt x="256223" y="195614"/>
                  </a:lnTo>
                  <a:lnTo>
                    <a:pt x="244659" y="174552"/>
                  </a:lnTo>
                  <a:lnTo>
                    <a:pt x="243567" y="195429"/>
                  </a:lnTo>
                  <a:lnTo>
                    <a:pt x="230953" y="212428"/>
                  </a:lnTo>
                  <a:lnTo>
                    <a:pt x="210713" y="221817"/>
                  </a:lnTo>
                  <a:lnTo>
                    <a:pt x="186742" y="219865"/>
                  </a:lnTo>
                  <a:lnTo>
                    <a:pt x="169535" y="210039"/>
                  </a:lnTo>
                  <a:lnTo>
                    <a:pt x="159829" y="195042"/>
                  </a:lnTo>
                  <a:lnTo>
                    <a:pt x="158827" y="177089"/>
                  </a:lnTo>
                  <a:lnTo>
                    <a:pt x="167732" y="158397"/>
                  </a:lnTo>
                  <a:lnTo>
                    <a:pt x="184825" y="125053"/>
                  </a:lnTo>
                  <a:lnTo>
                    <a:pt x="185748" y="88627"/>
                  </a:lnTo>
                  <a:lnTo>
                    <a:pt x="172156" y="53032"/>
                  </a:lnTo>
                  <a:lnTo>
                    <a:pt x="145704" y="22185"/>
                  </a:lnTo>
                  <a:lnTo>
                    <a:pt x="10804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70188" y="5389605"/>
              <a:ext cx="353677" cy="315207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1918716" y="5878169"/>
            <a:ext cx="6419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C00000"/>
                </a:solidFill>
                <a:latin typeface="Calibri"/>
                <a:cs typeface="Calibri"/>
              </a:rPr>
              <a:t>WILDFIRE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114800" y="5802579"/>
            <a:ext cx="595630" cy="3454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7780" marR="5080" indent="-18415">
              <a:lnSpc>
                <a:spcPts val="1190"/>
              </a:lnSpc>
              <a:spcBef>
                <a:spcPts val="250"/>
              </a:spcBef>
            </a:pPr>
            <a:r>
              <a:rPr sz="1100" b="1" spc="-10" dirty="0">
                <a:solidFill>
                  <a:srgbClr val="8E8479"/>
                </a:solidFill>
                <a:latin typeface="Calibri"/>
                <a:cs typeface="Calibri"/>
              </a:rPr>
              <a:t>SUMMER </a:t>
            </a:r>
            <a:r>
              <a:rPr sz="1100" b="1" spc="40" dirty="0">
                <a:solidFill>
                  <a:srgbClr val="8E8479"/>
                </a:solidFill>
                <a:latin typeface="Calibri"/>
                <a:cs typeface="Calibri"/>
              </a:rPr>
              <a:t>STORMS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88023" y="5802579"/>
            <a:ext cx="1007110" cy="3454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R="5080" indent="196215">
              <a:lnSpc>
                <a:spcPts val="1190"/>
              </a:lnSpc>
              <a:spcBef>
                <a:spcPts val="250"/>
              </a:spcBef>
            </a:pPr>
            <a:r>
              <a:rPr sz="1100" b="1" spc="35" dirty="0">
                <a:solidFill>
                  <a:srgbClr val="96999B"/>
                </a:solidFill>
                <a:latin typeface="Calibri"/>
                <a:cs typeface="Calibri"/>
              </a:rPr>
              <a:t>EXTREME </a:t>
            </a:r>
            <a:r>
              <a:rPr sz="1100" b="1" spc="40" dirty="0">
                <a:solidFill>
                  <a:srgbClr val="96999B"/>
                </a:solidFill>
                <a:latin typeface="Calibri"/>
                <a:cs typeface="Calibri"/>
              </a:rPr>
              <a:t>PRECIPITATION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28514" y="5878169"/>
            <a:ext cx="8477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5893B4"/>
                </a:solidFill>
                <a:latin typeface="Calibri"/>
                <a:cs typeface="Calibri"/>
              </a:rPr>
              <a:t>WINDSTORM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589773" y="5878169"/>
            <a:ext cx="7912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80276C"/>
                </a:solidFill>
                <a:latin typeface="Calibri"/>
                <a:cs typeface="Calibri"/>
              </a:rPr>
              <a:t>RAINSTORM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749283" y="5802579"/>
            <a:ext cx="612775" cy="3454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30810" marR="5080" indent="-131445">
              <a:lnSpc>
                <a:spcPts val="1190"/>
              </a:lnSpc>
              <a:spcBef>
                <a:spcPts val="250"/>
              </a:spcBef>
            </a:pPr>
            <a:r>
              <a:rPr sz="1100" b="1" spc="35" dirty="0">
                <a:solidFill>
                  <a:srgbClr val="FFC000"/>
                </a:solidFill>
                <a:latin typeface="Calibri"/>
                <a:cs typeface="Calibri"/>
              </a:rPr>
              <a:t>EXTREME </a:t>
            </a:r>
            <a:r>
              <a:rPr sz="1100" b="1" spc="30" dirty="0">
                <a:solidFill>
                  <a:srgbClr val="FFC000"/>
                </a:solidFill>
                <a:latin typeface="Calibri"/>
                <a:cs typeface="Calibri"/>
              </a:rPr>
              <a:t>HEAT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838942" y="5878169"/>
            <a:ext cx="4654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001D73"/>
                </a:solidFill>
                <a:latin typeface="Calibri"/>
                <a:cs typeface="Calibri"/>
              </a:rPr>
              <a:t>FLOOD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794113" y="5802579"/>
            <a:ext cx="612775" cy="3454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14300" marR="5080" indent="-114300">
              <a:lnSpc>
                <a:spcPts val="1190"/>
              </a:lnSpc>
              <a:spcBef>
                <a:spcPts val="250"/>
              </a:spcBef>
            </a:pPr>
            <a:r>
              <a:rPr sz="1100" b="1" spc="35" dirty="0">
                <a:solidFill>
                  <a:srgbClr val="8DC7E8"/>
                </a:solidFill>
                <a:latin typeface="Calibri"/>
                <a:cs typeface="Calibri"/>
              </a:rPr>
              <a:t>EXTREME </a:t>
            </a:r>
            <a:r>
              <a:rPr sz="1100" b="1" spc="90" dirty="0">
                <a:solidFill>
                  <a:srgbClr val="8DC7E8"/>
                </a:solidFill>
                <a:latin typeface="Calibri"/>
                <a:cs typeface="Calibri"/>
              </a:rPr>
              <a:t>COLD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095916" y="5220970"/>
            <a:ext cx="8376920" cy="708660"/>
            <a:chOff x="3095916" y="5220970"/>
            <a:chExt cx="8376920" cy="708660"/>
          </a:xfrm>
        </p:grpSpPr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47355" y="5599763"/>
              <a:ext cx="78241" cy="10459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595199" y="5391251"/>
              <a:ext cx="381635" cy="283845"/>
            </a:xfrm>
            <a:custGeom>
              <a:avLst/>
              <a:gdLst/>
              <a:ahLst/>
              <a:cxnLst/>
              <a:rect l="l" t="t" r="r" b="b"/>
              <a:pathLst>
                <a:path w="381634" h="283845">
                  <a:moveTo>
                    <a:pt x="124206" y="258330"/>
                  </a:moveTo>
                  <a:lnTo>
                    <a:pt x="119837" y="244868"/>
                  </a:lnTo>
                  <a:lnTo>
                    <a:pt x="110236" y="228384"/>
                  </a:lnTo>
                  <a:lnTo>
                    <a:pt x="100634" y="214414"/>
                  </a:lnTo>
                  <a:lnTo>
                    <a:pt x="96266" y="208521"/>
                  </a:lnTo>
                  <a:lnTo>
                    <a:pt x="91897" y="214337"/>
                  </a:lnTo>
                  <a:lnTo>
                    <a:pt x="82296" y="228193"/>
                  </a:lnTo>
                  <a:lnTo>
                    <a:pt x="72682" y="244665"/>
                  </a:lnTo>
                  <a:lnTo>
                    <a:pt x="68326" y="258330"/>
                  </a:lnTo>
                  <a:lnTo>
                    <a:pt x="70485" y="268097"/>
                  </a:lnTo>
                  <a:lnTo>
                    <a:pt x="76428" y="276009"/>
                  </a:lnTo>
                  <a:lnTo>
                    <a:pt x="85293" y="281305"/>
                  </a:lnTo>
                  <a:lnTo>
                    <a:pt x="96266" y="283235"/>
                  </a:lnTo>
                  <a:lnTo>
                    <a:pt x="107226" y="281305"/>
                  </a:lnTo>
                  <a:lnTo>
                    <a:pt x="116103" y="276009"/>
                  </a:lnTo>
                  <a:lnTo>
                    <a:pt x="122047" y="268097"/>
                  </a:lnTo>
                  <a:lnTo>
                    <a:pt x="124206" y="258330"/>
                  </a:lnTo>
                  <a:close/>
                </a:path>
                <a:path w="381634" h="283845">
                  <a:moveTo>
                    <a:pt x="314223" y="258330"/>
                  </a:moveTo>
                  <a:lnTo>
                    <a:pt x="309854" y="244868"/>
                  </a:lnTo>
                  <a:lnTo>
                    <a:pt x="300253" y="228384"/>
                  </a:lnTo>
                  <a:lnTo>
                    <a:pt x="290639" y="214414"/>
                  </a:lnTo>
                  <a:lnTo>
                    <a:pt x="286283" y="208521"/>
                  </a:lnTo>
                  <a:lnTo>
                    <a:pt x="281914" y="214337"/>
                  </a:lnTo>
                  <a:lnTo>
                    <a:pt x="272300" y="228193"/>
                  </a:lnTo>
                  <a:lnTo>
                    <a:pt x="262699" y="244665"/>
                  </a:lnTo>
                  <a:lnTo>
                    <a:pt x="258330" y="258330"/>
                  </a:lnTo>
                  <a:lnTo>
                    <a:pt x="260502" y="268097"/>
                  </a:lnTo>
                  <a:lnTo>
                    <a:pt x="266433" y="276009"/>
                  </a:lnTo>
                  <a:lnTo>
                    <a:pt x="275310" y="281305"/>
                  </a:lnTo>
                  <a:lnTo>
                    <a:pt x="286283" y="283235"/>
                  </a:lnTo>
                  <a:lnTo>
                    <a:pt x="297243" y="281305"/>
                  </a:lnTo>
                  <a:lnTo>
                    <a:pt x="306120" y="276009"/>
                  </a:lnTo>
                  <a:lnTo>
                    <a:pt x="312051" y="268097"/>
                  </a:lnTo>
                  <a:lnTo>
                    <a:pt x="314223" y="258330"/>
                  </a:lnTo>
                  <a:close/>
                </a:path>
                <a:path w="381634" h="283845">
                  <a:moveTo>
                    <a:pt x="381279" y="141274"/>
                  </a:moveTo>
                  <a:lnTo>
                    <a:pt x="362839" y="105410"/>
                  </a:lnTo>
                  <a:lnTo>
                    <a:pt x="331482" y="94284"/>
                  </a:lnTo>
                  <a:lnTo>
                    <a:pt x="319811" y="94957"/>
                  </a:lnTo>
                  <a:lnTo>
                    <a:pt x="317957" y="80467"/>
                  </a:lnTo>
                  <a:lnTo>
                    <a:pt x="291871" y="46139"/>
                  </a:lnTo>
                  <a:lnTo>
                    <a:pt x="247230" y="34874"/>
                  </a:lnTo>
                  <a:lnTo>
                    <a:pt x="231508" y="37680"/>
                  </a:lnTo>
                  <a:lnTo>
                    <a:pt x="215087" y="18770"/>
                  </a:lnTo>
                  <a:lnTo>
                    <a:pt x="193154" y="5930"/>
                  </a:lnTo>
                  <a:lnTo>
                    <a:pt x="167767" y="0"/>
                  </a:lnTo>
                  <a:lnTo>
                    <a:pt x="140970" y="1816"/>
                  </a:lnTo>
                  <a:lnTo>
                    <a:pt x="116268" y="11087"/>
                  </a:lnTo>
                  <a:lnTo>
                    <a:pt x="96748" y="26657"/>
                  </a:lnTo>
                  <a:lnTo>
                    <a:pt x="83832" y="46990"/>
                  </a:lnTo>
                  <a:lnTo>
                    <a:pt x="78943" y="70548"/>
                  </a:lnTo>
                  <a:lnTo>
                    <a:pt x="60553" y="69837"/>
                  </a:lnTo>
                  <a:lnTo>
                    <a:pt x="14109" y="92468"/>
                  </a:lnTo>
                  <a:lnTo>
                    <a:pt x="0" y="121970"/>
                  </a:lnTo>
                  <a:lnTo>
                    <a:pt x="127" y="137998"/>
                  </a:lnTo>
                  <a:lnTo>
                    <a:pt x="28016" y="178511"/>
                  </a:lnTo>
                  <a:lnTo>
                    <a:pt x="62166" y="189090"/>
                  </a:lnTo>
                  <a:lnTo>
                    <a:pt x="330428" y="189090"/>
                  </a:lnTo>
                  <a:lnTo>
                    <a:pt x="350634" y="184569"/>
                  </a:lnTo>
                  <a:lnTo>
                    <a:pt x="366750" y="174155"/>
                  </a:lnTo>
                  <a:lnTo>
                    <a:pt x="377431" y="159258"/>
                  </a:lnTo>
                  <a:lnTo>
                    <a:pt x="381279" y="141274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921061" y="5390924"/>
              <a:ext cx="307975" cy="313055"/>
            </a:xfrm>
            <a:custGeom>
              <a:avLst/>
              <a:gdLst/>
              <a:ahLst/>
              <a:cxnLst/>
              <a:rect l="l" t="t" r="r" b="b"/>
              <a:pathLst>
                <a:path w="307975" h="313054">
                  <a:moveTo>
                    <a:pt x="159062" y="272285"/>
                  </a:moveTo>
                  <a:lnTo>
                    <a:pt x="148420" y="272285"/>
                  </a:lnTo>
                  <a:lnTo>
                    <a:pt x="148420" y="310881"/>
                  </a:lnTo>
                  <a:lnTo>
                    <a:pt x="150805" y="313003"/>
                  </a:lnTo>
                  <a:lnTo>
                    <a:pt x="156681" y="313003"/>
                  </a:lnTo>
                  <a:lnTo>
                    <a:pt x="159062" y="310881"/>
                  </a:lnTo>
                  <a:lnTo>
                    <a:pt x="159062" y="272285"/>
                  </a:lnTo>
                  <a:close/>
                </a:path>
                <a:path w="307975" h="313054">
                  <a:moveTo>
                    <a:pt x="159062" y="229603"/>
                  </a:moveTo>
                  <a:lnTo>
                    <a:pt x="148420" y="229603"/>
                  </a:lnTo>
                  <a:lnTo>
                    <a:pt x="148420" y="258872"/>
                  </a:lnTo>
                  <a:lnTo>
                    <a:pt x="117928" y="286054"/>
                  </a:lnTo>
                  <a:lnTo>
                    <a:pt x="115884" y="287939"/>
                  </a:lnTo>
                  <a:lnTo>
                    <a:pt x="116015" y="287939"/>
                  </a:lnTo>
                  <a:lnTo>
                    <a:pt x="116073" y="290943"/>
                  </a:lnTo>
                  <a:lnTo>
                    <a:pt x="116208" y="290943"/>
                  </a:lnTo>
                  <a:lnTo>
                    <a:pt x="120431" y="294579"/>
                  </a:lnTo>
                  <a:lnTo>
                    <a:pt x="123333" y="294579"/>
                  </a:lnTo>
                  <a:lnTo>
                    <a:pt x="125578" y="292642"/>
                  </a:lnTo>
                  <a:lnTo>
                    <a:pt x="148420" y="272285"/>
                  </a:lnTo>
                  <a:lnTo>
                    <a:pt x="174113" y="272285"/>
                  </a:lnTo>
                  <a:lnTo>
                    <a:pt x="159062" y="258872"/>
                  </a:lnTo>
                  <a:lnTo>
                    <a:pt x="159062" y="229603"/>
                  </a:lnTo>
                  <a:close/>
                </a:path>
                <a:path w="307975" h="313054">
                  <a:moveTo>
                    <a:pt x="174113" y="272285"/>
                  </a:moveTo>
                  <a:lnTo>
                    <a:pt x="159062" y="272285"/>
                  </a:lnTo>
                  <a:lnTo>
                    <a:pt x="181908" y="292642"/>
                  </a:lnTo>
                  <a:lnTo>
                    <a:pt x="184004" y="294579"/>
                  </a:lnTo>
                  <a:lnTo>
                    <a:pt x="187318" y="294579"/>
                  </a:lnTo>
                  <a:lnTo>
                    <a:pt x="191549" y="290943"/>
                  </a:lnTo>
                  <a:lnTo>
                    <a:pt x="191606" y="287939"/>
                  </a:lnTo>
                  <a:lnTo>
                    <a:pt x="189562" y="286054"/>
                  </a:lnTo>
                  <a:lnTo>
                    <a:pt x="174113" y="272285"/>
                  </a:lnTo>
                  <a:close/>
                </a:path>
                <a:path w="307975" h="313054">
                  <a:moveTo>
                    <a:pt x="141043" y="176949"/>
                  </a:moveTo>
                  <a:lnTo>
                    <a:pt x="124447" y="176949"/>
                  </a:lnTo>
                  <a:lnTo>
                    <a:pt x="129347" y="181543"/>
                  </a:lnTo>
                  <a:lnTo>
                    <a:pt x="131258" y="182759"/>
                  </a:lnTo>
                  <a:lnTo>
                    <a:pt x="135349" y="185302"/>
                  </a:lnTo>
                  <a:lnTo>
                    <a:pt x="141663" y="187852"/>
                  </a:lnTo>
                  <a:lnTo>
                    <a:pt x="148393" y="189319"/>
                  </a:lnTo>
                  <a:lnTo>
                    <a:pt x="148393" y="216190"/>
                  </a:lnTo>
                  <a:lnTo>
                    <a:pt x="96643" y="262342"/>
                  </a:lnTo>
                  <a:lnTo>
                    <a:pt x="94599" y="264227"/>
                  </a:lnTo>
                  <a:lnTo>
                    <a:pt x="94730" y="264227"/>
                  </a:lnTo>
                  <a:lnTo>
                    <a:pt x="94788" y="267230"/>
                  </a:lnTo>
                  <a:lnTo>
                    <a:pt x="94923" y="267230"/>
                  </a:lnTo>
                  <a:lnTo>
                    <a:pt x="99146" y="270866"/>
                  </a:lnTo>
                  <a:lnTo>
                    <a:pt x="102047" y="270866"/>
                  </a:lnTo>
                  <a:lnTo>
                    <a:pt x="104293" y="268930"/>
                  </a:lnTo>
                  <a:lnTo>
                    <a:pt x="148420" y="229603"/>
                  </a:lnTo>
                  <a:lnTo>
                    <a:pt x="174113" y="229603"/>
                  </a:lnTo>
                  <a:lnTo>
                    <a:pt x="159062" y="216190"/>
                  </a:lnTo>
                  <a:lnTo>
                    <a:pt x="159062" y="189319"/>
                  </a:lnTo>
                  <a:lnTo>
                    <a:pt x="165868" y="187852"/>
                  </a:lnTo>
                  <a:lnTo>
                    <a:pt x="172192" y="185302"/>
                  </a:lnTo>
                  <a:lnTo>
                    <a:pt x="177875" y="181748"/>
                  </a:lnTo>
                  <a:lnTo>
                    <a:pt x="179548" y="180214"/>
                  </a:lnTo>
                  <a:lnTo>
                    <a:pt x="153732" y="180214"/>
                  </a:lnTo>
                  <a:lnTo>
                    <a:pt x="143375" y="178351"/>
                  </a:lnTo>
                  <a:lnTo>
                    <a:pt x="141043" y="176949"/>
                  </a:lnTo>
                  <a:close/>
                </a:path>
                <a:path w="307975" h="313054">
                  <a:moveTo>
                    <a:pt x="174113" y="229603"/>
                  </a:moveTo>
                  <a:lnTo>
                    <a:pt x="159062" y="229603"/>
                  </a:lnTo>
                  <a:lnTo>
                    <a:pt x="203194" y="268930"/>
                  </a:lnTo>
                  <a:lnTo>
                    <a:pt x="205289" y="270866"/>
                  </a:lnTo>
                  <a:lnTo>
                    <a:pt x="208604" y="270866"/>
                  </a:lnTo>
                  <a:lnTo>
                    <a:pt x="212834" y="267230"/>
                  </a:lnTo>
                  <a:lnTo>
                    <a:pt x="212892" y="264227"/>
                  </a:lnTo>
                  <a:lnTo>
                    <a:pt x="210847" y="262342"/>
                  </a:lnTo>
                  <a:lnTo>
                    <a:pt x="174113" y="229603"/>
                  </a:lnTo>
                  <a:close/>
                </a:path>
                <a:path w="307975" h="313054">
                  <a:moveTo>
                    <a:pt x="203681" y="177273"/>
                  </a:moveTo>
                  <a:lnTo>
                    <a:pt x="182755" y="177273"/>
                  </a:lnTo>
                  <a:lnTo>
                    <a:pt x="208710" y="190928"/>
                  </a:lnTo>
                  <a:lnTo>
                    <a:pt x="227459" y="255821"/>
                  </a:lnTo>
                  <a:lnTo>
                    <a:pt x="227530" y="256066"/>
                  </a:lnTo>
                  <a:lnTo>
                    <a:pt x="229645" y="257532"/>
                  </a:lnTo>
                  <a:lnTo>
                    <a:pt x="232760" y="257532"/>
                  </a:lnTo>
                  <a:lnTo>
                    <a:pt x="236248" y="256730"/>
                  </a:lnTo>
                  <a:lnTo>
                    <a:pt x="237959" y="254149"/>
                  </a:lnTo>
                  <a:lnTo>
                    <a:pt x="221658" y="197761"/>
                  </a:lnTo>
                  <a:lnTo>
                    <a:pt x="242614" y="197761"/>
                  </a:lnTo>
                  <a:lnTo>
                    <a:pt x="227060" y="189580"/>
                  </a:lnTo>
                  <a:lnTo>
                    <a:pt x="256765" y="182759"/>
                  </a:lnTo>
                  <a:lnTo>
                    <a:pt x="214107" y="182759"/>
                  </a:lnTo>
                  <a:lnTo>
                    <a:pt x="203681" y="177273"/>
                  </a:lnTo>
                  <a:close/>
                </a:path>
                <a:path w="307975" h="313054">
                  <a:moveTo>
                    <a:pt x="96264" y="197002"/>
                  </a:moveTo>
                  <a:lnTo>
                    <a:pt x="85273" y="197002"/>
                  </a:lnTo>
                  <a:lnTo>
                    <a:pt x="68394" y="252450"/>
                  </a:lnTo>
                  <a:lnTo>
                    <a:pt x="68181" y="253248"/>
                  </a:lnTo>
                  <a:lnTo>
                    <a:pt x="69837" y="255821"/>
                  </a:lnTo>
                  <a:lnTo>
                    <a:pt x="75513" y="257196"/>
                  </a:lnTo>
                  <a:lnTo>
                    <a:pt x="78204" y="255821"/>
                  </a:lnTo>
                  <a:lnTo>
                    <a:pt x="78400" y="255821"/>
                  </a:lnTo>
                  <a:lnTo>
                    <a:pt x="96264" y="197002"/>
                  </a:lnTo>
                  <a:close/>
                </a:path>
                <a:path w="307975" h="313054">
                  <a:moveTo>
                    <a:pt x="242614" y="197761"/>
                  </a:moveTo>
                  <a:lnTo>
                    <a:pt x="221658" y="197761"/>
                  </a:lnTo>
                  <a:lnTo>
                    <a:pt x="249941" y="212637"/>
                  </a:lnTo>
                  <a:lnTo>
                    <a:pt x="261340" y="252023"/>
                  </a:lnTo>
                  <a:lnTo>
                    <a:pt x="261615" y="252023"/>
                  </a:lnTo>
                  <a:lnTo>
                    <a:pt x="263391" y="253248"/>
                  </a:lnTo>
                  <a:lnTo>
                    <a:pt x="266505" y="253248"/>
                  </a:lnTo>
                  <a:lnTo>
                    <a:pt x="269989" y="252450"/>
                  </a:lnTo>
                  <a:lnTo>
                    <a:pt x="271705" y="249865"/>
                  </a:lnTo>
                  <a:lnTo>
                    <a:pt x="262907" y="219442"/>
                  </a:lnTo>
                  <a:lnTo>
                    <a:pt x="283849" y="219442"/>
                  </a:lnTo>
                  <a:lnTo>
                    <a:pt x="268322" y="211273"/>
                  </a:lnTo>
                  <a:lnTo>
                    <a:pt x="298009" y="204456"/>
                  </a:lnTo>
                  <a:lnTo>
                    <a:pt x="255342" y="204456"/>
                  </a:lnTo>
                  <a:lnTo>
                    <a:pt x="242614" y="197761"/>
                  </a:lnTo>
                  <a:close/>
                </a:path>
                <a:path w="307975" h="313054">
                  <a:moveTo>
                    <a:pt x="54758" y="218249"/>
                  </a:moveTo>
                  <a:lnTo>
                    <a:pt x="43758" y="218249"/>
                  </a:lnTo>
                  <a:lnTo>
                    <a:pt x="34548" y="248561"/>
                  </a:lnTo>
                  <a:lnTo>
                    <a:pt x="36215" y="251161"/>
                  </a:lnTo>
                  <a:lnTo>
                    <a:pt x="39734" y="252023"/>
                  </a:lnTo>
                  <a:lnTo>
                    <a:pt x="42836" y="252023"/>
                  </a:lnTo>
                  <a:lnTo>
                    <a:pt x="44938" y="250588"/>
                  </a:lnTo>
                  <a:lnTo>
                    <a:pt x="54758" y="218249"/>
                  </a:lnTo>
                  <a:close/>
                </a:path>
                <a:path w="307975" h="313054">
                  <a:moveTo>
                    <a:pt x="283849" y="219442"/>
                  </a:moveTo>
                  <a:lnTo>
                    <a:pt x="262907" y="219442"/>
                  </a:lnTo>
                  <a:lnTo>
                    <a:pt x="300205" y="239060"/>
                  </a:lnTo>
                  <a:lnTo>
                    <a:pt x="303469" y="238309"/>
                  </a:lnTo>
                  <a:lnTo>
                    <a:pt x="306453" y="233796"/>
                  </a:lnTo>
                  <a:lnTo>
                    <a:pt x="305611" y="230891"/>
                  </a:lnTo>
                  <a:lnTo>
                    <a:pt x="283849" y="219442"/>
                  </a:lnTo>
                  <a:close/>
                </a:path>
                <a:path w="307975" h="313054">
                  <a:moveTo>
                    <a:pt x="7228" y="192564"/>
                  </a:moveTo>
                  <a:lnTo>
                    <a:pt x="4239" y="193955"/>
                  </a:lnTo>
                  <a:lnTo>
                    <a:pt x="2478" y="198951"/>
                  </a:lnTo>
                  <a:lnTo>
                    <a:pt x="4035" y="201614"/>
                  </a:lnTo>
                  <a:lnTo>
                    <a:pt x="6837" y="202401"/>
                  </a:lnTo>
                  <a:lnTo>
                    <a:pt x="38428" y="210024"/>
                  </a:lnTo>
                  <a:lnTo>
                    <a:pt x="873" y="229243"/>
                  </a:lnTo>
                  <a:lnTo>
                    <a:pt x="0" y="232144"/>
                  </a:lnTo>
                  <a:lnTo>
                    <a:pt x="2940" y="236685"/>
                  </a:lnTo>
                  <a:lnTo>
                    <a:pt x="6194" y="237467"/>
                  </a:lnTo>
                  <a:lnTo>
                    <a:pt x="43758" y="218249"/>
                  </a:lnTo>
                  <a:lnTo>
                    <a:pt x="54758" y="218249"/>
                  </a:lnTo>
                  <a:lnTo>
                    <a:pt x="56787" y="211570"/>
                  </a:lnTo>
                  <a:lnTo>
                    <a:pt x="72692" y="203436"/>
                  </a:lnTo>
                  <a:lnTo>
                    <a:pt x="51821" y="203436"/>
                  </a:lnTo>
                  <a:lnTo>
                    <a:pt x="10030" y="193350"/>
                  </a:lnTo>
                  <a:lnTo>
                    <a:pt x="7228" y="192564"/>
                  </a:lnTo>
                  <a:close/>
                </a:path>
                <a:path w="307975" h="313054">
                  <a:moveTo>
                    <a:pt x="299788" y="194252"/>
                  </a:moveTo>
                  <a:lnTo>
                    <a:pt x="255342" y="204456"/>
                  </a:lnTo>
                  <a:lnTo>
                    <a:pt x="298009" y="204456"/>
                  </a:lnTo>
                  <a:lnTo>
                    <a:pt x="302449" y="203436"/>
                  </a:lnTo>
                  <a:lnTo>
                    <a:pt x="304165" y="200852"/>
                  </a:lnTo>
                  <a:lnTo>
                    <a:pt x="302693" y="195777"/>
                  </a:lnTo>
                  <a:lnTo>
                    <a:pt x="299788" y="194252"/>
                  </a:lnTo>
                  <a:close/>
                </a:path>
                <a:path w="307975" h="313054">
                  <a:moveTo>
                    <a:pt x="19679" y="164307"/>
                  </a:moveTo>
                  <a:lnTo>
                    <a:pt x="17993" y="165089"/>
                  </a:lnTo>
                  <a:lnTo>
                    <a:pt x="16677" y="165732"/>
                  </a:lnTo>
                  <a:lnTo>
                    <a:pt x="14930" y="170689"/>
                  </a:lnTo>
                  <a:lnTo>
                    <a:pt x="16487" y="173353"/>
                  </a:lnTo>
                  <a:lnTo>
                    <a:pt x="19289" y="174139"/>
                  </a:lnTo>
                  <a:lnTo>
                    <a:pt x="79948" y="188774"/>
                  </a:lnTo>
                  <a:lnTo>
                    <a:pt x="51291" y="203436"/>
                  </a:lnTo>
                  <a:lnTo>
                    <a:pt x="72692" y="203436"/>
                  </a:lnTo>
                  <a:lnTo>
                    <a:pt x="85273" y="197002"/>
                  </a:lnTo>
                  <a:lnTo>
                    <a:pt x="96264" y="197002"/>
                  </a:lnTo>
                  <a:lnTo>
                    <a:pt x="98293" y="190323"/>
                  </a:lnTo>
                  <a:lnTo>
                    <a:pt x="114353" y="182111"/>
                  </a:lnTo>
                  <a:lnTo>
                    <a:pt x="92998" y="182111"/>
                  </a:lnTo>
                  <a:lnTo>
                    <a:pt x="22482" y="165089"/>
                  </a:lnTo>
                  <a:lnTo>
                    <a:pt x="19679" y="164307"/>
                  </a:lnTo>
                  <a:close/>
                </a:path>
                <a:path w="307975" h="313054">
                  <a:moveTo>
                    <a:pt x="287682" y="165860"/>
                  </a:moveTo>
                  <a:lnTo>
                    <a:pt x="214107" y="182759"/>
                  </a:lnTo>
                  <a:lnTo>
                    <a:pt x="256765" y="182759"/>
                  </a:lnTo>
                  <a:lnTo>
                    <a:pt x="290343" y="175048"/>
                  </a:lnTo>
                  <a:lnTo>
                    <a:pt x="292055" y="172460"/>
                  </a:lnTo>
                  <a:lnTo>
                    <a:pt x="290583" y="167385"/>
                  </a:lnTo>
                  <a:lnTo>
                    <a:pt x="287682" y="165860"/>
                  </a:lnTo>
                  <a:close/>
                </a:path>
                <a:path w="307975" h="313054">
                  <a:moveTo>
                    <a:pt x="114302" y="130244"/>
                  </a:moveTo>
                  <a:lnTo>
                    <a:pt x="93353" y="130244"/>
                  </a:lnTo>
                  <a:lnTo>
                    <a:pt x="119294" y="143890"/>
                  </a:lnTo>
                  <a:lnTo>
                    <a:pt x="117206" y="150001"/>
                  </a:lnTo>
                  <a:lnTo>
                    <a:pt x="116482" y="156297"/>
                  </a:lnTo>
                  <a:lnTo>
                    <a:pt x="117125" y="162601"/>
                  </a:lnTo>
                  <a:lnTo>
                    <a:pt x="119135" y="168733"/>
                  </a:lnTo>
                  <a:lnTo>
                    <a:pt x="92998" y="182111"/>
                  </a:lnTo>
                  <a:lnTo>
                    <a:pt x="114353" y="182111"/>
                  </a:lnTo>
                  <a:lnTo>
                    <a:pt x="124447" y="176949"/>
                  </a:lnTo>
                  <a:lnTo>
                    <a:pt x="141043" y="176949"/>
                  </a:lnTo>
                  <a:lnTo>
                    <a:pt x="127171" y="156704"/>
                  </a:lnTo>
                  <a:lnTo>
                    <a:pt x="127172" y="156297"/>
                  </a:lnTo>
                  <a:lnTo>
                    <a:pt x="129216" y="147271"/>
                  </a:lnTo>
                  <a:lnTo>
                    <a:pt x="134918" y="139734"/>
                  </a:lnTo>
                  <a:lnTo>
                    <a:pt x="141582" y="135729"/>
                  </a:lnTo>
                  <a:lnTo>
                    <a:pt x="124731" y="135729"/>
                  </a:lnTo>
                  <a:lnTo>
                    <a:pt x="114302" y="130244"/>
                  </a:lnTo>
                  <a:close/>
                </a:path>
                <a:path w="307975" h="313054">
                  <a:moveTo>
                    <a:pt x="179534" y="132789"/>
                  </a:moveTo>
                  <a:lnTo>
                    <a:pt x="153732" y="132789"/>
                  </a:lnTo>
                  <a:lnTo>
                    <a:pt x="164089" y="134652"/>
                  </a:lnTo>
                  <a:lnTo>
                    <a:pt x="172546" y="139734"/>
                  </a:lnTo>
                  <a:lnTo>
                    <a:pt x="178248" y="147271"/>
                  </a:lnTo>
                  <a:lnTo>
                    <a:pt x="180292" y="156297"/>
                  </a:lnTo>
                  <a:lnTo>
                    <a:pt x="180292" y="156704"/>
                  </a:lnTo>
                  <a:lnTo>
                    <a:pt x="178235" y="165732"/>
                  </a:lnTo>
                  <a:lnTo>
                    <a:pt x="173142" y="172460"/>
                  </a:lnTo>
                  <a:lnTo>
                    <a:pt x="172382" y="173353"/>
                  </a:lnTo>
                  <a:lnTo>
                    <a:pt x="164040" y="178351"/>
                  </a:lnTo>
                  <a:lnTo>
                    <a:pt x="153732" y="180214"/>
                  </a:lnTo>
                  <a:lnTo>
                    <a:pt x="179548" y="180214"/>
                  </a:lnTo>
                  <a:lnTo>
                    <a:pt x="182755" y="177273"/>
                  </a:lnTo>
                  <a:lnTo>
                    <a:pt x="203681" y="177273"/>
                  </a:lnTo>
                  <a:lnTo>
                    <a:pt x="188170" y="169112"/>
                  </a:lnTo>
                  <a:lnTo>
                    <a:pt x="190257" y="163002"/>
                  </a:lnTo>
                  <a:lnTo>
                    <a:pt x="190979" y="156704"/>
                  </a:lnTo>
                  <a:lnTo>
                    <a:pt x="190335" y="150401"/>
                  </a:lnTo>
                  <a:lnTo>
                    <a:pt x="188325" y="144270"/>
                  </a:lnTo>
                  <a:lnTo>
                    <a:pt x="204375" y="136053"/>
                  </a:lnTo>
                  <a:lnTo>
                    <a:pt x="183017" y="136053"/>
                  </a:lnTo>
                  <a:lnTo>
                    <a:pt x="179534" y="132789"/>
                  </a:lnTo>
                  <a:close/>
                </a:path>
                <a:path w="307975" h="313054">
                  <a:moveTo>
                    <a:pt x="255162" y="130892"/>
                  </a:moveTo>
                  <a:lnTo>
                    <a:pt x="214457" y="130892"/>
                  </a:lnTo>
                  <a:lnTo>
                    <a:pt x="285682" y="148068"/>
                  </a:lnTo>
                  <a:lnTo>
                    <a:pt x="289310" y="148068"/>
                  </a:lnTo>
                  <a:lnTo>
                    <a:pt x="291687" y="145942"/>
                  </a:lnTo>
                  <a:lnTo>
                    <a:pt x="291682" y="141183"/>
                  </a:lnTo>
                  <a:lnTo>
                    <a:pt x="290073" y="139310"/>
                  </a:lnTo>
                  <a:lnTo>
                    <a:pt x="255162" y="130892"/>
                  </a:lnTo>
                  <a:close/>
                </a:path>
                <a:path w="307975" h="313054">
                  <a:moveTo>
                    <a:pt x="73117" y="108571"/>
                  </a:moveTo>
                  <a:lnTo>
                    <a:pt x="52104" y="108571"/>
                  </a:lnTo>
                  <a:lnTo>
                    <a:pt x="80395" y="123446"/>
                  </a:lnTo>
                  <a:lnTo>
                    <a:pt x="17107" y="137946"/>
                  </a:lnTo>
                  <a:lnTo>
                    <a:pt x="15387" y="140527"/>
                  </a:lnTo>
                  <a:lnTo>
                    <a:pt x="16713" y="145171"/>
                  </a:lnTo>
                  <a:lnTo>
                    <a:pt x="18841" y="146641"/>
                  </a:lnTo>
                  <a:lnTo>
                    <a:pt x="21952" y="146641"/>
                  </a:lnTo>
                  <a:lnTo>
                    <a:pt x="93353" y="130244"/>
                  </a:lnTo>
                  <a:lnTo>
                    <a:pt x="114302" y="130244"/>
                  </a:lnTo>
                  <a:lnTo>
                    <a:pt x="98772" y="122075"/>
                  </a:lnTo>
                  <a:lnTo>
                    <a:pt x="96795" y="115242"/>
                  </a:lnTo>
                  <a:lnTo>
                    <a:pt x="85801" y="115242"/>
                  </a:lnTo>
                  <a:lnTo>
                    <a:pt x="73117" y="108571"/>
                  </a:lnTo>
                  <a:close/>
                </a:path>
                <a:path w="307975" h="313054">
                  <a:moveTo>
                    <a:pt x="231911" y="55890"/>
                  </a:moveTo>
                  <a:lnTo>
                    <a:pt x="229046" y="57352"/>
                  </a:lnTo>
                  <a:lnTo>
                    <a:pt x="227611" y="61956"/>
                  </a:lnTo>
                  <a:lnTo>
                    <a:pt x="209171" y="122680"/>
                  </a:lnTo>
                  <a:lnTo>
                    <a:pt x="183017" y="136053"/>
                  </a:lnTo>
                  <a:lnTo>
                    <a:pt x="204375" y="136053"/>
                  </a:lnTo>
                  <a:lnTo>
                    <a:pt x="214457" y="130892"/>
                  </a:lnTo>
                  <a:lnTo>
                    <a:pt x="255162" y="130892"/>
                  </a:lnTo>
                  <a:lnTo>
                    <a:pt x="227512" y="124225"/>
                  </a:lnTo>
                  <a:lnTo>
                    <a:pt x="243593" y="116001"/>
                  </a:lnTo>
                  <a:lnTo>
                    <a:pt x="222221" y="116001"/>
                  </a:lnTo>
                  <a:lnTo>
                    <a:pt x="238527" y="62316"/>
                  </a:lnTo>
                  <a:lnTo>
                    <a:pt x="239249" y="59830"/>
                  </a:lnTo>
                  <a:lnTo>
                    <a:pt x="238911" y="59249"/>
                  </a:lnTo>
                  <a:lnTo>
                    <a:pt x="237660" y="57352"/>
                  </a:lnTo>
                  <a:lnTo>
                    <a:pt x="237556" y="57194"/>
                  </a:lnTo>
                  <a:lnTo>
                    <a:pt x="231911" y="55890"/>
                  </a:lnTo>
                  <a:close/>
                </a:path>
                <a:path w="307975" h="313054">
                  <a:moveTo>
                    <a:pt x="102237" y="42302"/>
                  </a:moveTo>
                  <a:lnTo>
                    <a:pt x="98807" y="42302"/>
                  </a:lnTo>
                  <a:lnTo>
                    <a:pt x="94776" y="46025"/>
                  </a:lnTo>
                  <a:lnTo>
                    <a:pt x="94776" y="48938"/>
                  </a:lnTo>
                  <a:lnTo>
                    <a:pt x="96767" y="50776"/>
                  </a:lnTo>
                  <a:lnTo>
                    <a:pt x="148419" y="96813"/>
                  </a:lnTo>
                  <a:lnTo>
                    <a:pt x="148419" y="123683"/>
                  </a:lnTo>
                  <a:lnTo>
                    <a:pt x="141520" y="125189"/>
                  </a:lnTo>
                  <a:lnTo>
                    <a:pt x="135119" y="127810"/>
                  </a:lnTo>
                  <a:lnTo>
                    <a:pt x="129611" y="131255"/>
                  </a:lnTo>
                  <a:lnTo>
                    <a:pt x="124731" y="135729"/>
                  </a:lnTo>
                  <a:lnTo>
                    <a:pt x="141582" y="135729"/>
                  </a:lnTo>
                  <a:lnTo>
                    <a:pt x="143375" y="134652"/>
                  </a:lnTo>
                  <a:lnTo>
                    <a:pt x="153732" y="132789"/>
                  </a:lnTo>
                  <a:lnTo>
                    <a:pt x="179534" y="132789"/>
                  </a:lnTo>
                  <a:lnTo>
                    <a:pt x="178117" y="131460"/>
                  </a:lnTo>
                  <a:lnTo>
                    <a:pt x="172381" y="127810"/>
                  </a:lnTo>
                  <a:lnTo>
                    <a:pt x="165977" y="125189"/>
                  </a:lnTo>
                  <a:lnTo>
                    <a:pt x="159071" y="123683"/>
                  </a:lnTo>
                  <a:lnTo>
                    <a:pt x="159071" y="96813"/>
                  </a:lnTo>
                  <a:lnTo>
                    <a:pt x="174121" y="83400"/>
                  </a:lnTo>
                  <a:lnTo>
                    <a:pt x="148419" y="83400"/>
                  </a:lnTo>
                  <a:lnTo>
                    <a:pt x="104292" y="44073"/>
                  </a:lnTo>
                  <a:lnTo>
                    <a:pt x="102237" y="42302"/>
                  </a:lnTo>
                  <a:close/>
                </a:path>
                <a:path w="307975" h="313054">
                  <a:moveTo>
                    <a:pt x="296706" y="109654"/>
                  </a:moveTo>
                  <a:lnTo>
                    <a:pt x="256003" y="109654"/>
                  </a:lnTo>
                  <a:lnTo>
                    <a:pt x="298148" y="119818"/>
                  </a:lnTo>
                  <a:lnTo>
                    <a:pt x="301788" y="119818"/>
                  </a:lnTo>
                  <a:lnTo>
                    <a:pt x="304165" y="117692"/>
                  </a:lnTo>
                  <a:lnTo>
                    <a:pt x="304161" y="112938"/>
                  </a:lnTo>
                  <a:lnTo>
                    <a:pt x="302551" y="111065"/>
                  </a:lnTo>
                  <a:lnTo>
                    <a:pt x="296706" y="109654"/>
                  </a:lnTo>
                  <a:close/>
                </a:path>
                <a:path w="307975" h="313054">
                  <a:moveTo>
                    <a:pt x="7258" y="73939"/>
                  </a:moveTo>
                  <a:lnTo>
                    <a:pt x="3986" y="74694"/>
                  </a:lnTo>
                  <a:lnTo>
                    <a:pt x="997" y="79223"/>
                  </a:lnTo>
                  <a:lnTo>
                    <a:pt x="1844" y="82135"/>
                  </a:lnTo>
                  <a:lnTo>
                    <a:pt x="39146" y="101753"/>
                  </a:lnTo>
                  <a:lnTo>
                    <a:pt x="4705" y="109654"/>
                  </a:lnTo>
                  <a:lnTo>
                    <a:pt x="4967" y="109654"/>
                  </a:lnTo>
                  <a:lnTo>
                    <a:pt x="3299" y="112163"/>
                  </a:lnTo>
                  <a:lnTo>
                    <a:pt x="4624" y="116807"/>
                  </a:lnTo>
                  <a:lnTo>
                    <a:pt x="6753" y="118277"/>
                  </a:lnTo>
                  <a:lnTo>
                    <a:pt x="9842" y="118277"/>
                  </a:lnTo>
                  <a:lnTo>
                    <a:pt x="52104" y="108571"/>
                  </a:lnTo>
                  <a:lnTo>
                    <a:pt x="73117" y="108571"/>
                  </a:lnTo>
                  <a:lnTo>
                    <a:pt x="57518" y="100366"/>
                  </a:lnTo>
                  <a:lnTo>
                    <a:pt x="55550" y="93561"/>
                  </a:lnTo>
                  <a:lnTo>
                    <a:pt x="44561" y="93561"/>
                  </a:lnTo>
                  <a:lnTo>
                    <a:pt x="7258" y="73939"/>
                  </a:lnTo>
                  <a:close/>
                </a:path>
                <a:path w="307975" h="313054">
                  <a:moveTo>
                    <a:pt x="266042" y="60561"/>
                  </a:moveTo>
                  <a:lnTo>
                    <a:pt x="265416" y="60561"/>
                  </a:lnTo>
                  <a:lnTo>
                    <a:pt x="262694" y="61956"/>
                  </a:lnTo>
                  <a:lnTo>
                    <a:pt x="250704" y="101433"/>
                  </a:lnTo>
                  <a:lnTo>
                    <a:pt x="222221" y="116001"/>
                  </a:lnTo>
                  <a:lnTo>
                    <a:pt x="243593" y="116001"/>
                  </a:lnTo>
                  <a:lnTo>
                    <a:pt x="256003" y="109654"/>
                  </a:lnTo>
                  <a:lnTo>
                    <a:pt x="296706" y="109654"/>
                  </a:lnTo>
                  <a:lnTo>
                    <a:pt x="269053" y="102979"/>
                  </a:lnTo>
                  <a:lnTo>
                    <a:pt x="285133" y="94754"/>
                  </a:lnTo>
                  <a:lnTo>
                    <a:pt x="263754" y="94754"/>
                  </a:lnTo>
                  <a:lnTo>
                    <a:pt x="272969" y="64434"/>
                  </a:lnTo>
                  <a:lnTo>
                    <a:pt x="271374" y="61956"/>
                  </a:lnTo>
                  <a:lnTo>
                    <a:pt x="271816" y="61956"/>
                  </a:lnTo>
                  <a:lnTo>
                    <a:pt x="266042" y="60561"/>
                  </a:lnTo>
                  <a:close/>
                </a:path>
                <a:path w="307975" h="313054">
                  <a:moveTo>
                    <a:pt x="76901" y="54969"/>
                  </a:moveTo>
                  <a:lnTo>
                    <a:pt x="71207" y="56277"/>
                  </a:lnTo>
                  <a:lnTo>
                    <a:pt x="69495" y="58866"/>
                  </a:lnTo>
                  <a:lnTo>
                    <a:pt x="85801" y="115242"/>
                  </a:lnTo>
                  <a:lnTo>
                    <a:pt x="96795" y="115242"/>
                  </a:lnTo>
                  <a:lnTo>
                    <a:pt x="79801" y="56494"/>
                  </a:lnTo>
                  <a:lnTo>
                    <a:pt x="76901" y="54969"/>
                  </a:lnTo>
                  <a:close/>
                </a:path>
                <a:path w="307975" h="313054">
                  <a:moveTo>
                    <a:pt x="301318" y="75543"/>
                  </a:moveTo>
                  <a:lnTo>
                    <a:pt x="263754" y="94754"/>
                  </a:lnTo>
                  <a:lnTo>
                    <a:pt x="285133" y="94754"/>
                  </a:lnTo>
                  <a:lnTo>
                    <a:pt x="306613" y="83768"/>
                  </a:lnTo>
                  <a:lnTo>
                    <a:pt x="307495" y="80871"/>
                  </a:lnTo>
                  <a:lnTo>
                    <a:pt x="304569" y="76326"/>
                  </a:lnTo>
                  <a:lnTo>
                    <a:pt x="301318" y="75543"/>
                  </a:lnTo>
                  <a:close/>
                </a:path>
                <a:path w="307975" h="313054">
                  <a:moveTo>
                    <a:pt x="43168" y="59249"/>
                  </a:moveTo>
                  <a:lnTo>
                    <a:pt x="37475" y="60561"/>
                  </a:lnTo>
                  <a:lnTo>
                    <a:pt x="35763" y="63146"/>
                  </a:lnTo>
                  <a:lnTo>
                    <a:pt x="44561" y="93561"/>
                  </a:lnTo>
                  <a:lnTo>
                    <a:pt x="55550" y="93561"/>
                  </a:lnTo>
                  <a:lnTo>
                    <a:pt x="46068" y="60774"/>
                  </a:lnTo>
                  <a:lnTo>
                    <a:pt x="43168" y="59249"/>
                  </a:lnTo>
                  <a:close/>
                </a:path>
                <a:path w="307975" h="313054">
                  <a:moveTo>
                    <a:pt x="123522" y="18590"/>
                  </a:moveTo>
                  <a:lnTo>
                    <a:pt x="120092" y="18590"/>
                  </a:lnTo>
                  <a:lnTo>
                    <a:pt x="116061" y="22313"/>
                  </a:lnTo>
                  <a:lnTo>
                    <a:pt x="116061" y="25226"/>
                  </a:lnTo>
                  <a:lnTo>
                    <a:pt x="118052" y="27063"/>
                  </a:lnTo>
                  <a:lnTo>
                    <a:pt x="148419" y="54131"/>
                  </a:lnTo>
                  <a:lnTo>
                    <a:pt x="148419" y="83400"/>
                  </a:lnTo>
                  <a:lnTo>
                    <a:pt x="159062" y="83400"/>
                  </a:lnTo>
                  <a:lnTo>
                    <a:pt x="159062" y="54131"/>
                  </a:lnTo>
                  <a:lnTo>
                    <a:pt x="174112" y="40718"/>
                  </a:lnTo>
                  <a:lnTo>
                    <a:pt x="148419" y="40718"/>
                  </a:lnTo>
                  <a:lnTo>
                    <a:pt x="125578" y="20361"/>
                  </a:lnTo>
                  <a:lnTo>
                    <a:pt x="123522" y="18590"/>
                  </a:lnTo>
                  <a:close/>
                </a:path>
                <a:path w="307975" h="313054">
                  <a:moveTo>
                    <a:pt x="208741" y="42302"/>
                  </a:moveTo>
                  <a:lnTo>
                    <a:pt x="205180" y="42302"/>
                  </a:lnTo>
                  <a:lnTo>
                    <a:pt x="159062" y="83400"/>
                  </a:lnTo>
                  <a:lnTo>
                    <a:pt x="174121" y="83400"/>
                  </a:lnTo>
                  <a:lnTo>
                    <a:pt x="212789" y="48938"/>
                  </a:lnTo>
                  <a:lnTo>
                    <a:pt x="212798" y="46025"/>
                  </a:lnTo>
                  <a:lnTo>
                    <a:pt x="210725" y="44073"/>
                  </a:lnTo>
                  <a:lnTo>
                    <a:pt x="208741" y="42302"/>
                  </a:lnTo>
                  <a:close/>
                </a:path>
                <a:path w="307975" h="313054">
                  <a:moveTo>
                    <a:pt x="156681" y="0"/>
                  </a:moveTo>
                  <a:lnTo>
                    <a:pt x="150805" y="0"/>
                  </a:lnTo>
                  <a:lnTo>
                    <a:pt x="148419" y="2122"/>
                  </a:lnTo>
                  <a:lnTo>
                    <a:pt x="148419" y="40718"/>
                  </a:lnTo>
                  <a:lnTo>
                    <a:pt x="159062" y="40718"/>
                  </a:lnTo>
                  <a:lnTo>
                    <a:pt x="159062" y="2122"/>
                  </a:lnTo>
                  <a:lnTo>
                    <a:pt x="156681" y="0"/>
                  </a:lnTo>
                  <a:close/>
                </a:path>
                <a:path w="307975" h="313054">
                  <a:moveTo>
                    <a:pt x="187247" y="18590"/>
                  </a:moveTo>
                  <a:lnTo>
                    <a:pt x="183961" y="18590"/>
                  </a:lnTo>
                  <a:lnTo>
                    <a:pt x="181908" y="20361"/>
                  </a:lnTo>
                  <a:lnTo>
                    <a:pt x="159062" y="40718"/>
                  </a:lnTo>
                  <a:lnTo>
                    <a:pt x="174112" y="40718"/>
                  </a:lnTo>
                  <a:lnTo>
                    <a:pt x="189433" y="27063"/>
                  </a:lnTo>
                  <a:lnTo>
                    <a:pt x="191426" y="25226"/>
                  </a:lnTo>
                  <a:lnTo>
                    <a:pt x="191415" y="22179"/>
                  </a:lnTo>
                  <a:lnTo>
                    <a:pt x="187247" y="18590"/>
                  </a:lnTo>
                  <a:close/>
                </a:path>
              </a:pathLst>
            </a:custGeom>
            <a:solidFill>
              <a:srgbClr val="8DC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58855" y="5220970"/>
              <a:ext cx="813727" cy="70827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095916" y="5387204"/>
              <a:ext cx="351155" cy="196850"/>
            </a:xfrm>
            <a:custGeom>
              <a:avLst/>
              <a:gdLst/>
              <a:ahLst/>
              <a:cxnLst/>
              <a:rect l="l" t="t" r="r" b="b"/>
              <a:pathLst>
                <a:path w="351154" h="196850">
                  <a:moveTo>
                    <a:pt x="153933" y="0"/>
                  </a:moveTo>
                  <a:lnTo>
                    <a:pt x="106221" y="11315"/>
                  </a:lnTo>
                  <a:lnTo>
                    <a:pt x="76177" y="48660"/>
                  </a:lnTo>
                  <a:lnTo>
                    <a:pt x="71639" y="73160"/>
                  </a:lnTo>
                  <a:lnTo>
                    <a:pt x="54991" y="72723"/>
                  </a:lnTo>
                  <a:lnTo>
                    <a:pt x="12619" y="96470"/>
                  </a:lnTo>
                  <a:lnTo>
                    <a:pt x="0" y="126838"/>
                  </a:lnTo>
                  <a:lnTo>
                    <a:pt x="169" y="143164"/>
                  </a:lnTo>
                  <a:lnTo>
                    <a:pt x="25238" y="184790"/>
                  </a:lnTo>
                  <a:lnTo>
                    <a:pt x="304614" y="196445"/>
                  </a:lnTo>
                  <a:lnTo>
                    <a:pt x="319062" y="193451"/>
                  </a:lnTo>
                  <a:lnTo>
                    <a:pt x="331665" y="186474"/>
                  </a:lnTo>
                  <a:lnTo>
                    <a:pt x="341745" y="176195"/>
                  </a:lnTo>
                  <a:lnTo>
                    <a:pt x="348621" y="163293"/>
                  </a:lnTo>
                  <a:lnTo>
                    <a:pt x="351088" y="148692"/>
                  </a:lnTo>
                  <a:lnTo>
                    <a:pt x="349332" y="134285"/>
                  </a:lnTo>
                  <a:lnTo>
                    <a:pt x="325347" y="103941"/>
                  </a:lnTo>
                  <a:lnTo>
                    <a:pt x="294260" y="99060"/>
                  </a:lnTo>
                  <a:lnTo>
                    <a:pt x="292553" y="83544"/>
                  </a:lnTo>
                  <a:lnTo>
                    <a:pt x="268891" y="47778"/>
                  </a:lnTo>
                  <a:lnTo>
                    <a:pt x="227538" y="36050"/>
                  </a:lnTo>
                  <a:lnTo>
                    <a:pt x="212977" y="38971"/>
                  </a:lnTo>
                  <a:lnTo>
                    <a:pt x="197761" y="19376"/>
                  </a:lnTo>
                  <a:lnTo>
                    <a:pt x="177449" y="6143"/>
                  </a:lnTo>
                  <a:lnTo>
                    <a:pt x="153933" y="0"/>
                  </a:lnTo>
                  <a:close/>
                </a:path>
              </a:pathLst>
            </a:custGeom>
            <a:solidFill>
              <a:srgbClr val="799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19328" y="5604370"/>
              <a:ext cx="103544" cy="11396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3122511" y="5606961"/>
              <a:ext cx="299085" cy="67945"/>
            </a:xfrm>
            <a:custGeom>
              <a:avLst/>
              <a:gdLst/>
              <a:ahLst/>
              <a:cxnLst/>
              <a:rect l="l" t="t" r="r" b="b"/>
              <a:pathLst>
                <a:path w="299085" h="67945">
                  <a:moveTo>
                    <a:pt x="61087" y="18656"/>
                  </a:moveTo>
                  <a:lnTo>
                    <a:pt x="60058" y="17094"/>
                  </a:lnTo>
                  <a:lnTo>
                    <a:pt x="57975" y="13474"/>
                  </a:lnTo>
                  <a:lnTo>
                    <a:pt x="53327" y="12433"/>
                  </a:lnTo>
                  <a:lnTo>
                    <a:pt x="38823" y="20726"/>
                  </a:lnTo>
                  <a:lnTo>
                    <a:pt x="38823" y="3632"/>
                  </a:lnTo>
                  <a:lnTo>
                    <a:pt x="35204" y="0"/>
                  </a:lnTo>
                  <a:lnTo>
                    <a:pt x="26924" y="0"/>
                  </a:lnTo>
                  <a:lnTo>
                    <a:pt x="23291" y="3632"/>
                  </a:lnTo>
                  <a:lnTo>
                    <a:pt x="23291" y="20205"/>
                  </a:lnTo>
                  <a:lnTo>
                    <a:pt x="8801" y="11925"/>
                  </a:lnTo>
                  <a:lnTo>
                    <a:pt x="4140" y="12954"/>
                  </a:lnTo>
                  <a:lnTo>
                    <a:pt x="0" y="20205"/>
                  </a:lnTo>
                  <a:lnTo>
                    <a:pt x="1028" y="24866"/>
                  </a:lnTo>
                  <a:lnTo>
                    <a:pt x="15011" y="33159"/>
                  </a:lnTo>
                  <a:lnTo>
                    <a:pt x="1549" y="40932"/>
                  </a:lnTo>
                  <a:lnTo>
                    <a:pt x="0" y="43522"/>
                  </a:lnTo>
                  <a:lnTo>
                    <a:pt x="0" y="48691"/>
                  </a:lnTo>
                  <a:lnTo>
                    <a:pt x="1549" y="51282"/>
                  </a:lnTo>
                  <a:lnTo>
                    <a:pt x="6731" y="54394"/>
                  </a:lnTo>
                  <a:lnTo>
                    <a:pt x="9321" y="54394"/>
                  </a:lnTo>
                  <a:lnTo>
                    <a:pt x="22771" y="46621"/>
                  </a:lnTo>
                  <a:lnTo>
                    <a:pt x="22771" y="63715"/>
                  </a:lnTo>
                  <a:lnTo>
                    <a:pt x="26403" y="67348"/>
                  </a:lnTo>
                  <a:lnTo>
                    <a:pt x="34683" y="67348"/>
                  </a:lnTo>
                  <a:lnTo>
                    <a:pt x="38303" y="63715"/>
                  </a:lnTo>
                  <a:lnTo>
                    <a:pt x="38303" y="47142"/>
                  </a:lnTo>
                  <a:lnTo>
                    <a:pt x="51765" y="54914"/>
                  </a:lnTo>
                  <a:lnTo>
                    <a:pt x="54356" y="54914"/>
                  </a:lnTo>
                  <a:lnTo>
                    <a:pt x="59537" y="51803"/>
                  </a:lnTo>
                  <a:lnTo>
                    <a:pt x="61087" y="49212"/>
                  </a:lnTo>
                  <a:lnTo>
                    <a:pt x="61087" y="44030"/>
                  </a:lnTo>
                  <a:lnTo>
                    <a:pt x="59537" y="41440"/>
                  </a:lnTo>
                  <a:lnTo>
                    <a:pt x="46075" y="33680"/>
                  </a:lnTo>
                  <a:lnTo>
                    <a:pt x="56946" y="27457"/>
                  </a:lnTo>
                  <a:lnTo>
                    <a:pt x="59016" y="26428"/>
                  </a:lnTo>
                  <a:lnTo>
                    <a:pt x="60058" y="24866"/>
                  </a:lnTo>
                  <a:lnTo>
                    <a:pt x="61087" y="20726"/>
                  </a:lnTo>
                  <a:lnTo>
                    <a:pt x="61087" y="18656"/>
                  </a:lnTo>
                  <a:close/>
                </a:path>
                <a:path w="299085" h="67945">
                  <a:moveTo>
                    <a:pt x="298716" y="46113"/>
                  </a:moveTo>
                  <a:lnTo>
                    <a:pt x="297688" y="41960"/>
                  </a:lnTo>
                  <a:lnTo>
                    <a:pt x="283184" y="33680"/>
                  </a:lnTo>
                  <a:lnTo>
                    <a:pt x="294068" y="27457"/>
                  </a:lnTo>
                  <a:lnTo>
                    <a:pt x="295617" y="26428"/>
                  </a:lnTo>
                  <a:lnTo>
                    <a:pt x="297167" y="24866"/>
                  </a:lnTo>
                  <a:lnTo>
                    <a:pt x="298208" y="20726"/>
                  </a:lnTo>
                  <a:lnTo>
                    <a:pt x="297688" y="18656"/>
                  </a:lnTo>
                  <a:lnTo>
                    <a:pt x="296646" y="17094"/>
                  </a:lnTo>
                  <a:lnTo>
                    <a:pt x="294576" y="13474"/>
                  </a:lnTo>
                  <a:lnTo>
                    <a:pt x="289915" y="12433"/>
                  </a:lnTo>
                  <a:lnTo>
                    <a:pt x="275424" y="20726"/>
                  </a:lnTo>
                  <a:lnTo>
                    <a:pt x="275424" y="3632"/>
                  </a:lnTo>
                  <a:lnTo>
                    <a:pt x="271805" y="0"/>
                  </a:lnTo>
                  <a:lnTo>
                    <a:pt x="263512" y="0"/>
                  </a:lnTo>
                  <a:lnTo>
                    <a:pt x="259892" y="3632"/>
                  </a:lnTo>
                  <a:lnTo>
                    <a:pt x="259892" y="20205"/>
                  </a:lnTo>
                  <a:lnTo>
                    <a:pt x="245402" y="11925"/>
                  </a:lnTo>
                  <a:lnTo>
                    <a:pt x="240741" y="12954"/>
                  </a:lnTo>
                  <a:lnTo>
                    <a:pt x="238150" y="16586"/>
                  </a:lnTo>
                  <a:lnTo>
                    <a:pt x="236080" y="20205"/>
                  </a:lnTo>
                  <a:lnTo>
                    <a:pt x="237109" y="24866"/>
                  </a:lnTo>
                  <a:lnTo>
                    <a:pt x="240741" y="27457"/>
                  </a:lnTo>
                  <a:lnTo>
                    <a:pt x="251612" y="33680"/>
                  </a:lnTo>
                  <a:lnTo>
                    <a:pt x="238671" y="41440"/>
                  </a:lnTo>
                  <a:lnTo>
                    <a:pt x="237109" y="44030"/>
                  </a:lnTo>
                  <a:lnTo>
                    <a:pt x="237109" y="49212"/>
                  </a:lnTo>
                  <a:lnTo>
                    <a:pt x="238671" y="51803"/>
                  </a:lnTo>
                  <a:lnTo>
                    <a:pt x="243840" y="54914"/>
                  </a:lnTo>
                  <a:lnTo>
                    <a:pt x="246430" y="54914"/>
                  </a:lnTo>
                  <a:lnTo>
                    <a:pt x="259892" y="47142"/>
                  </a:lnTo>
                  <a:lnTo>
                    <a:pt x="259892" y="63715"/>
                  </a:lnTo>
                  <a:lnTo>
                    <a:pt x="263512" y="67348"/>
                  </a:lnTo>
                  <a:lnTo>
                    <a:pt x="271805" y="67348"/>
                  </a:lnTo>
                  <a:lnTo>
                    <a:pt x="275424" y="63715"/>
                  </a:lnTo>
                  <a:lnTo>
                    <a:pt x="275424" y="47142"/>
                  </a:lnTo>
                  <a:lnTo>
                    <a:pt x="289915" y="55435"/>
                  </a:lnTo>
                  <a:lnTo>
                    <a:pt x="294576" y="54394"/>
                  </a:lnTo>
                  <a:lnTo>
                    <a:pt x="298716" y="46113"/>
                  </a:lnTo>
                  <a:close/>
                </a:path>
              </a:pathLst>
            </a:custGeom>
            <a:solidFill>
              <a:srgbClr val="799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3018408" y="5802579"/>
            <a:ext cx="558800" cy="3454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R="5080" indent="15240">
              <a:lnSpc>
                <a:spcPts val="1190"/>
              </a:lnSpc>
              <a:spcBef>
                <a:spcPts val="250"/>
              </a:spcBef>
            </a:pPr>
            <a:r>
              <a:rPr sz="1100" b="1" spc="-10" dirty="0">
                <a:solidFill>
                  <a:srgbClr val="7999AC"/>
                </a:solidFill>
                <a:latin typeface="Calibri"/>
                <a:cs typeface="Calibri"/>
              </a:rPr>
              <a:t>WINTER </a:t>
            </a:r>
            <a:r>
              <a:rPr sz="1100" b="1" spc="40" dirty="0">
                <a:solidFill>
                  <a:srgbClr val="7999AC"/>
                </a:solidFill>
                <a:latin typeface="Calibri"/>
                <a:cs typeface="Calibri"/>
              </a:rPr>
              <a:t>STORMS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53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750" b="1" dirty="0">
                <a:latin typeface="Calibri"/>
                <a:cs typeface="Calibri"/>
              </a:rPr>
              <a:t>15</a:t>
            </a:fld>
            <a:r>
              <a:rPr sz="750" b="1" spc="409" dirty="0">
                <a:latin typeface="Calibri"/>
                <a:cs typeface="Calibri"/>
              </a:rPr>
              <a:t>  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470" dirty="0">
                <a:latin typeface="Calibri"/>
                <a:cs typeface="Calibri"/>
              </a:rPr>
              <a:t> </a:t>
            </a:r>
            <a:r>
              <a:rPr dirty="0"/>
              <a:t>Copyright</a:t>
            </a:r>
            <a:r>
              <a:rPr spc="85" dirty="0"/>
              <a:t> </a:t>
            </a:r>
            <a:r>
              <a:rPr spc="-40" dirty="0"/>
              <a:t>©</a:t>
            </a:r>
            <a:r>
              <a:rPr spc="75" dirty="0"/>
              <a:t> </a:t>
            </a:r>
            <a:r>
              <a:rPr dirty="0"/>
              <a:t>Baringa</a:t>
            </a:r>
            <a:r>
              <a:rPr spc="65" dirty="0"/>
              <a:t> </a:t>
            </a:r>
            <a:r>
              <a:rPr dirty="0"/>
              <a:t>Partners </a:t>
            </a:r>
            <a:r>
              <a:rPr spc="50" dirty="0"/>
              <a:t>LLP</a:t>
            </a:r>
            <a:r>
              <a:rPr spc="55" dirty="0"/>
              <a:t> </a:t>
            </a:r>
            <a:r>
              <a:rPr dirty="0"/>
              <a:t>2025.</a:t>
            </a:r>
            <a:r>
              <a:rPr spc="245" dirty="0"/>
              <a:t> </a:t>
            </a:r>
            <a:r>
              <a:rPr dirty="0"/>
              <a:t>All</a:t>
            </a:r>
            <a:r>
              <a:rPr spc="85" dirty="0"/>
              <a:t> </a:t>
            </a:r>
            <a:r>
              <a:rPr dirty="0"/>
              <a:t>rights</a:t>
            </a:r>
            <a:r>
              <a:rPr spc="75" dirty="0"/>
              <a:t> </a:t>
            </a:r>
            <a:r>
              <a:rPr dirty="0"/>
              <a:t>reserved.</a:t>
            </a:r>
            <a:r>
              <a:rPr spc="65" dirty="0"/>
              <a:t> </a:t>
            </a:r>
            <a:r>
              <a:rPr dirty="0"/>
              <a:t>This</a:t>
            </a:r>
            <a:r>
              <a:rPr spc="95" dirty="0"/>
              <a:t> </a:t>
            </a:r>
            <a:r>
              <a:rPr dirty="0"/>
              <a:t>document</a:t>
            </a:r>
            <a:r>
              <a:rPr spc="65" dirty="0"/>
              <a:t> </a:t>
            </a:r>
            <a:r>
              <a:rPr dirty="0"/>
              <a:t>is</a:t>
            </a:r>
            <a:r>
              <a:rPr spc="75" dirty="0"/>
              <a:t> </a:t>
            </a:r>
            <a:r>
              <a:rPr dirty="0"/>
              <a:t>subject</a:t>
            </a:r>
            <a:r>
              <a:rPr spc="85" dirty="0"/>
              <a:t> </a:t>
            </a:r>
            <a:r>
              <a:rPr dirty="0"/>
              <a:t>to</a:t>
            </a:r>
            <a:r>
              <a:rPr spc="65" dirty="0"/>
              <a:t> </a:t>
            </a:r>
            <a:r>
              <a:rPr dirty="0"/>
              <a:t>contract</a:t>
            </a:r>
            <a:r>
              <a:rPr spc="3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contains</a:t>
            </a:r>
            <a:r>
              <a:rPr spc="45" dirty="0"/>
              <a:t> </a:t>
            </a:r>
            <a:r>
              <a:rPr dirty="0"/>
              <a:t>confidential</a:t>
            </a:r>
            <a:r>
              <a:rPr spc="8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proprietary</a:t>
            </a:r>
            <a:r>
              <a:rPr spc="3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812" y="1242441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456" y="0"/>
                </a:lnTo>
              </a:path>
            </a:pathLst>
          </a:custGeom>
          <a:ln w="28575">
            <a:solidFill>
              <a:srgbClr val="0035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17780">
              <a:lnSpc>
                <a:spcPts val="2160"/>
              </a:lnSpc>
              <a:spcBef>
                <a:spcPts val="375"/>
              </a:spcBef>
            </a:pPr>
            <a:r>
              <a:rPr b="1" spc="50" dirty="0">
                <a:latin typeface="Calibri"/>
                <a:cs typeface="Calibri"/>
              </a:rPr>
              <a:t>Weather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events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50" dirty="0">
                <a:latin typeface="Calibri"/>
                <a:cs typeface="Calibri"/>
              </a:rPr>
              <a:t>were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100" dirty="0">
                <a:latin typeface="Calibri"/>
                <a:cs typeface="Calibri"/>
              </a:rPr>
              <a:t>mapped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raw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80" dirty="0">
                <a:latin typeface="Calibri"/>
                <a:cs typeface="Calibri"/>
              </a:rPr>
              <a:t>data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capture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both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100" dirty="0">
                <a:latin typeface="Calibri"/>
                <a:cs typeface="Calibri"/>
              </a:rPr>
              <a:t>single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80" dirty="0">
                <a:latin typeface="Calibri"/>
                <a:cs typeface="Calibri"/>
              </a:rPr>
              <a:t>hazard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and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75" dirty="0">
                <a:latin typeface="Calibri"/>
                <a:cs typeface="Calibri"/>
              </a:rPr>
              <a:t>multi-</a:t>
            </a:r>
            <a:r>
              <a:rPr b="1" spc="70" dirty="0">
                <a:latin typeface="Calibri"/>
                <a:cs typeface="Calibri"/>
              </a:rPr>
              <a:t>hazard </a:t>
            </a:r>
            <a:r>
              <a:rPr b="1" spc="75" dirty="0">
                <a:latin typeface="Calibri"/>
                <a:cs typeface="Calibri"/>
              </a:rPr>
              <a:t>events.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100" dirty="0">
                <a:latin typeface="Calibri"/>
                <a:cs typeface="Calibri"/>
              </a:rPr>
              <a:t>Events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are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105" dirty="0">
                <a:latin typeface="Calibri"/>
                <a:cs typeface="Calibri"/>
              </a:rPr>
              <a:t>considered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extreme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if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the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raw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80" dirty="0">
                <a:latin typeface="Calibri"/>
                <a:cs typeface="Calibri"/>
              </a:rPr>
              <a:t>data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135" dirty="0">
                <a:latin typeface="Calibri"/>
                <a:cs typeface="Calibri"/>
              </a:rPr>
              <a:t>is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above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the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90</a:t>
            </a:r>
            <a:r>
              <a:rPr sz="1950" b="1" baseline="25641" dirty="0">
                <a:latin typeface="Calibri"/>
                <a:cs typeface="Calibri"/>
              </a:rPr>
              <a:t>th</a:t>
            </a:r>
            <a:r>
              <a:rPr sz="1950" b="1" spc="232" baseline="25641" dirty="0">
                <a:latin typeface="Calibri"/>
                <a:cs typeface="Calibri"/>
              </a:rPr>
              <a:t> </a:t>
            </a:r>
            <a:r>
              <a:rPr sz="2000" b="1" spc="85" dirty="0">
                <a:latin typeface="Calibri"/>
                <a:cs typeface="Calibri"/>
              </a:rPr>
              <a:t>percentile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for </a:t>
            </a:r>
            <a:r>
              <a:rPr sz="2000" b="1" spc="60" dirty="0">
                <a:latin typeface="Calibri"/>
                <a:cs typeface="Calibri"/>
              </a:rPr>
              <a:t>the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75" dirty="0">
                <a:latin typeface="Calibri"/>
                <a:cs typeface="Calibri"/>
              </a:rPr>
              <a:t>state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6277" y="175006"/>
            <a:ext cx="3164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5" dirty="0">
                <a:solidFill>
                  <a:srgbClr val="00358E"/>
                </a:solidFill>
                <a:latin typeface="Calibri"/>
                <a:cs typeface="Calibri"/>
              </a:rPr>
              <a:t>WECC</a:t>
            </a:r>
            <a:r>
              <a:rPr sz="1200" b="1" spc="7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00358E"/>
                </a:solidFill>
                <a:latin typeface="Calibri"/>
                <a:cs typeface="Calibri"/>
              </a:rPr>
              <a:t>OVERVIEW</a:t>
            </a:r>
            <a:r>
              <a:rPr sz="1200" b="1" spc="8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40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spc="8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WEATHER</a:t>
            </a:r>
            <a:r>
              <a:rPr sz="1200" spc="7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EVENT</a:t>
            </a:r>
            <a:r>
              <a:rPr sz="1200" spc="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358E"/>
                </a:solidFill>
                <a:latin typeface="Calibri"/>
                <a:cs typeface="Calibri"/>
              </a:rPr>
              <a:t>MAPPING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603" y="6209791"/>
            <a:ext cx="61252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*Outages</a:t>
            </a:r>
            <a:r>
              <a:rPr sz="7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occurring</a:t>
            </a:r>
            <a:r>
              <a:rPr sz="7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within</a:t>
            </a:r>
            <a:r>
              <a:rPr sz="7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two</a:t>
            </a:r>
            <a:r>
              <a:rPr sz="7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days</a:t>
            </a:r>
            <a:r>
              <a:rPr sz="7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of 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a documented</a:t>
            </a:r>
            <a:r>
              <a:rPr sz="7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wildfire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ignition 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7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7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county</a:t>
            </a:r>
            <a:r>
              <a:rPr sz="7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7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origin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were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 also</a:t>
            </a:r>
            <a:r>
              <a:rPr sz="7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attributed</a:t>
            </a:r>
            <a:r>
              <a:rPr sz="7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7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wildfire,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overriding</a:t>
            </a:r>
            <a:r>
              <a:rPr sz="7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other</a:t>
            </a:r>
            <a:r>
              <a:rPr sz="7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hazard</a:t>
            </a:r>
            <a:r>
              <a:rPr sz="7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252525"/>
                </a:solidFill>
                <a:latin typeface="Calibri"/>
                <a:cs typeface="Calibri"/>
              </a:rPr>
              <a:t>combinations</a:t>
            </a:r>
            <a:endParaRPr sz="7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68337" y="1791335"/>
          <a:ext cx="4787265" cy="3211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7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910">
                <a:tc>
                  <a:txBody>
                    <a:bodyPr/>
                    <a:lstStyle/>
                    <a:p>
                      <a:pPr marL="4533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WEATHER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00338E"/>
                      </a:solidFill>
                      <a:prstDash val="solid"/>
                    </a:lnL>
                    <a:solidFill>
                      <a:srgbClr val="00358E"/>
                    </a:solidFill>
                  </a:tcPr>
                </a:tc>
                <a:tc>
                  <a:txBody>
                    <a:bodyPr/>
                    <a:lstStyle/>
                    <a:p>
                      <a:pPr marL="126364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PRESENT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WEATHER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METRICS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257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(Above</a:t>
                      </a:r>
                      <a:r>
                        <a:rPr sz="12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90</a:t>
                      </a:r>
                      <a:r>
                        <a:rPr sz="1200" b="1" baseline="243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200" b="1" spc="254" baseline="243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percentile)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R w="9525">
                      <a:solidFill>
                        <a:srgbClr val="00338E"/>
                      </a:solidFill>
                      <a:prstDash val="solid"/>
                    </a:lnR>
                    <a:solidFill>
                      <a:srgbClr val="0035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1082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45" dirty="0">
                          <a:solidFill>
                            <a:srgbClr val="8DC7E8"/>
                          </a:solidFill>
                          <a:latin typeface="Calibri"/>
                          <a:cs typeface="Calibri"/>
                        </a:rPr>
                        <a:t>EXTREME</a:t>
                      </a:r>
                      <a:r>
                        <a:rPr sz="1200" b="1" spc="20" dirty="0">
                          <a:solidFill>
                            <a:srgbClr val="8DC7E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90" dirty="0">
                          <a:solidFill>
                            <a:srgbClr val="8DC7E8"/>
                          </a:solidFill>
                          <a:latin typeface="Calibri"/>
                          <a:cs typeface="Calibri"/>
                        </a:rPr>
                        <a:t>COLD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338E"/>
                      </a:solidFill>
                      <a:prstDash val="solid"/>
                    </a:lnL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8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Min</a:t>
                      </a:r>
                      <a:r>
                        <a:rPr sz="1200" spc="-4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Temperature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R w="9525">
                      <a:solidFill>
                        <a:srgbClr val="00338E"/>
                      </a:solidFill>
                      <a:prstDash val="solid"/>
                    </a:lnR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55270" algn="r">
                        <a:lnSpc>
                          <a:spcPct val="100000"/>
                        </a:lnSpc>
                      </a:pPr>
                      <a:r>
                        <a:rPr sz="1200" b="1" spc="45" dirty="0">
                          <a:solidFill>
                            <a:srgbClr val="F0C400"/>
                          </a:solidFill>
                          <a:latin typeface="Calibri"/>
                          <a:cs typeface="Calibri"/>
                        </a:rPr>
                        <a:t>EXTREME</a:t>
                      </a:r>
                      <a:r>
                        <a:rPr sz="1200" b="1" spc="20" dirty="0">
                          <a:solidFill>
                            <a:srgbClr val="F0C4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0C400"/>
                          </a:solidFill>
                          <a:latin typeface="Calibri"/>
                          <a:cs typeface="Calibri"/>
                        </a:rPr>
                        <a:t>HEAT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9525">
                      <a:solidFill>
                        <a:srgbClr val="00338E"/>
                      </a:solidFill>
                      <a:prstDash val="solid"/>
                    </a:lnL>
                    <a:lnT w="9525">
                      <a:solidFill>
                        <a:srgbClr val="00338E"/>
                      </a:solidFill>
                      <a:prstDash val="solid"/>
                    </a:lnT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844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Max</a:t>
                      </a:r>
                      <a:r>
                        <a:rPr sz="1200" spc="-6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Temperature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R w="9525">
                      <a:solidFill>
                        <a:srgbClr val="00338E"/>
                      </a:solidFill>
                      <a:prstDash val="solid"/>
                    </a:lnR>
                    <a:lnT w="9525">
                      <a:solidFill>
                        <a:srgbClr val="00338E"/>
                      </a:solidFill>
                      <a:prstDash val="solid"/>
                    </a:lnT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065">
                        <a:lnSpc>
                          <a:spcPct val="100000"/>
                        </a:lnSpc>
                      </a:pPr>
                      <a:r>
                        <a:rPr sz="1200" b="1" spc="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WILDFIRE*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9525">
                      <a:solidFill>
                        <a:srgbClr val="00338E"/>
                      </a:solidFill>
                      <a:prstDash val="solid"/>
                    </a:lnL>
                    <a:lnT w="9525">
                      <a:solidFill>
                        <a:srgbClr val="00338E"/>
                      </a:solidFill>
                      <a:prstDash val="solid"/>
                    </a:lnT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844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Fire</a:t>
                      </a:r>
                      <a:r>
                        <a:rPr sz="1200" spc="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Weather</a:t>
                      </a:r>
                      <a:r>
                        <a:rPr sz="1200" spc="8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Index</a:t>
                      </a:r>
                      <a:r>
                        <a:rPr sz="1200" spc="3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(FWI)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R w="9525">
                      <a:solidFill>
                        <a:srgbClr val="00338E"/>
                      </a:solidFill>
                      <a:prstDash val="solid"/>
                    </a:lnR>
                    <a:lnT w="9525">
                      <a:solidFill>
                        <a:srgbClr val="00338E"/>
                      </a:solidFill>
                      <a:prstDash val="solid"/>
                    </a:lnT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385">
                <a:tc>
                  <a:txBody>
                    <a:bodyPr/>
                    <a:lstStyle/>
                    <a:p>
                      <a:pPr marL="647065" marR="23749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b="1" spc="-10" dirty="0">
                          <a:solidFill>
                            <a:srgbClr val="96999B"/>
                          </a:solidFill>
                          <a:latin typeface="Calibri"/>
                          <a:cs typeface="Calibri"/>
                        </a:rPr>
                        <a:t>EXTREME </a:t>
                      </a:r>
                      <a:r>
                        <a:rPr sz="1200" b="1" spc="35" dirty="0">
                          <a:solidFill>
                            <a:srgbClr val="96999B"/>
                          </a:solidFill>
                          <a:latin typeface="Calibri"/>
                          <a:cs typeface="Calibri"/>
                        </a:rPr>
                        <a:t>PRECIPITATION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9525">
                      <a:solidFill>
                        <a:srgbClr val="00338E"/>
                      </a:solidFill>
                      <a:prstDash val="solid"/>
                    </a:lnL>
                    <a:lnT w="9525">
                      <a:solidFill>
                        <a:srgbClr val="00338E"/>
                      </a:solidFill>
                      <a:prstDash val="solid"/>
                    </a:lnT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84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Precipitation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R w="9525">
                      <a:solidFill>
                        <a:srgbClr val="00338E"/>
                      </a:solidFill>
                      <a:prstDash val="solid"/>
                    </a:lnR>
                    <a:lnT w="9525">
                      <a:solidFill>
                        <a:srgbClr val="00338E"/>
                      </a:solidFill>
                      <a:prstDash val="solid"/>
                    </a:lnT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399720" y="1805432"/>
          <a:ext cx="4721860" cy="3508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910">
                <a:tc>
                  <a:txBody>
                    <a:bodyPr/>
                    <a:lstStyle/>
                    <a:p>
                      <a:pPr marL="4184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WEATHER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0338E"/>
                      </a:solidFill>
                      <a:prstDash val="solid"/>
                    </a:lnL>
                    <a:solidFill>
                      <a:srgbClr val="00358E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PRESENT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WEATHER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METRICS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588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(Above</a:t>
                      </a:r>
                      <a:r>
                        <a:rPr sz="12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90</a:t>
                      </a:r>
                      <a:r>
                        <a:rPr sz="1200" b="1" baseline="243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200" b="1" spc="254" baseline="243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percentile)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R w="9525">
                      <a:solidFill>
                        <a:srgbClr val="00338E"/>
                      </a:solidFill>
                      <a:prstDash val="solid"/>
                    </a:lnR>
                    <a:solidFill>
                      <a:srgbClr val="0035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895">
                <a:tc>
                  <a:txBody>
                    <a:bodyPr/>
                    <a:lstStyle/>
                    <a:p>
                      <a:pPr marL="57404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200" b="1" spc="50" dirty="0">
                          <a:solidFill>
                            <a:srgbClr val="73A3BD"/>
                          </a:solidFill>
                          <a:latin typeface="Calibri"/>
                          <a:cs typeface="Calibri"/>
                        </a:rPr>
                        <a:t>WIND</a:t>
                      </a:r>
                      <a:r>
                        <a:rPr sz="1200" b="1" spc="-25" dirty="0">
                          <a:solidFill>
                            <a:srgbClr val="73A3B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73A3BD"/>
                          </a:solidFill>
                          <a:latin typeface="Calibri"/>
                          <a:cs typeface="Calibri"/>
                        </a:rPr>
                        <a:t>STORM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2720" marB="0">
                    <a:lnL w="9525">
                      <a:solidFill>
                        <a:srgbClr val="00338E"/>
                      </a:solidFill>
                      <a:prstDash val="solid"/>
                    </a:lnL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200" spc="-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Wind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2720" marB="0">
                    <a:lnR w="9525">
                      <a:solidFill>
                        <a:srgbClr val="00338E"/>
                      </a:solidFill>
                      <a:prstDash val="solid"/>
                    </a:lnR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7404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80276C"/>
                          </a:solidFill>
                          <a:latin typeface="Calibri"/>
                          <a:cs typeface="Calibri"/>
                        </a:rPr>
                        <a:t>RAIN</a:t>
                      </a:r>
                      <a:r>
                        <a:rPr sz="1200" b="1" spc="175" dirty="0">
                          <a:solidFill>
                            <a:srgbClr val="8027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80276C"/>
                          </a:solidFill>
                          <a:latin typeface="Calibri"/>
                          <a:cs typeface="Calibri"/>
                        </a:rPr>
                        <a:t>STORM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338E"/>
                      </a:solidFill>
                      <a:prstDash val="solid"/>
                    </a:lnL>
                    <a:lnT w="9525">
                      <a:solidFill>
                        <a:srgbClr val="00338E"/>
                      </a:solidFill>
                      <a:prstDash val="solid"/>
                    </a:lnT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Wind</a:t>
                      </a:r>
                      <a:r>
                        <a:rPr sz="1200" spc="6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200" spc="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Precipitation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R w="9525">
                      <a:solidFill>
                        <a:srgbClr val="00338E"/>
                      </a:solidFill>
                      <a:prstDash val="solid"/>
                    </a:lnR>
                    <a:lnT w="9525">
                      <a:solidFill>
                        <a:srgbClr val="00338E"/>
                      </a:solidFill>
                      <a:prstDash val="solid"/>
                    </a:lnT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78435" algn="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8E8479"/>
                          </a:solidFill>
                          <a:latin typeface="Calibri"/>
                          <a:cs typeface="Calibri"/>
                        </a:rPr>
                        <a:t>SUMMER</a:t>
                      </a:r>
                      <a:r>
                        <a:rPr sz="1200" b="1" spc="180" dirty="0">
                          <a:solidFill>
                            <a:srgbClr val="8E847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8E8479"/>
                          </a:solidFill>
                          <a:latin typeface="Calibri"/>
                          <a:cs typeface="Calibri"/>
                        </a:rPr>
                        <a:t>STORM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338E"/>
                      </a:solidFill>
                      <a:prstDash val="solid"/>
                    </a:lnL>
                    <a:lnT w="9525">
                      <a:solidFill>
                        <a:srgbClr val="00338E"/>
                      </a:solidFill>
                      <a:prstDash val="solid"/>
                    </a:lnT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Wind</a:t>
                      </a:r>
                      <a:r>
                        <a:rPr sz="1200" spc="5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200" spc="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Precipitation</a:t>
                      </a:r>
                      <a:r>
                        <a:rPr sz="1200" spc="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200" spc="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Max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860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Temperature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R w="9525">
                      <a:solidFill>
                        <a:srgbClr val="00338E"/>
                      </a:solidFill>
                      <a:prstDash val="solid"/>
                    </a:lnR>
                    <a:lnT w="9525">
                      <a:solidFill>
                        <a:srgbClr val="00338E"/>
                      </a:solidFill>
                      <a:prstDash val="solid"/>
                    </a:lnT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52095" algn="r">
                        <a:lnSpc>
                          <a:spcPct val="100000"/>
                        </a:lnSpc>
                      </a:pPr>
                      <a:r>
                        <a:rPr sz="1200" b="1" spc="50" dirty="0">
                          <a:solidFill>
                            <a:srgbClr val="7999AC"/>
                          </a:solidFill>
                          <a:latin typeface="Calibri"/>
                          <a:cs typeface="Calibri"/>
                        </a:rPr>
                        <a:t>WINTER</a:t>
                      </a:r>
                      <a:r>
                        <a:rPr sz="1200" b="1" spc="-20" dirty="0">
                          <a:solidFill>
                            <a:srgbClr val="7999AC"/>
                          </a:solidFill>
                          <a:latin typeface="Calibri"/>
                          <a:cs typeface="Calibri"/>
                        </a:rPr>
                        <a:t> STORM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338E"/>
                      </a:solidFill>
                      <a:prstDash val="solid"/>
                    </a:lnL>
                    <a:lnT w="9525">
                      <a:solidFill>
                        <a:srgbClr val="00338E"/>
                      </a:solidFill>
                      <a:prstDash val="solid"/>
                    </a:lnT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055" marR="81026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Wind</a:t>
                      </a:r>
                      <a:r>
                        <a:rPr sz="1200" spc="5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200" spc="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Precipitation</a:t>
                      </a:r>
                      <a:r>
                        <a:rPr sz="1200" spc="3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200" spc="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Min </a:t>
                      </a:r>
                      <a:r>
                        <a:rPr sz="12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Temperature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R w="9525">
                      <a:solidFill>
                        <a:srgbClr val="00338E"/>
                      </a:solidFill>
                      <a:prstDash val="solid"/>
                    </a:lnR>
                    <a:lnT w="9525">
                      <a:solidFill>
                        <a:srgbClr val="00338E"/>
                      </a:solidFill>
                      <a:prstDash val="solid"/>
                    </a:lnT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74040">
                        <a:lnSpc>
                          <a:spcPct val="100000"/>
                        </a:lnSpc>
                      </a:pPr>
                      <a:r>
                        <a:rPr sz="1200" b="1" spc="60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FLOODING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338E"/>
                      </a:solidFill>
                      <a:prstDash val="solid"/>
                    </a:lnL>
                    <a:lnT w="9525">
                      <a:solidFill>
                        <a:srgbClr val="00338E"/>
                      </a:solidFill>
                      <a:prstDash val="solid"/>
                    </a:lnT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sz="1200" spc="4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Surface</a:t>
                      </a:r>
                      <a:r>
                        <a:rPr sz="1200" spc="-1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Runoff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R w="9525">
                      <a:solidFill>
                        <a:srgbClr val="00338E"/>
                      </a:solidFill>
                      <a:prstDash val="solid"/>
                    </a:lnR>
                    <a:lnT w="9525">
                      <a:solidFill>
                        <a:srgbClr val="00338E"/>
                      </a:solidFill>
                      <a:prstDash val="solid"/>
                    </a:lnT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8856" y="6838822"/>
            <a:ext cx="813727" cy="191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9851" y="2679849"/>
            <a:ext cx="333495" cy="19768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871904" y="2635975"/>
            <a:ext cx="276225" cy="281305"/>
          </a:xfrm>
          <a:custGeom>
            <a:avLst/>
            <a:gdLst/>
            <a:ahLst/>
            <a:cxnLst/>
            <a:rect l="l" t="t" r="r" b="b"/>
            <a:pathLst>
              <a:path w="276225" h="281305">
                <a:moveTo>
                  <a:pt x="142783" y="244413"/>
                </a:moveTo>
                <a:lnTo>
                  <a:pt x="133230" y="244413"/>
                </a:lnTo>
                <a:lnTo>
                  <a:pt x="133230" y="279058"/>
                </a:lnTo>
                <a:lnTo>
                  <a:pt x="135371" y="280964"/>
                </a:lnTo>
                <a:lnTo>
                  <a:pt x="140645" y="280964"/>
                </a:lnTo>
                <a:lnTo>
                  <a:pt x="142783" y="279058"/>
                </a:lnTo>
                <a:lnTo>
                  <a:pt x="142783" y="244413"/>
                </a:lnTo>
                <a:close/>
              </a:path>
              <a:path w="276225" h="281305">
                <a:moveTo>
                  <a:pt x="142783" y="206100"/>
                </a:moveTo>
                <a:lnTo>
                  <a:pt x="133230" y="206100"/>
                </a:lnTo>
                <a:lnTo>
                  <a:pt x="133230" y="232373"/>
                </a:lnTo>
                <a:lnTo>
                  <a:pt x="105859" y="256773"/>
                </a:lnTo>
                <a:lnTo>
                  <a:pt x="104141" y="258465"/>
                </a:lnTo>
                <a:lnTo>
                  <a:pt x="104315" y="261161"/>
                </a:lnTo>
                <a:lnTo>
                  <a:pt x="108106" y="264425"/>
                </a:lnTo>
                <a:lnTo>
                  <a:pt x="110710" y="264425"/>
                </a:lnTo>
                <a:lnTo>
                  <a:pt x="112726" y="262687"/>
                </a:lnTo>
                <a:lnTo>
                  <a:pt x="133230" y="244413"/>
                </a:lnTo>
                <a:lnTo>
                  <a:pt x="156293" y="244413"/>
                </a:lnTo>
                <a:lnTo>
                  <a:pt x="142783" y="232373"/>
                </a:lnTo>
                <a:lnTo>
                  <a:pt x="142783" y="206100"/>
                </a:lnTo>
                <a:close/>
              </a:path>
              <a:path w="276225" h="281305">
                <a:moveTo>
                  <a:pt x="156293" y="244413"/>
                </a:moveTo>
                <a:lnTo>
                  <a:pt x="142783" y="244413"/>
                </a:lnTo>
                <a:lnTo>
                  <a:pt x="163291" y="262687"/>
                </a:lnTo>
                <a:lnTo>
                  <a:pt x="165172" y="264425"/>
                </a:lnTo>
                <a:lnTo>
                  <a:pt x="168147" y="264425"/>
                </a:lnTo>
                <a:lnTo>
                  <a:pt x="171945" y="261161"/>
                </a:lnTo>
                <a:lnTo>
                  <a:pt x="171996" y="258465"/>
                </a:lnTo>
                <a:lnTo>
                  <a:pt x="170161" y="256773"/>
                </a:lnTo>
                <a:lnTo>
                  <a:pt x="156293" y="244413"/>
                </a:lnTo>
                <a:close/>
              </a:path>
              <a:path w="276225" h="281305">
                <a:moveTo>
                  <a:pt x="126608" y="158836"/>
                </a:moveTo>
                <a:lnTo>
                  <a:pt x="111710" y="158836"/>
                </a:lnTo>
                <a:lnTo>
                  <a:pt x="117009" y="164864"/>
                </a:lnTo>
                <a:lnTo>
                  <a:pt x="124755" y="168865"/>
                </a:lnTo>
                <a:lnTo>
                  <a:pt x="124899" y="168865"/>
                </a:lnTo>
                <a:lnTo>
                  <a:pt x="133206" y="169940"/>
                </a:lnTo>
                <a:lnTo>
                  <a:pt x="133206" y="194060"/>
                </a:lnTo>
                <a:lnTo>
                  <a:pt x="86752" y="235488"/>
                </a:lnTo>
                <a:lnTo>
                  <a:pt x="85035" y="237180"/>
                </a:lnTo>
                <a:lnTo>
                  <a:pt x="85208" y="239876"/>
                </a:lnTo>
                <a:lnTo>
                  <a:pt x="88999" y="243140"/>
                </a:lnTo>
                <a:lnTo>
                  <a:pt x="91603" y="243140"/>
                </a:lnTo>
                <a:lnTo>
                  <a:pt x="93619" y="241401"/>
                </a:lnTo>
                <a:lnTo>
                  <a:pt x="133230" y="206100"/>
                </a:lnTo>
                <a:lnTo>
                  <a:pt x="156293" y="206100"/>
                </a:lnTo>
                <a:lnTo>
                  <a:pt x="142783" y="194060"/>
                </a:lnTo>
                <a:lnTo>
                  <a:pt x="142783" y="169940"/>
                </a:lnTo>
                <a:lnTo>
                  <a:pt x="151154" y="168865"/>
                </a:lnTo>
                <a:lnTo>
                  <a:pt x="158753" y="165002"/>
                </a:lnTo>
                <a:lnTo>
                  <a:pt x="161671" y="161767"/>
                </a:lnTo>
                <a:lnTo>
                  <a:pt x="137998" y="161767"/>
                </a:lnTo>
                <a:lnTo>
                  <a:pt x="128701" y="160094"/>
                </a:lnTo>
                <a:lnTo>
                  <a:pt x="126608" y="158836"/>
                </a:lnTo>
                <a:close/>
              </a:path>
              <a:path w="276225" h="281305">
                <a:moveTo>
                  <a:pt x="156293" y="206100"/>
                </a:moveTo>
                <a:lnTo>
                  <a:pt x="142783" y="206100"/>
                </a:lnTo>
                <a:lnTo>
                  <a:pt x="182398" y="241402"/>
                </a:lnTo>
                <a:lnTo>
                  <a:pt x="184279" y="243140"/>
                </a:lnTo>
                <a:lnTo>
                  <a:pt x="187254" y="243140"/>
                </a:lnTo>
                <a:lnTo>
                  <a:pt x="191051" y="239876"/>
                </a:lnTo>
                <a:lnTo>
                  <a:pt x="191103" y="237180"/>
                </a:lnTo>
                <a:lnTo>
                  <a:pt x="189268" y="235488"/>
                </a:lnTo>
                <a:lnTo>
                  <a:pt x="156293" y="206100"/>
                </a:lnTo>
                <a:close/>
              </a:path>
              <a:path w="276225" h="281305">
                <a:moveTo>
                  <a:pt x="182835" y="159127"/>
                </a:moveTo>
                <a:lnTo>
                  <a:pt x="164051" y="159127"/>
                </a:lnTo>
                <a:lnTo>
                  <a:pt x="187349" y="171384"/>
                </a:lnTo>
                <a:lnTo>
                  <a:pt x="204180" y="229634"/>
                </a:lnTo>
                <a:lnTo>
                  <a:pt x="204243" y="229854"/>
                </a:lnTo>
                <a:lnTo>
                  <a:pt x="206142" y="231170"/>
                </a:lnTo>
                <a:lnTo>
                  <a:pt x="208938" y="231170"/>
                </a:lnTo>
                <a:lnTo>
                  <a:pt x="212069" y="230450"/>
                </a:lnTo>
                <a:lnTo>
                  <a:pt x="213605" y="228134"/>
                </a:lnTo>
                <a:lnTo>
                  <a:pt x="198973" y="177518"/>
                </a:lnTo>
                <a:lnTo>
                  <a:pt x="217783" y="177518"/>
                </a:lnTo>
                <a:lnTo>
                  <a:pt x="203821" y="170174"/>
                </a:lnTo>
                <a:lnTo>
                  <a:pt x="230487" y="164051"/>
                </a:lnTo>
                <a:lnTo>
                  <a:pt x="192194" y="164051"/>
                </a:lnTo>
                <a:lnTo>
                  <a:pt x="182835" y="159127"/>
                </a:lnTo>
                <a:close/>
              </a:path>
              <a:path w="276225" h="281305">
                <a:moveTo>
                  <a:pt x="86412" y="176837"/>
                </a:moveTo>
                <a:lnTo>
                  <a:pt x="76546" y="176836"/>
                </a:lnTo>
                <a:lnTo>
                  <a:pt x="61511" y="226225"/>
                </a:lnTo>
                <a:lnTo>
                  <a:pt x="61203" y="227325"/>
                </a:lnTo>
                <a:lnTo>
                  <a:pt x="62690" y="229634"/>
                </a:lnTo>
                <a:lnTo>
                  <a:pt x="67785" y="230869"/>
                </a:lnTo>
                <a:lnTo>
                  <a:pt x="70200" y="229634"/>
                </a:lnTo>
                <a:lnTo>
                  <a:pt x="70376" y="229634"/>
                </a:lnTo>
                <a:lnTo>
                  <a:pt x="86412" y="176837"/>
                </a:lnTo>
                <a:close/>
              </a:path>
              <a:path w="276225" h="281305">
                <a:moveTo>
                  <a:pt x="217783" y="177518"/>
                </a:moveTo>
                <a:lnTo>
                  <a:pt x="198973" y="177518"/>
                </a:lnTo>
                <a:lnTo>
                  <a:pt x="224361" y="190871"/>
                </a:lnTo>
                <a:lnTo>
                  <a:pt x="234593" y="226225"/>
                </a:lnTo>
                <a:lnTo>
                  <a:pt x="234840" y="226225"/>
                </a:lnTo>
                <a:lnTo>
                  <a:pt x="236434" y="227325"/>
                </a:lnTo>
                <a:lnTo>
                  <a:pt x="239230" y="227325"/>
                </a:lnTo>
                <a:lnTo>
                  <a:pt x="242357" y="226608"/>
                </a:lnTo>
                <a:lnTo>
                  <a:pt x="243898" y="224288"/>
                </a:lnTo>
                <a:lnTo>
                  <a:pt x="236000" y="196979"/>
                </a:lnTo>
                <a:lnTo>
                  <a:pt x="254798" y="196979"/>
                </a:lnTo>
                <a:lnTo>
                  <a:pt x="240860" y="189647"/>
                </a:lnTo>
                <a:lnTo>
                  <a:pt x="267509" y="183527"/>
                </a:lnTo>
                <a:lnTo>
                  <a:pt x="229209" y="183527"/>
                </a:lnTo>
                <a:lnTo>
                  <a:pt x="217783" y="177518"/>
                </a:lnTo>
                <a:close/>
              </a:path>
              <a:path w="276225" h="281305">
                <a:moveTo>
                  <a:pt x="49154" y="195908"/>
                </a:moveTo>
                <a:lnTo>
                  <a:pt x="39280" y="195908"/>
                </a:lnTo>
                <a:lnTo>
                  <a:pt x="31012" y="223117"/>
                </a:lnTo>
                <a:lnTo>
                  <a:pt x="32509" y="225452"/>
                </a:lnTo>
                <a:lnTo>
                  <a:pt x="35668" y="226225"/>
                </a:lnTo>
                <a:lnTo>
                  <a:pt x="38452" y="226225"/>
                </a:lnTo>
                <a:lnTo>
                  <a:pt x="40339" y="224937"/>
                </a:lnTo>
                <a:lnTo>
                  <a:pt x="49154" y="195908"/>
                </a:lnTo>
                <a:close/>
              </a:path>
              <a:path w="276225" h="281305">
                <a:moveTo>
                  <a:pt x="254798" y="196979"/>
                </a:moveTo>
                <a:lnTo>
                  <a:pt x="236000" y="196979"/>
                </a:lnTo>
                <a:lnTo>
                  <a:pt x="269481" y="214589"/>
                </a:lnTo>
                <a:lnTo>
                  <a:pt x="272411" y="213915"/>
                </a:lnTo>
                <a:lnTo>
                  <a:pt x="275089" y="209864"/>
                </a:lnTo>
                <a:lnTo>
                  <a:pt x="274333" y="207257"/>
                </a:lnTo>
                <a:lnTo>
                  <a:pt x="254798" y="196979"/>
                </a:lnTo>
                <a:close/>
              </a:path>
              <a:path w="276225" h="281305">
                <a:moveTo>
                  <a:pt x="6488" y="172853"/>
                </a:moveTo>
                <a:lnTo>
                  <a:pt x="3805" y="174101"/>
                </a:lnTo>
                <a:lnTo>
                  <a:pt x="2225" y="178585"/>
                </a:lnTo>
                <a:lnTo>
                  <a:pt x="3622" y="180976"/>
                </a:lnTo>
                <a:lnTo>
                  <a:pt x="6138" y="181682"/>
                </a:lnTo>
                <a:lnTo>
                  <a:pt x="34495" y="188526"/>
                </a:lnTo>
                <a:lnTo>
                  <a:pt x="784" y="205777"/>
                </a:lnTo>
                <a:lnTo>
                  <a:pt x="0" y="208381"/>
                </a:lnTo>
                <a:lnTo>
                  <a:pt x="2639" y="212457"/>
                </a:lnTo>
                <a:lnTo>
                  <a:pt x="5560" y="213160"/>
                </a:lnTo>
                <a:lnTo>
                  <a:pt x="39280" y="195908"/>
                </a:lnTo>
                <a:lnTo>
                  <a:pt x="49154" y="195908"/>
                </a:lnTo>
                <a:lnTo>
                  <a:pt x="50975" y="189913"/>
                </a:lnTo>
                <a:lnTo>
                  <a:pt x="65252" y="182612"/>
                </a:lnTo>
                <a:lnTo>
                  <a:pt x="46518" y="182612"/>
                </a:lnTo>
                <a:lnTo>
                  <a:pt x="9004" y="173559"/>
                </a:lnTo>
                <a:lnTo>
                  <a:pt x="6488" y="172853"/>
                </a:lnTo>
                <a:close/>
              </a:path>
              <a:path w="276225" h="281305">
                <a:moveTo>
                  <a:pt x="269107" y="174368"/>
                </a:moveTo>
                <a:lnTo>
                  <a:pt x="229209" y="183527"/>
                </a:lnTo>
                <a:lnTo>
                  <a:pt x="267509" y="183527"/>
                </a:lnTo>
                <a:lnTo>
                  <a:pt x="271495" y="182612"/>
                </a:lnTo>
                <a:lnTo>
                  <a:pt x="273035" y="180292"/>
                </a:lnTo>
                <a:lnTo>
                  <a:pt x="271714" y="175737"/>
                </a:lnTo>
                <a:lnTo>
                  <a:pt x="269107" y="174368"/>
                </a:lnTo>
                <a:close/>
              </a:path>
              <a:path w="276225" h="281305">
                <a:moveTo>
                  <a:pt x="17665" y="147488"/>
                </a:moveTo>
                <a:lnTo>
                  <a:pt x="14661" y="148882"/>
                </a:lnTo>
                <a:lnTo>
                  <a:pt x="14930" y="148882"/>
                </a:lnTo>
                <a:lnTo>
                  <a:pt x="13402" y="153217"/>
                </a:lnTo>
                <a:lnTo>
                  <a:pt x="14799" y="155608"/>
                </a:lnTo>
                <a:lnTo>
                  <a:pt x="17315" y="156314"/>
                </a:lnTo>
                <a:lnTo>
                  <a:pt x="71765" y="169451"/>
                </a:lnTo>
                <a:lnTo>
                  <a:pt x="46042" y="182612"/>
                </a:lnTo>
                <a:lnTo>
                  <a:pt x="65252" y="182612"/>
                </a:lnTo>
                <a:lnTo>
                  <a:pt x="76546" y="176836"/>
                </a:lnTo>
                <a:lnTo>
                  <a:pt x="86412" y="176837"/>
                </a:lnTo>
                <a:lnTo>
                  <a:pt x="88233" y="170841"/>
                </a:lnTo>
                <a:lnTo>
                  <a:pt x="102650" y="163469"/>
                </a:lnTo>
                <a:lnTo>
                  <a:pt x="83480" y="163469"/>
                </a:lnTo>
                <a:lnTo>
                  <a:pt x="20181" y="148190"/>
                </a:lnTo>
                <a:lnTo>
                  <a:pt x="17665" y="147488"/>
                </a:lnTo>
                <a:close/>
              </a:path>
              <a:path w="276225" h="281305">
                <a:moveTo>
                  <a:pt x="258240" y="148882"/>
                </a:moveTo>
                <a:lnTo>
                  <a:pt x="192194" y="164051"/>
                </a:lnTo>
                <a:lnTo>
                  <a:pt x="230487" y="164051"/>
                </a:lnTo>
                <a:lnTo>
                  <a:pt x="260628" y="157130"/>
                </a:lnTo>
                <a:lnTo>
                  <a:pt x="262164" y="154807"/>
                </a:lnTo>
                <a:lnTo>
                  <a:pt x="260843" y="150251"/>
                </a:lnTo>
                <a:lnTo>
                  <a:pt x="258240" y="148882"/>
                </a:lnTo>
                <a:close/>
              </a:path>
              <a:path w="276225" h="281305">
                <a:moveTo>
                  <a:pt x="102604" y="116912"/>
                </a:moveTo>
                <a:lnTo>
                  <a:pt x="83799" y="116912"/>
                </a:lnTo>
                <a:lnTo>
                  <a:pt x="107085" y="129161"/>
                </a:lnTo>
                <a:lnTo>
                  <a:pt x="103769" y="136292"/>
                </a:lnTo>
                <a:lnTo>
                  <a:pt x="103717" y="144295"/>
                </a:lnTo>
                <a:lnTo>
                  <a:pt x="106942" y="151461"/>
                </a:lnTo>
                <a:lnTo>
                  <a:pt x="83480" y="163469"/>
                </a:lnTo>
                <a:lnTo>
                  <a:pt x="102650" y="163469"/>
                </a:lnTo>
                <a:lnTo>
                  <a:pt x="111710" y="158836"/>
                </a:lnTo>
                <a:lnTo>
                  <a:pt x="126608" y="158836"/>
                </a:lnTo>
                <a:lnTo>
                  <a:pt x="114115" y="140481"/>
                </a:lnTo>
                <a:lnTo>
                  <a:pt x="115991" y="132196"/>
                </a:lnTo>
                <a:lnTo>
                  <a:pt x="121110" y="125430"/>
                </a:lnTo>
                <a:lnTo>
                  <a:pt x="127092" y="121836"/>
                </a:lnTo>
                <a:lnTo>
                  <a:pt x="111965" y="121836"/>
                </a:lnTo>
                <a:lnTo>
                  <a:pt x="102604" y="116912"/>
                </a:lnTo>
                <a:close/>
              </a:path>
              <a:path w="276225" h="281305">
                <a:moveTo>
                  <a:pt x="161710" y="119196"/>
                </a:moveTo>
                <a:lnTo>
                  <a:pt x="137998" y="119196"/>
                </a:lnTo>
                <a:lnTo>
                  <a:pt x="147295" y="120869"/>
                </a:lnTo>
                <a:lnTo>
                  <a:pt x="154887" y="125430"/>
                </a:lnTo>
                <a:lnTo>
                  <a:pt x="160005" y="132196"/>
                </a:lnTo>
                <a:lnTo>
                  <a:pt x="161882" y="140482"/>
                </a:lnTo>
                <a:lnTo>
                  <a:pt x="160127" y="148190"/>
                </a:lnTo>
                <a:lnTo>
                  <a:pt x="137998" y="161767"/>
                </a:lnTo>
                <a:lnTo>
                  <a:pt x="161671" y="161767"/>
                </a:lnTo>
                <a:lnTo>
                  <a:pt x="164051" y="159127"/>
                </a:lnTo>
                <a:lnTo>
                  <a:pt x="182835" y="159127"/>
                </a:lnTo>
                <a:lnTo>
                  <a:pt x="168911" y="151802"/>
                </a:lnTo>
                <a:lnTo>
                  <a:pt x="172227" y="144671"/>
                </a:lnTo>
                <a:lnTo>
                  <a:pt x="172275" y="136664"/>
                </a:lnTo>
                <a:lnTo>
                  <a:pt x="169051" y="129502"/>
                </a:lnTo>
                <a:lnTo>
                  <a:pt x="183458" y="122127"/>
                </a:lnTo>
                <a:lnTo>
                  <a:pt x="164286" y="122127"/>
                </a:lnTo>
                <a:lnTo>
                  <a:pt x="161710" y="119196"/>
                </a:lnTo>
                <a:close/>
              </a:path>
              <a:path w="276225" h="281305">
                <a:moveTo>
                  <a:pt x="229047" y="117494"/>
                </a:moveTo>
                <a:lnTo>
                  <a:pt x="192508" y="117494"/>
                </a:lnTo>
                <a:lnTo>
                  <a:pt x="256444" y="132911"/>
                </a:lnTo>
                <a:lnTo>
                  <a:pt x="259700" y="132911"/>
                </a:lnTo>
                <a:lnTo>
                  <a:pt x="261834" y="131003"/>
                </a:lnTo>
                <a:lnTo>
                  <a:pt x="261830" y="126731"/>
                </a:lnTo>
                <a:lnTo>
                  <a:pt x="260385" y="125050"/>
                </a:lnTo>
                <a:lnTo>
                  <a:pt x="229047" y="117494"/>
                </a:lnTo>
                <a:close/>
              </a:path>
              <a:path w="276225" h="281305">
                <a:moveTo>
                  <a:pt x="65634" y="97457"/>
                </a:moveTo>
                <a:lnTo>
                  <a:pt x="46771" y="97457"/>
                </a:lnTo>
                <a:lnTo>
                  <a:pt x="72167" y="110810"/>
                </a:lnTo>
                <a:lnTo>
                  <a:pt x="15357" y="123826"/>
                </a:lnTo>
                <a:lnTo>
                  <a:pt x="13812" y="126142"/>
                </a:lnTo>
                <a:lnTo>
                  <a:pt x="15002" y="130311"/>
                </a:lnTo>
                <a:lnTo>
                  <a:pt x="16913" y="131630"/>
                </a:lnTo>
                <a:lnTo>
                  <a:pt x="19706" y="131630"/>
                </a:lnTo>
                <a:lnTo>
                  <a:pt x="83799" y="116912"/>
                </a:lnTo>
                <a:lnTo>
                  <a:pt x="102604" y="116912"/>
                </a:lnTo>
                <a:lnTo>
                  <a:pt x="88663" y="109579"/>
                </a:lnTo>
                <a:lnTo>
                  <a:pt x="86889" y="103445"/>
                </a:lnTo>
                <a:lnTo>
                  <a:pt x="77020" y="103445"/>
                </a:lnTo>
                <a:lnTo>
                  <a:pt x="65634" y="97457"/>
                </a:lnTo>
                <a:close/>
              </a:path>
              <a:path w="276225" h="281305">
                <a:moveTo>
                  <a:pt x="208176" y="50169"/>
                </a:moveTo>
                <a:lnTo>
                  <a:pt x="205604" y="51481"/>
                </a:lnTo>
                <a:lnTo>
                  <a:pt x="204316" y="55614"/>
                </a:lnTo>
                <a:lnTo>
                  <a:pt x="187763" y="110122"/>
                </a:lnTo>
                <a:lnTo>
                  <a:pt x="164286" y="122127"/>
                </a:lnTo>
                <a:lnTo>
                  <a:pt x="183458" y="122127"/>
                </a:lnTo>
                <a:lnTo>
                  <a:pt x="192508" y="117494"/>
                </a:lnTo>
                <a:lnTo>
                  <a:pt x="229047" y="117494"/>
                </a:lnTo>
                <a:lnTo>
                  <a:pt x="204227" y="111509"/>
                </a:lnTo>
                <a:lnTo>
                  <a:pt x="218662" y="104127"/>
                </a:lnTo>
                <a:lnTo>
                  <a:pt x="199478" y="104127"/>
                </a:lnTo>
                <a:lnTo>
                  <a:pt x="214115" y="55937"/>
                </a:lnTo>
                <a:lnTo>
                  <a:pt x="214763" y="53706"/>
                </a:lnTo>
                <a:lnTo>
                  <a:pt x="214460" y="53184"/>
                </a:lnTo>
                <a:lnTo>
                  <a:pt x="213337" y="51481"/>
                </a:lnTo>
                <a:lnTo>
                  <a:pt x="213243" y="51339"/>
                </a:lnTo>
                <a:lnTo>
                  <a:pt x="208176" y="50169"/>
                </a:lnTo>
                <a:close/>
              </a:path>
              <a:path w="276225" h="281305">
                <a:moveTo>
                  <a:pt x="91774" y="37972"/>
                </a:moveTo>
                <a:lnTo>
                  <a:pt x="88695" y="37972"/>
                </a:lnTo>
                <a:lnTo>
                  <a:pt x="85076" y="41314"/>
                </a:lnTo>
                <a:lnTo>
                  <a:pt x="85076" y="43928"/>
                </a:lnTo>
                <a:lnTo>
                  <a:pt x="86864" y="45578"/>
                </a:lnTo>
                <a:lnTo>
                  <a:pt x="133229" y="86903"/>
                </a:lnTo>
                <a:lnTo>
                  <a:pt x="133229" y="111023"/>
                </a:lnTo>
                <a:lnTo>
                  <a:pt x="124669" y="112123"/>
                </a:lnTo>
                <a:lnTo>
                  <a:pt x="124813" y="112123"/>
                </a:lnTo>
                <a:lnTo>
                  <a:pt x="117263" y="115961"/>
                </a:lnTo>
                <a:lnTo>
                  <a:pt x="111965" y="121836"/>
                </a:lnTo>
                <a:lnTo>
                  <a:pt x="127092" y="121836"/>
                </a:lnTo>
                <a:lnTo>
                  <a:pt x="128701" y="120869"/>
                </a:lnTo>
                <a:lnTo>
                  <a:pt x="137998" y="119196"/>
                </a:lnTo>
                <a:lnTo>
                  <a:pt x="161710" y="119196"/>
                </a:lnTo>
                <a:lnTo>
                  <a:pt x="158988" y="116099"/>
                </a:lnTo>
                <a:lnTo>
                  <a:pt x="151289" y="112123"/>
                </a:lnTo>
                <a:lnTo>
                  <a:pt x="142791" y="111023"/>
                </a:lnTo>
                <a:lnTo>
                  <a:pt x="142791" y="86903"/>
                </a:lnTo>
                <a:lnTo>
                  <a:pt x="156301" y="74863"/>
                </a:lnTo>
                <a:lnTo>
                  <a:pt x="133229" y="74863"/>
                </a:lnTo>
                <a:lnTo>
                  <a:pt x="93619" y="39561"/>
                </a:lnTo>
                <a:lnTo>
                  <a:pt x="91774" y="37972"/>
                </a:lnTo>
                <a:close/>
              </a:path>
              <a:path w="276225" h="281305">
                <a:moveTo>
                  <a:pt x="266340" y="98429"/>
                </a:moveTo>
                <a:lnTo>
                  <a:pt x="229802" y="98429"/>
                </a:lnTo>
                <a:lnTo>
                  <a:pt x="267635" y="107553"/>
                </a:lnTo>
                <a:lnTo>
                  <a:pt x="270902" y="107553"/>
                </a:lnTo>
                <a:lnTo>
                  <a:pt x="273035" y="105645"/>
                </a:lnTo>
                <a:lnTo>
                  <a:pt x="273031" y="101377"/>
                </a:lnTo>
                <a:lnTo>
                  <a:pt x="271587" y="99696"/>
                </a:lnTo>
                <a:lnTo>
                  <a:pt x="266340" y="98429"/>
                </a:lnTo>
                <a:close/>
              </a:path>
              <a:path w="276225" h="281305">
                <a:moveTo>
                  <a:pt x="6516" y="66370"/>
                </a:moveTo>
                <a:lnTo>
                  <a:pt x="3578" y="67048"/>
                </a:lnTo>
                <a:lnTo>
                  <a:pt x="895" y="71113"/>
                </a:lnTo>
                <a:lnTo>
                  <a:pt x="1655" y="73728"/>
                </a:lnTo>
                <a:lnTo>
                  <a:pt x="35140" y="91338"/>
                </a:lnTo>
                <a:lnTo>
                  <a:pt x="4223" y="98429"/>
                </a:lnTo>
                <a:lnTo>
                  <a:pt x="4459" y="98429"/>
                </a:lnTo>
                <a:lnTo>
                  <a:pt x="2961" y="100682"/>
                </a:lnTo>
                <a:lnTo>
                  <a:pt x="4151" y="104850"/>
                </a:lnTo>
                <a:lnTo>
                  <a:pt x="6062" y="106170"/>
                </a:lnTo>
                <a:lnTo>
                  <a:pt x="8835" y="106170"/>
                </a:lnTo>
                <a:lnTo>
                  <a:pt x="46771" y="97457"/>
                </a:lnTo>
                <a:lnTo>
                  <a:pt x="65634" y="97457"/>
                </a:lnTo>
                <a:lnTo>
                  <a:pt x="51632" y="90092"/>
                </a:lnTo>
                <a:lnTo>
                  <a:pt x="49865" y="83984"/>
                </a:lnTo>
                <a:lnTo>
                  <a:pt x="40000" y="83984"/>
                </a:lnTo>
                <a:lnTo>
                  <a:pt x="6516" y="66370"/>
                </a:lnTo>
                <a:close/>
              </a:path>
              <a:path w="276225" h="281305">
                <a:moveTo>
                  <a:pt x="238814" y="54362"/>
                </a:moveTo>
                <a:lnTo>
                  <a:pt x="238252" y="54362"/>
                </a:lnTo>
                <a:lnTo>
                  <a:pt x="235809" y="55614"/>
                </a:lnTo>
                <a:lnTo>
                  <a:pt x="225046" y="91050"/>
                </a:lnTo>
                <a:lnTo>
                  <a:pt x="199478" y="104127"/>
                </a:lnTo>
                <a:lnTo>
                  <a:pt x="218662" y="104127"/>
                </a:lnTo>
                <a:lnTo>
                  <a:pt x="229802" y="98429"/>
                </a:lnTo>
                <a:lnTo>
                  <a:pt x="266340" y="98429"/>
                </a:lnTo>
                <a:lnTo>
                  <a:pt x="241517" y="92437"/>
                </a:lnTo>
                <a:lnTo>
                  <a:pt x="255951" y="85055"/>
                </a:lnTo>
                <a:lnTo>
                  <a:pt x="236760" y="85055"/>
                </a:lnTo>
                <a:lnTo>
                  <a:pt x="245032" y="57838"/>
                </a:lnTo>
                <a:lnTo>
                  <a:pt x="243600" y="55614"/>
                </a:lnTo>
                <a:lnTo>
                  <a:pt x="243997" y="55614"/>
                </a:lnTo>
                <a:lnTo>
                  <a:pt x="238814" y="54362"/>
                </a:lnTo>
                <a:close/>
              </a:path>
              <a:path w="276225" h="281305">
                <a:moveTo>
                  <a:pt x="69031" y="49342"/>
                </a:moveTo>
                <a:lnTo>
                  <a:pt x="63920" y="50516"/>
                </a:lnTo>
                <a:lnTo>
                  <a:pt x="62383" y="52840"/>
                </a:lnTo>
                <a:lnTo>
                  <a:pt x="77020" y="103445"/>
                </a:lnTo>
                <a:lnTo>
                  <a:pt x="86889" y="103445"/>
                </a:lnTo>
                <a:lnTo>
                  <a:pt x="71634" y="50711"/>
                </a:lnTo>
                <a:lnTo>
                  <a:pt x="69031" y="49342"/>
                </a:lnTo>
                <a:close/>
              </a:path>
              <a:path w="276225" h="281305">
                <a:moveTo>
                  <a:pt x="270480" y="67811"/>
                </a:moveTo>
                <a:lnTo>
                  <a:pt x="236760" y="85055"/>
                </a:lnTo>
                <a:lnTo>
                  <a:pt x="255951" y="85055"/>
                </a:lnTo>
                <a:lnTo>
                  <a:pt x="275233" y="75193"/>
                </a:lnTo>
                <a:lnTo>
                  <a:pt x="276025" y="72593"/>
                </a:lnTo>
                <a:lnTo>
                  <a:pt x="273398" y="68513"/>
                </a:lnTo>
                <a:lnTo>
                  <a:pt x="270480" y="67811"/>
                </a:lnTo>
                <a:close/>
              </a:path>
              <a:path w="276225" h="281305">
                <a:moveTo>
                  <a:pt x="38750" y="53184"/>
                </a:moveTo>
                <a:lnTo>
                  <a:pt x="33639" y="54362"/>
                </a:lnTo>
                <a:lnTo>
                  <a:pt x="32103" y="56682"/>
                </a:lnTo>
                <a:lnTo>
                  <a:pt x="40000" y="83984"/>
                </a:lnTo>
                <a:lnTo>
                  <a:pt x="49865" y="83984"/>
                </a:lnTo>
                <a:lnTo>
                  <a:pt x="41354" y="54553"/>
                </a:lnTo>
                <a:lnTo>
                  <a:pt x="38750" y="53184"/>
                </a:lnTo>
                <a:close/>
              </a:path>
              <a:path w="276225" h="281305">
                <a:moveTo>
                  <a:pt x="110880" y="16687"/>
                </a:moveTo>
                <a:lnTo>
                  <a:pt x="107802" y="16687"/>
                </a:lnTo>
                <a:lnTo>
                  <a:pt x="104183" y="20029"/>
                </a:lnTo>
                <a:lnTo>
                  <a:pt x="104183" y="22643"/>
                </a:lnTo>
                <a:lnTo>
                  <a:pt x="105970" y="24293"/>
                </a:lnTo>
                <a:lnTo>
                  <a:pt x="133229" y="48590"/>
                </a:lnTo>
                <a:lnTo>
                  <a:pt x="133229" y="74863"/>
                </a:lnTo>
                <a:lnTo>
                  <a:pt x="142783" y="74863"/>
                </a:lnTo>
                <a:lnTo>
                  <a:pt x="142783" y="48590"/>
                </a:lnTo>
                <a:lnTo>
                  <a:pt x="156293" y="36550"/>
                </a:lnTo>
                <a:lnTo>
                  <a:pt x="133229" y="36550"/>
                </a:lnTo>
                <a:lnTo>
                  <a:pt x="112726" y="18276"/>
                </a:lnTo>
                <a:lnTo>
                  <a:pt x="110880" y="16687"/>
                </a:lnTo>
                <a:close/>
              </a:path>
              <a:path w="276225" h="281305">
                <a:moveTo>
                  <a:pt x="187377" y="37972"/>
                </a:moveTo>
                <a:lnTo>
                  <a:pt x="184181" y="37972"/>
                </a:lnTo>
                <a:lnTo>
                  <a:pt x="142783" y="74863"/>
                </a:lnTo>
                <a:lnTo>
                  <a:pt x="156301" y="74863"/>
                </a:lnTo>
                <a:lnTo>
                  <a:pt x="191012" y="43929"/>
                </a:lnTo>
                <a:lnTo>
                  <a:pt x="191020" y="41314"/>
                </a:lnTo>
                <a:lnTo>
                  <a:pt x="189159" y="39562"/>
                </a:lnTo>
                <a:lnTo>
                  <a:pt x="187377" y="37972"/>
                </a:lnTo>
                <a:close/>
              </a:path>
              <a:path w="276225" h="281305">
                <a:moveTo>
                  <a:pt x="140645" y="0"/>
                </a:moveTo>
                <a:lnTo>
                  <a:pt x="135371" y="0"/>
                </a:lnTo>
                <a:lnTo>
                  <a:pt x="133229" y="1905"/>
                </a:lnTo>
                <a:lnTo>
                  <a:pt x="133229" y="36550"/>
                </a:lnTo>
                <a:lnTo>
                  <a:pt x="142783" y="36550"/>
                </a:lnTo>
                <a:lnTo>
                  <a:pt x="142783" y="1905"/>
                </a:lnTo>
                <a:lnTo>
                  <a:pt x="140645" y="0"/>
                </a:lnTo>
                <a:close/>
              </a:path>
              <a:path w="276225" h="281305">
                <a:moveTo>
                  <a:pt x="168084" y="16687"/>
                </a:moveTo>
                <a:lnTo>
                  <a:pt x="165134" y="16687"/>
                </a:lnTo>
                <a:lnTo>
                  <a:pt x="163291" y="18276"/>
                </a:lnTo>
                <a:lnTo>
                  <a:pt x="142783" y="36550"/>
                </a:lnTo>
                <a:lnTo>
                  <a:pt x="156293" y="36550"/>
                </a:lnTo>
                <a:lnTo>
                  <a:pt x="170046" y="24293"/>
                </a:lnTo>
                <a:lnTo>
                  <a:pt x="171835" y="22643"/>
                </a:lnTo>
                <a:lnTo>
                  <a:pt x="171828" y="20029"/>
                </a:lnTo>
                <a:lnTo>
                  <a:pt x="171965" y="20029"/>
                </a:lnTo>
                <a:lnTo>
                  <a:pt x="168084" y="16687"/>
                </a:lnTo>
                <a:close/>
              </a:path>
            </a:pathLst>
          </a:custGeom>
          <a:solidFill>
            <a:srgbClr val="8DC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3192" y="3194267"/>
            <a:ext cx="333050" cy="296824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900533" y="3839133"/>
            <a:ext cx="218440" cy="284480"/>
          </a:xfrm>
          <a:custGeom>
            <a:avLst/>
            <a:gdLst/>
            <a:ahLst/>
            <a:cxnLst/>
            <a:rect l="l" t="t" r="r" b="b"/>
            <a:pathLst>
              <a:path w="218440" h="284479">
                <a:moveTo>
                  <a:pt x="90622" y="0"/>
                </a:moveTo>
                <a:lnTo>
                  <a:pt x="90576" y="63078"/>
                </a:lnTo>
                <a:lnTo>
                  <a:pt x="52429" y="105089"/>
                </a:lnTo>
                <a:lnTo>
                  <a:pt x="36142" y="118220"/>
                </a:lnTo>
                <a:lnTo>
                  <a:pt x="23088" y="130824"/>
                </a:lnTo>
                <a:lnTo>
                  <a:pt x="13580" y="142127"/>
                </a:lnTo>
                <a:lnTo>
                  <a:pt x="7931" y="151354"/>
                </a:lnTo>
                <a:lnTo>
                  <a:pt x="0" y="189523"/>
                </a:lnTo>
                <a:lnTo>
                  <a:pt x="7885" y="223479"/>
                </a:lnTo>
                <a:lnTo>
                  <a:pt x="24879" y="249875"/>
                </a:lnTo>
                <a:lnTo>
                  <a:pt x="44271" y="265366"/>
                </a:lnTo>
                <a:lnTo>
                  <a:pt x="36901" y="245032"/>
                </a:lnTo>
                <a:lnTo>
                  <a:pt x="34815" y="219183"/>
                </a:lnTo>
                <a:lnTo>
                  <a:pt x="43019" y="189988"/>
                </a:lnTo>
                <a:lnTo>
                  <a:pt x="66519" y="159616"/>
                </a:lnTo>
                <a:lnTo>
                  <a:pt x="64978" y="166793"/>
                </a:lnTo>
                <a:lnTo>
                  <a:pt x="63646" y="184814"/>
                </a:lnTo>
                <a:lnTo>
                  <a:pt x="67458" y="208412"/>
                </a:lnTo>
                <a:lnTo>
                  <a:pt x="81352" y="232319"/>
                </a:lnTo>
                <a:lnTo>
                  <a:pt x="97158" y="252973"/>
                </a:lnTo>
                <a:lnTo>
                  <a:pt x="105176" y="269414"/>
                </a:lnTo>
                <a:lnTo>
                  <a:pt x="108050" y="280278"/>
                </a:lnTo>
                <a:lnTo>
                  <a:pt x="108421" y="284203"/>
                </a:lnTo>
                <a:lnTo>
                  <a:pt x="139656" y="280056"/>
                </a:lnTo>
                <a:lnTo>
                  <a:pt x="191697" y="249209"/>
                </a:lnTo>
                <a:lnTo>
                  <a:pt x="215944" y="205463"/>
                </a:lnTo>
                <a:lnTo>
                  <a:pt x="218274" y="184608"/>
                </a:lnTo>
                <a:lnTo>
                  <a:pt x="214901" y="164062"/>
                </a:lnTo>
                <a:lnTo>
                  <a:pt x="205202" y="146397"/>
                </a:lnTo>
                <a:lnTo>
                  <a:pt x="204287" y="163907"/>
                </a:lnTo>
                <a:lnTo>
                  <a:pt x="193707" y="178164"/>
                </a:lnTo>
                <a:lnTo>
                  <a:pt x="176731" y="186038"/>
                </a:lnTo>
                <a:lnTo>
                  <a:pt x="156626" y="184401"/>
                </a:lnTo>
                <a:lnTo>
                  <a:pt x="142194" y="176160"/>
                </a:lnTo>
                <a:lnTo>
                  <a:pt x="134053" y="163582"/>
                </a:lnTo>
                <a:lnTo>
                  <a:pt x="133213" y="148525"/>
                </a:lnTo>
                <a:lnTo>
                  <a:pt x="140681" y="132848"/>
                </a:lnTo>
                <a:lnTo>
                  <a:pt x="156429" y="97359"/>
                </a:lnTo>
                <a:lnTo>
                  <a:pt x="151528" y="59112"/>
                </a:lnTo>
                <a:lnTo>
                  <a:pt x="128688" y="24521"/>
                </a:lnTo>
                <a:lnTo>
                  <a:pt x="9062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846874" y="4534725"/>
            <a:ext cx="326390" cy="267970"/>
            <a:chOff x="846874" y="4534725"/>
            <a:chExt cx="326390" cy="26797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6920" y="4712948"/>
              <a:ext cx="66873" cy="8939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46874" y="4534725"/>
              <a:ext cx="326390" cy="242570"/>
            </a:xfrm>
            <a:custGeom>
              <a:avLst/>
              <a:gdLst/>
              <a:ahLst/>
              <a:cxnLst/>
              <a:rect l="l" t="t" r="r" b="b"/>
              <a:pathLst>
                <a:path w="326390" h="242570">
                  <a:moveTo>
                    <a:pt x="106159" y="220802"/>
                  </a:moveTo>
                  <a:lnTo>
                    <a:pt x="102425" y="209296"/>
                  </a:lnTo>
                  <a:lnTo>
                    <a:pt x="94208" y="195199"/>
                  </a:lnTo>
                  <a:lnTo>
                    <a:pt x="86004" y="183261"/>
                  </a:lnTo>
                  <a:lnTo>
                    <a:pt x="82270" y="178231"/>
                  </a:lnTo>
                  <a:lnTo>
                    <a:pt x="78536" y="183210"/>
                  </a:lnTo>
                  <a:lnTo>
                    <a:pt x="70332" y="195046"/>
                  </a:lnTo>
                  <a:lnTo>
                    <a:pt x="62115" y="209118"/>
                  </a:lnTo>
                  <a:lnTo>
                    <a:pt x="58394" y="220802"/>
                  </a:lnTo>
                  <a:lnTo>
                    <a:pt x="60236" y="229158"/>
                  </a:lnTo>
                  <a:lnTo>
                    <a:pt x="65316" y="235915"/>
                  </a:lnTo>
                  <a:lnTo>
                    <a:pt x="72898" y="240436"/>
                  </a:lnTo>
                  <a:lnTo>
                    <a:pt x="82270" y="242087"/>
                  </a:lnTo>
                  <a:lnTo>
                    <a:pt x="91643" y="240436"/>
                  </a:lnTo>
                  <a:lnTo>
                    <a:pt x="99225" y="235915"/>
                  </a:lnTo>
                  <a:lnTo>
                    <a:pt x="104305" y="229158"/>
                  </a:lnTo>
                  <a:lnTo>
                    <a:pt x="106159" y="220802"/>
                  </a:lnTo>
                  <a:close/>
                </a:path>
                <a:path w="326390" h="242570">
                  <a:moveTo>
                    <a:pt x="268566" y="220802"/>
                  </a:moveTo>
                  <a:lnTo>
                    <a:pt x="264833" y="209296"/>
                  </a:lnTo>
                  <a:lnTo>
                    <a:pt x="256616" y="195199"/>
                  </a:lnTo>
                  <a:lnTo>
                    <a:pt x="248412" y="183261"/>
                  </a:lnTo>
                  <a:lnTo>
                    <a:pt x="244678" y="178231"/>
                  </a:lnTo>
                  <a:lnTo>
                    <a:pt x="240944" y="183210"/>
                  </a:lnTo>
                  <a:lnTo>
                    <a:pt x="232740" y="195046"/>
                  </a:lnTo>
                  <a:lnTo>
                    <a:pt x="224523" y="209118"/>
                  </a:lnTo>
                  <a:lnTo>
                    <a:pt x="220802" y="220802"/>
                  </a:lnTo>
                  <a:lnTo>
                    <a:pt x="222643" y="229158"/>
                  </a:lnTo>
                  <a:lnTo>
                    <a:pt x="227723" y="235915"/>
                  </a:lnTo>
                  <a:lnTo>
                    <a:pt x="235305" y="240436"/>
                  </a:lnTo>
                  <a:lnTo>
                    <a:pt x="244678" y="242087"/>
                  </a:lnTo>
                  <a:lnTo>
                    <a:pt x="254050" y="240436"/>
                  </a:lnTo>
                  <a:lnTo>
                    <a:pt x="261632" y="235915"/>
                  </a:lnTo>
                  <a:lnTo>
                    <a:pt x="266712" y="229158"/>
                  </a:lnTo>
                  <a:lnTo>
                    <a:pt x="268566" y="220802"/>
                  </a:lnTo>
                  <a:close/>
                </a:path>
                <a:path w="326390" h="242570">
                  <a:moveTo>
                    <a:pt x="325882" y="120764"/>
                  </a:moveTo>
                  <a:lnTo>
                    <a:pt x="302018" y="85178"/>
                  </a:lnTo>
                  <a:lnTo>
                    <a:pt x="283324" y="80594"/>
                  </a:lnTo>
                  <a:lnTo>
                    <a:pt x="273342" y="81165"/>
                  </a:lnTo>
                  <a:lnTo>
                    <a:pt x="271754" y="68783"/>
                  </a:lnTo>
                  <a:lnTo>
                    <a:pt x="237629" y="33464"/>
                  </a:lnTo>
                  <a:lnTo>
                    <a:pt x="211302" y="29806"/>
                  </a:lnTo>
                  <a:lnTo>
                    <a:pt x="197866" y="32207"/>
                  </a:lnTo>
                  <a:lnTo>
                    <a:pt x="183832" y="16052"/>
                  </a:lnTo>
                  <a:lnTo>
                    <a:pt x="165087" y="5080"/>
                  </a:lnTo>
                  <a:lnTo>
                    <a:pt x="143395" y="0"/>
                  </a:lnTo>
                  <a:lnTo>
                    <a:pt x="120484" y="1562"/>
                  </a:lnTo>
                  <a:lnTo>
                    <a:pt x="99377" y="9486"/>
                  </a:lnTo>
                  <a:lnTo>
                    <a:pt x="82689" y="22796"/>
                  </a:lnTo>
                  <a:lnTo>
                    <a:pt x="71653" y="40170"/>
                  </a:lnTo>
                  <a:lnTo>
                    <a:pt x="67462" y="60312"/>
                  </a:lnTo>
                  <a:lnTo>
                    <a:pt x="51752" y="59702"/>
                  </a:lnTo>
                  <a:lnTo>
                    <a:pt x="12052" y="79044"/>
                  </a:lnTo>
                  <a:lnTo>
                    <a:pt x="0" y="104267"/>
                  </a:lnTo>
                  <a:lnTo>
                    <a:pt x="101" y="117957"/>
                  </a:lnTo>
                  <a:lnTo>
                    <a:pt x="23939" y="152577"/>
                  </a:lnTo>
                  <a:lnTo>
                    <a:pt x="53136" y="161632"/>
                  </a:lnTo>
                  <a:lnTo>
                    <a:pt x="282422" y="161632"/>
                  </a:lnTo>
                  <a:lnTo>
                    <a:pt x="299681" y="157759"/>
                  </a:lnTo>
                  <a:lnTo>
                    <a:pt x="313461" y="148856"/>
                  </a:lnTo>
                  <a:lnTo>
                    <a:pt x="322580" y="136118"/>
                  </a:lnTo>
                  <a:lnTo>
                    <a:pt x="325882" y="120764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6593382" y="3219945"/>
            <a:ext cx="304800" cy="250190"/>
          </a:xfrm>
          <a:custGeom>
            <a:avLst/>
            <a:gdLst/>
            <a:ahLst/>
            <a:cxnLst/>
            <a:rect l="l" t="t" r="r" b="b"/>
            <a:pathLst>
              <a:path w="304800" h="250189">
                <a:moveTo>
                  <a:pt x="99199" y="206298"/>
                </a:moveTo>
                <a:lnTo>
                  <a:pt x="95707" y="195554"/>
                </a:lnTo>
                <a:lnTo>
                  <a:pt x="88036" y="182384"/>
                </a:lnTo>
                <a:lnTo>
                  <a:pt x="80365" y="171234"/>
                </a:lnTo>
                <a:lnTo>
                  <a:pt x="76885" y="166522"/>
                </a:lnTo>
                <a:lnTo>
                  <a:pt x="73393" y="171170"/>
                </a:lnTo>
                <a:lnTo>
                  <a:pt x="65722" y="182232"/>
                </a:lnTo>
                <a:lnTo>
                  <a:pt x="58051" y="195389"/>
                </a:lnTo>
                <a:lnTo>
                  <a:pt x="54571" y="206298"/>
                </a:lnTo>
                <a:lnTo>
                  <a:pt x="56299" y="214109"/>
                </a:lnTo>
                <a:lnTo>
                  <a:pt x="61036" y="220421"/>
                </a:lnTo>
                <a:lnTo>
                  <a:pt x="68122" y="224650"/>
                </a:lnTo>
                <a:lnTo>
                  <a:pt x="76885" y="226187"/>
                </a:lnTo>
                <a:lnTo>
                  <a:pt x="85636" y="224650"/>
                </a:lnTo>
                <a:lnTo>
                  <a:pt x="92722" y="220421"/>
                </a:lnTo>
                <a:lnTo>
                  <a:pt x="97472" y="214109"/>
                </a:lnTo>
                <a:lnTo>
                  <a:pt x="99199" y="206298"/>
                </a:lnTo>
                <a:close/>
              </a:path>
              <a:path w="304800" h="250189">
                <a:moveTo>
                  <a:pt x="183997" y="222211"/>
                </a:moveTo>
                <a:lnTo>
                  <a:pt x="179120" y="207137"/>
                </a:lnTo>
                <a:lnTo>
                  <a:pt x="168376" y="188696"/>
                </a:lnTo>
                <a:lnTo>
                  <a:pt x="157632" y="173101"/>
                </a:lnTo>
                <a:lnTo>
                  <a:pt x="152755" y="166522"/>
                </a:lnTo>
                <a:lnTo>
                  <a:pt x="147878" y="173037"/>
                </a:lnTo>
                <a:lnTo>
                  <a:pt x="137134" y="188544"/>
                </a:lnTo>
                <a:lnTo>
                  <a:pt x="126390" y="206959"/>
                </a:lnTo>
                <a:lnTo>
                  <a:pt x="121513" y="222211"/>
                </a:lnTo>
                <a:lnTo>
                  <a:pt x="123952" y="233108"/>
                </a:lnTo>
                <a:lnTo>
                  <a:pt x="130606" y="241947"/>
                </a:lnTo>
                <a:lnTo>
                  <a:pt x="140525" y="247891"/>
                </a:lnTo>
                <a:lnTo>
                  <a:pt x="152755" y="250050"/>
                </a:lnTo>
                <a:lnTo>
                  <a:pt x="164985" y="247891"/>
                </a:lnTo>
                <a:lnTo>
                  <a:pt x="174904" y="241947"/>
                </a:lnTo>
                <a:lnTo>
                  <a:pt x="181559" y="233108"/>
                </a:lnTo>
                <a:lnTo>
                  <a:pt x="183997" y="222211"/>
                </a:lnTo>
                <a:close/>
              </a:path>
              <a:path w="304800" h="250189">
                <a:moveTo>
                  <a:pt x="250939" y="206298"/>
                </a:moveTo>
                <a:lnTo>
                  <a:pt x="247459" y="195554"/>
                </a:lnTo>
                <a:lnTo>
                  <a:pt x="239788" y="182384"/>
                </a:lnTo>
                <a:lnTo>
                  <a:pt x="232117" y="171234"/>
                </a:lnTo>
                <a:lnTo>
                  <a:pt x="228625" y="166522"/>
                </a:lnTo>
                <a:lnTo>
                  <a:pt x="225145" y="171170"/>
                </a:lnTo>
                <a:lnTo>
                  <a:pt x="217474" y="182232"/>
                </a:lnTo>
                <a:lnTo>
                  <a:pt x="209804" y="195389"/>
                </a:lnTo>
                <a:lnTo>
                  <a:pt x="206311" y="206298"/>
                </a:lnTo>
                <a:lnTo>
                  <a:pt x="208038" y="214109"/>
                </a:lnTo>
                <a:lnTo>
                  <a:pt x="212788" y="220421"/>
                </a:lnTo>
                <a:lnTo>
                  <a:pt x="219875" y="224650"/>
                </a:lnTo>
                <a:lnTo>
                  <a:pt x="228625" y="226187"/>
                </a:lnTo>
                <a:lnTo>
                  <a:pt x="237388" y="224650"/>
                </a:lnTo>
                <a:lnTo>
                  <a:pt x="244475" y="220421"/>
                </a:lnTo>
                <a:lnTo>
                  <a:pt x="249212" y="214109"/>
                </a:lnTo>
                <a:lnTo>
                  <a:pt x="250939" y="206298"/>
                </a:lnTo>
                <a:close/>
              </a:path>
              <a:path w="304800" h="250189">
                <a:moveTo>
                  <a:pt x="304495" y="112826"/>
                </a:moveTo>
                <a:lnTo>
                  <a:pt x="282206" y="79578"/>
                </a:lnTo>
                <a:lnTo>
                  <a:pt x="264731" y="75298"/>
                </a:lnTo>
                <a:lnTo>
                  <a:pt x="255409" y="75831"/>
                </a:lnTo>
                <a:lnTo>
                  <a:pt x="253923" y="64262"/>
                </a:lnTo>
                <a:lnTo>
                  <a:pt x="222046" y="31267"/>
                </a:lnTo>
                <a:lnTo>
                  <a:pt x="197446" y="27851"/>
                </a:lnTo>
                <a:lnTo>
                  <a:pt x="184886" y="30086"/>
                </a:lnTo>
                <a:lnTo>
                  <a:pt x="171767" y="14986"/>
                </a:lnTo>
                <a:lnTo>
                  <a:pt x="154266" y="4737"/>
                </a:lnTo>
                <a:lnTo>
                  <a:pt x="133985" y="0"/>
                </a:lnTo>
                <a:lnTo>
                  <a:pt x="112585" y="1447"/>
                </a:lnTo>
                <a:lnTo>
                  <a:pt x="92862" y="8851"/>
                </a:lnTo>
                <a:lnTo>
                  <a:pt x="77266" y="21285"/>
                </a:lnTo>
                <a:lnTo>
                  <a:pt x="66954" y="37528"/>
                </a:lnTo>
                <a:lnTo>
                  <a:pt x="63042" y="56337"/>
                </a:lnTo>
                <a:lnTo>
                  <a:pt x="48361" y="55778"/>
                </a:lnTo>
                <a:lnTo>
                  <a:pt x="11277" y="73837"/>
                </a:lnTo>
                <a:lnTo>
                  <a:pt x="0" y="97409"/>
                </a:lnTo>
                <a:lnTo>
                  <a:pt x="101" y="110197"/>
                </a:lnTo>
                <a:lnTo>
                  <a:pt x="22377" y="142557"/>
                </a:lnTo>
                <a:lnTo>
                  <a:pt x="49657" y="151015"/>
                </a:lnTo>
                <a:lnTo>
                  <a:pt x="263880" y="151015"/>
                </a:lnTo>
                <a:lnTo>
                  <a:pt x="280022" y="147396"/>
                </a:lnTo>
                <a:lnTo>
                  <a:pt x="292900" y="139077"/>
                </a:lnTo>
                <a:lnTo>
                  <a:pt x="301421" y="127177"/>
                </a:lnTo>
                <a:lnTo>
                  <a:pt x="304495" y="112826"/>
                </a:lnTo>
                <a:close/>
              </a:path>
            </a:pathLst>
          </a:custGeom>
          <a:solidFill>
            <a:srgbClr val="802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08521" y="3813695"/>
            <a:ext cx="272834" cy="253345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6596772" y="4307461"/>
            <a:ext cx="299720" cy="282575"/>
            <a:chOff x="6596772" y="4307461"/>
            <a:chExt cx="299720" cy="282575"/>
          </a:xfrm>
        </p:grpSpPr>
        <p:sp>
          <p:nvSpPr>
            <p:cNvPr id="19" name="object 19"/>
            <p:cNvSpPr/>
            <p:nvPr/>
          </p:nvSpPr>
          <p:spPr>
            <a:xfrm>
              <a:off x="6596772" y="4307461"/>
              <a:ext cx="299720" cy="167640"/>
            </a:xfrm>
            <a:custGeom>
              <a:avLst/>
              <a:gdLst/>
              <a:ahLst/>
              <a:cxnLst/>
              <a:rect l="l" t="t" r="r" b="b"/>
              <a:pathLst>
                <a:path w="299720" h="167639">
                  <a:moveTo>
                    <a:pt x="131182" y="0"/>
                  </a:moveTo>
                  <a:lnTo>
                    <a:pt x="90522" y="9642"/>
                  </a:lnTo>
                  <a:lnTo>
                    <a:pt x="64919" y="41468"/>
                  </a:lnTo>
                  <a:lnTo>
                    <a:pt x="61051" y="62347"/>
                  </a:lnTo>
                  <a:lnTo>
                    <a:pt x="46864" y="61975"/>
                  </a:lnTo>
                  <a:lnTo>
                    <a:pt x="10754" y="82212"/>
                  </a:lnTo>
                  <a:lnTo>
                    <a:pt x="0" y="108092"/>
                  </a:lnTo>
                  <a:lnTo>
                    <a:pt x="144" y="122005"/>
                  </a:lnTo>
                  <a:lnTo>
                    <a:pt x="21508" y="157479"/>
                  </a:lnTo>
                  <a:lnTo>
                    <a:pt x="259594" y="167412"/>
                  </a:lnTo>
                  <a:lnTo>
                    <a:pt x="271906" y="164860"/>
                  </a:lnTo>
                  <a:lnTo>
                    <a:pt x="282647" y="158914"/>
                  </a:lnTo>
                  <a:lnTo>
                    <a:pt x="291237" y="150154"/>
                  </a:lnTo>
                  <a:lnTo>
                    <a:pt x="297096" y="139159"/>
                  </a:lnTo>
                  <a:lnTo>
                    <a:pt x="299199" y="126716"/>
                  </a:lnTo>
                  <a:lnTo>
                    <a:pt x="297703" y="114438"/>
                  </a:lnTo>
                  <a:lnTo>
                    <a:pt x="268914" y="85247"/>
                  </a:lnTo>
                  <a:lnTo>
                    <a:pt x="250770" y="84420"/>
                  </a:lnTo>
                  <a:lnTo>
                    <a:pt x="249315" y="71197"/>
                  </a:lnTo>
                  <a:lnTo>
                    <a:pt x="218231" y="34515"/>
                  </a:lnTo>
                  <a:lnTo>
                    <a:pt x="193909" y="30722"/>
                  </a:lnTo>
                  <a:lnTo>
                    <a:pt x="181500" y="33212"/>
                  </a:lnTo>
                  <a:lnTo>
                    <a:pt x="168533" y="16512"/>
                  </a:lnTo>
                  <a:lnTo>
                    <a:pt x="151223" y="5235"/>
                  </a:lnTo>
                  <a:lnTo>
                    <a:pt x="131182" y="0"/>
                  </a:lnTo>
                  <a:close/>
                </a:path>
              </a:pathLst>
            </a:custGeom>
            <a:solidFill>
              <a:srgbClr val="799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01945" y="4492531"/>
              <a:ext cx="88241" cy="9711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619430" y="4494745"/>
              <a:ext cx="254635" cy="57785"/>
            </a:xfrm>
            <a:custGeom>
              <a:avLst/>
              <a:gdLst/>
              <a:ahLst/>
              <a:cxnLst/>
              <a:rect l="l" t="t" r="r" b="b"/>
              <a:pathLst>
                <a:path w="254634" h="57785">
                  <a:moveTo>
                    <a:pt x="52070" y="15887"/>
                  </a:moveTo>
                  <a:lnTo>
                    <a:pt x="51181" y="14566"/>
                  </a:lnTo>
                  <a:lnTo>
                    <a:pt x="49415" y="11480"/>
                  </a:lnTo>
                  <a:lnTo>
                    <a:pt x="45453" y="10591"/>
                  </a:lnTo>
                  <a:lnTo>
                    <a:pt x="33096" y="17653"/>
                  </a:lnTo>
                  <a:lnTo>
                    <a:pt x="33096" y="3086"/>
                  </a:lnTo>
                  <a:lnTo>
                    <a:pt x="30010" y="0"/>
                  </a:lnTo>
                  <a:lnTo>
                    <a:pt x="22948" y="0"/>
                  </a:lnTo>
                  <a:lnTo>
                    <a:pt x="19862" y="3086"/>
                  </a:lnTo>
                  <a:lnTo>
                    <a:pt x="19862" y="17221"/>
                  </a:lnTo>
                  <a:lnTo>
                    <a:pt x="7505" y="10147"/>
                  </a:lnTo>
                  <a:lnTo>
                    <a:pt x="3530" y="11036"/>
                  </a:lnTo>
                  <a:lnTo>
                    <a:pt x="0" y="17221"/>
                  </a:lnTo>
                  <a:lnTo>
                    <a:pt x="889" y="21183"/>
                  </a:lnTo>
                  <a:lnTo>
                    <a:pt x="12801" y="28257"/>
                  </a:lnTo>
                  <a:lnTo>
                    <a:pt x="1320" y="34874"/>
                  </a:lnTo>
                  <a:lnTo>
                    <a:pt x="0" y="37084"/>
                  </a:lnTo>
                  <a:lnTo>
                    <a:pt x="0" y="41490"/>
                  </a:lnTo>
                  <a:lnTo>
                    <a:pt x="1320" y="43700"/>
                  </a:lnTo>
                  <a:lnTo>
                    <a:pt x="5740" y="46355"/>
                  </a:lnTo>
                  <a:lnTo>
                    <a:pt x="7950" y="46355"/>
                  </a:lnTo>
                  <a:lnTo>
                    <a:pt x="19418" y="39725"/>
                  </a:lnTo>
                  <a:lnTo>
                    <a:pt x="19418" y="54292"/>
                  </a:lnTo>
                  <a:lnTo>
                    <a:pt x="22504" y="57391"/>
                  </a:lnTo>
                  <a:lnTo>
                    <a:pt x="29565" y="57391"/>
                  </a:lnTo>
                  <a:lnTo>
                    <a:pt x="32651" y="54292"/>
                  </a:lnTo>
                  <a:lnTo>
                    <a:pt x="32651" y="40170"/>
                  </a:lnTo>
                  <a:lnTo>
                    <a:pt x="44119" y="46786"/>
                  </a:lnTo>
                  <a:lnTo>
                    <a:pt x="46329" y="46786"/>
                  </a:lnTo>
                  <a:lnTo>
                    <a:pt x="50736" y="44145"/>
                  </a:lnTo>
                  <a:lnTo>
                    <a:pt x="52070" y="41935"/>
                  </a:lnTo>
                  <a:lnTo>
                    <a:pt x="52070" y="37528"/>
                  </a:lnTo>
                  <a:lnTo>
                    <a:pt x="50736" y="35318"/>
                  </a:lnTo>
                  <a:lnTo>
                    <a:pt x="39268" y="28689"/>
                  </a:lnTo>
                  <a:lnTo>
                    <a:pt x="48539" y="23393"/>
                  </a:lnTo>
                  <a:lnTo>
                    <a:pt x="50304" y="22517"/>
                  </a:lnTo>
                  <a:lnTo>
                    <a:pt x="51181" y="21183"/>
                  </a:lnTo>
                  <a:lnTo>
                    <a:pt x="52070" y="17653"/>
                  </a:lnTo>
                  <a:lnTo>
                    <a:pt x="52070" y="15887"/>
                  </a:lnTo>
                  <a:close/>
                </a:path>
                <a:path w="254634" h="57785">
                  <a:moveTo>
                    <a:pt x="254584" y="39293"/>
                  </a:moveTo>
                  <a:lnTo>
                    <a:pt x="253695" y="35763"/>
                  </a:lnTo>
                  <a:lnTo>
                    <a:pt x="241338" y="28689"/>
                  </a:lnTo>
                  <a:lnTo>
                    <a:pt x="250609" y="23393"/>
                  </a:lnTo>
                  <a:lnTo>
                    <a:pt x="251929" y="22517"/>
                  </a:lnTo>
                  <a:lnTo>
                    <a:pt x="253250" y="21183"/>
                  </a:lnTo>
                  <a:lnTo>
                    <a:pt x="254139" y="17653"/>
                  </a:lnTo>
                  <a:lnTo>
                    <a:pt x="253695" y="15887"/>
                  </a:lnTo>
                  <a:lnTo>
                    <a:pt x="252818" y="14566"/>
                  </a:lnTo>
                  <a:lnTo>
                    <a:pt x="251053" y="11480"/>
                  </a:lnTo>
                  <a:lnTo>
                    <a:pt x="247078" y="10591"/>
                  </a:lnTo>
                  <a:lnTo>
                    <a:pt x="234721" y="17653"/>
                  </a:lnTo>
                  <a:lnTo>
                    <a:pt x="234721" y="3086"/>
                  </a:lnTo>
                  <a:lnTo>
                    <a:pt x="231635" y="0"/>
                  </a:lnTo>
                  <a:lnTo>
                    <a:pt x="224574" y="0"/>
                  </a:lnTo>
                  <a:lnTo>
                    <a:pt x="221488" y="3086"/>
                  </a:lnTo>
                  <a:lnTo>
                    <a:pt x="221488" y="17221"/>
                  </a:lnTo>
                  <a:lnTo>
                    <a:pt x="209130" y="10147"/>
                  </a:lnTo>
                  <a:lnTo>
                    <a:pt x="205168" y="11036"/>
                  </a:lnTo>
                  <a:lnTo>
                    <a:pt x="202958" y="14122"/>
                  </a:lnTo>
                  <a:lnTo>
                    <a:pt x="201193" y="17221"/>
                  </a:lnTo>
                  <a:lnTo>
                    <a:pt x="202069" y="21183"/>
                  </a:lnTo>
                  <a:lnTo>
                    <a:pt x="205168" y="23393"/>
                  </a:lnTo>
                  <a:lnTo>
                    <a:pt x="214426" y="28689"/>
                  </a:lnTo>
                  <a:lnTo>
                    <a:pt x="203403" y="35318"/>
                  </a:lnTo>
                  <a:lnTo>
                    <a:pt x="202069" y="37528"/>
                  </a:lnTo>
                  <a:lnTo>
                    <a:pt x="202069" y="41935"/>
                  </a:lnTo>
                  <a:lnTo>
                    <a:pt x="203403" y="44145"/>
                  </a:lnTo>
                  <a:lnTo>
                    <a:pt x="207810" y="46786"/>
                  </a:lnTo>
                  <a:lnTo>
                    <a:pt x="210019" y="46786"/>
                  </a:lnTo>
                  <a:lnTo>
                    <a:pt x="221488" y="40170"/>
                  </a:lnTo>
                  <a:lnTo>
                    <a:pt x="221488" y="54292"/>
                  </a:lnTo>
                  <a:lnTo>
                    <a:pt x="224574" y="57391"/>
                  </a:lnTo>
                  <a:lnTo>
                    <a:pt x="231635" y="57391"/>
                  </a:lnTo>
                  <a:lnTo>
                    <a:pt x="234721" y="54292"/>
                  </a:lnTo>
                  <a:lnTo>
                    <a:pt x="234721" y="40170"/>
                  </a:lnTo>
                  <a:lnTo>
                    <a:pt x="247078" y="47231"/>
                  </a:lnTo>
                  <a:lnTo>
                    <a:pt x="251053" y="46355"/>
                  </a:lnTo>
                  <a:lnTo>
                    <a:pt x="254584" y="39293"/>
                  </a:lnTo>
                  <a:close/>
                </a:path>
              </a:pathLst>
            </a:custGeom>
            <a:solidFill>
              <a:srgbClr val="799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33565" y="4747514"/>
            <a:ext cx="622769" cy="542036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53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750" b="1" dirty="0">
                <a:latin typeface="Calibri"/>
                <a:cs typeface="Calibri"/>
              </a:rPr>
              <a:t>16</a:t>
            </a:fld>
            <a:r>
              <a:rPr sz="750" b="1" spc="409" dirty="0">
                <a:latin typeface="Calibri"/>
                <a:cs typeface="Calibri"/>
              </a:rPr>
              <a:t>  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470" dirty="0">
                <a:latin typeface="Calibri"/>
                <a:cs typeface="Calibri"/>
              </a:rPr>
              <a:t> </a:t>
            </a:r>
            <a:r>
              <a:rPr dirty="0"/>
              <a:t>Copyright</a:t>
            </a:r>
            <a:r>
              <a:rPr spc="85" dirty="0"/>
              <a:t> </a:t>
            </a:r>
            <a:r>
              <a:rPr spc="-40" dirty="0"/>
              <a:t>©</a:t>
            </a:r>
            <a:r>
              <a:rPr spc="75" dirty="0"/>
              <a:t> </a:t>
            </a:r>
            <a:r>
              <a:rPr dirty="0"/>
              <a:t>Baringa</a:t>
            </a:r>
            <a:r>
              <a:rPr spc="65" dirty="0"/>
              <a:t> </a:t>
            </a:r>
            <a:r>
              <a:rPr dirty="0"/>
              <a:t>Partners </a:t>
            </a:r>
            <a:r>
              <a:rPr spc="50" dirty="0"/>
              <a:t>LLP</a:t>
            </a:r>
            <a:r>
              <a:rPr spc="55" dirty="0"/>
              <a:t> </a:t>
            </a:r>
            <a:r>
              <a:rPr dirty="0"/>
              <a:t>2025.</a:t>
            </a:r>
            <a:r>
              <a:rPr spc="245" dirty="0"/>
              <a:t> </a:t>
            </a:r>
            <a:r>
              <a:rPr dirty="0"/>
              <a:t>All</a:t>
            </a:r>
            <a:r>
              <a:rPr spc="85" dirty="0"/>
              <a:t> </a:t>
            </a:r>
            <a:r>
              <a:rPr dirty="0"/>
              <a:t>rights</a:t>
            </a:r>
            <a:r>
              <a:rPr spc="75" dirty="0"/>
              <a:t> </a:t>
            </a:r>
            <a:r>
              <a:rPr dirty="0"/>
              <a:t>reserved.</a:t>
            </a:r>
            <a:r>
              <a:rPr spc="65" dirty="0"/>
              <a:t> </a:t>
            </a:r>
            <a:r>
              <a:rPr dirty="0"/>
              <a:t>This</a:t>
            </a:r>
            <a:r>
              <a:rPr spc="95" dirty="0"/>
              <a:t> </a:t>
            </a:r>
            <a:r>
              <a:rPr dirty="0"/>
              <a:t>document</a:t>
            </a:r>
            <a:r>
              <a:rPr spc="65" dirty="0"/>
              <a:t> </a:t>
            </a:r>
            <a:r>
              <a:rPr dirty="0"/>
              <a:t>is</a:t>
            </a:r>
            <a:r>
              <a:rPr spc="75" dirty="0"/>
              <a:t> </a:t>
            </a:r>
            <a:r>
              <a:rPr dirty="0"/>
              <a:t>subject</a:t>
            </a:r>
            <a:r>
              <a:rPr spc="85" dirty="0"/>
              <a:t> </a:t>
            </a:r>
            <a:r>
              <a:rPr dirty="0"/>
              <a:t>to</a:t>
            </a:r>
            <a:r>
              <a:rPr spc="65" dirty="0"/>
              <a:t> </a:t>
            </a:r>
            <a:r>
              <a:rPr dirty="0"/>
              <a:t>contract</a:t>
            </a:r>
            <a:r>
              <a:rPr spc="3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contains</a:t>
            </a:r>
            <a:r>
              <a:rPr spc="45" dirty="0"/>
              <a:t> </a:t>
            </a:r>
            <a:r>
              <a:rPr dirty="0"/>
              <a:t>confidential</a:t>
            </a:r>
            <a:r>
              <a:rPr spc="8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proprietary</a:t>
            </a:r>
            <a:r>
              <a:rPr spc="3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812" y="1242441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456" y="0"/>
                </a:lnTo>
              </a:path>
            </a:pathLst>
          </a:custGeom>
          <a:ln w="28575">
            <a:solidFill>
              <a:srgbClr val="0035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49193" y="1668767"/>
            <a:ext cx="5504815" cy="4313555"/>
            <a:chOff x="649193" y="1668767"/>
            <a:chExt cx="5504815" cy="43135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193" y="1668767"/>
              <a:ext cx="5504748" cy="431294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666" y="1676399"/>
              <a:ext cx="5439283" cy="42481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b="1" spc="55" dirty="0">
                <a:latin typeface="Calibri"/>
                <a:cs typeface="Calibri"/>
              </a:rPr>
              <a:t>The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114" dirty="0">
                <a:latin typeface="Calibri"/>
                <a:cs typeface="Calibri"/>
              </a:rPr>
              <a:t>EAGLE-</a:t>
            </a:r>
            <a:r>
              <a:rPr b="1" dirty="0">
                <a:latin typeface="Calibri"/>
                <a:cs typeface="Calibri"/>
              </a:rPr>
              <a:t>I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95" dirty="0">
                <a:latin typeface="Calibri"/>
                <a:cs typeface="Calibri"/>
              </a:rPr>
              <a:t>dataset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80" dirty="0">
                <a:latin typeface="Calibri"/>
                <a:cs typeface="Calibri"/>
              </a:rPr>
              <a:t>provides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75" dirty="0">
                <a:latin typeface="Calibri"/>
                <a:cs typeface="Calibri"/>
              </a:rPr>
              <a:t>coverage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for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100" dirty="0">
                <a:latin typeface="Calibri"/>
                <a:cs typeface="Calibri"/>
              </a:rPr>
              <a:t>80%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50" dirty="0">
                <a:latin typeface="Calibri"/>
                <a:cs typeface="Calibri"/>
              </a:rPr>
              <a:t>of</a:t>
            </a:r>
            <a:r>
              <a:rPr b="1" spc="-30" dirty="0">
                <a:latin typeface="Calibri"/>
                <a:cs typeface="Calibri"/>
              </a:rPr>
              <a:t> MT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114" dirty="0">
                <a:latin typeface="Calibri"/>
                <a:cs typeface="Calibri"/>
              </a:rPr>
              <a:t>customers,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but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135" dirty="0">
                <a:latin typeface="Calibri"/>
                <a:cs typeface="Calibri"/>
              </a:rPr>
              <a:t>is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120" dirty="0">
                <a:latin typeface="Calibri"/>
                <a:cs typeface="Calibri"/>
              </a:rPr>
              <a:t>missing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80" dirty="0">
                <a:latin typeface="Calibri"/>
                <a:cs typeface="Calibri"/>
              </a:rPr>
              <a:t>data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35" dirty="0">
                <a:latin typeface="Calibri"/>
                <a:cs typeface="Calibri"/>
              </a:rPr>
              <a:t>from </a:t>
            </a:r>
            <a:r>
              <a:rPr b="1" spc="110" dirty="0">
                <a:latin typeface="Calibri"/>
                <a:cs typeface="Calibri"/>
              </a:rPr>
              <a:t>smaller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cooperatives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in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the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eastern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portion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50" dirty="0">
                <a:latin typeface="Calibri"/>
                <a:cs typeface="Calibri"/>
              </a:rPr>
              <a:t>of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the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75" dirty="0">
                <a:latin typeface="Calibri"/>
                <a:cs typeface="Calibri"/>
              </a:rPr>
              <a:t>state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6277" y="175006"/>
            <a:ext cx="2687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5" dirty="0">
                <a:solidFill>
                  <a:srgbClr val="00358E"/>
                </a:solidFill>
                <a:latin typeface="Calibri"/>
                <a:cs typeface="Calibri"/>
              </a:rPr>
              <a:t>WECC</a:t>
            </a:r>
            <a:r>
              <a:rPr sz="1200" b="1" spc="-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00358E"/>
                </a:solidFill>
                <a:latin typeface="Calibri"/>
                <a:cs typeface="Calibri"/>
              </a:rPr>
              <a:t>OVERVIEW</a:t>
            </a:r>
            <a:r>
              <a:rPr sz="1200" b="1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40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00358E"/>
                </a:solidFill>
                <a:latin typeface="Calibri"/>
                <a:cs typeface="Calibri"/>
              </a:rPr>
              <a:t>EAGLE-</a:t>
            </a: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I</a:t>
            </a:r>
            <a:r>
              <a:rPr sz="1200" spc="-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00358E"/>
                </a:solidFill>
                <a:latin typeface="Calibri"/>
                <a:cs typeface="Calibri"/>
              </a:rPr>
              <a:t>COVERAGE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9993" y="1356487"/>
            <a:ext cx="32854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EAGLE-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I</a:t>
            </a:r>
            <a:r>
              <a:rPr sz="1100" b="1" spc="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CUSTOMER</a:t>
            </a:r>
            <a:r>
              <a:rPr sz="1100" b="1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75" dirty="0">
                <a:solidFill>
                  <a:srgbClr val="00358E"/>
                </a:solidFill>
                <a:latin typeface="Calibri"/>
                <a:cs typeface="Calibri"/>
              </a:rPr>
              <a:t>COVERAGE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 (%)</a:t>
            </a: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00358E"/>
                </a:solidFill>
                <a:latin typeface="Calibri"/>
                <a:cs typeface="Calibri"/>
              </a:rPr>
              <a:t>(MT,</a:t>
            </a:r>
            <a:r>
              <a:rPr sz="1100" b="1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2018-</a:t>
            </a:r>
            <a:r>
              <a:rPr sz="1100" b="1" spc="-10" dirty="0">
                <a:solidFill>
                  <a:srgbClr val="00358E"/>
                </a:solidFill>
                <a:latin typeface="Calibri"/>
                <a:cs typeface="Calibri"/>
              </a:rPr>
              <a:t>2022)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48476" y="1676400"/>
            <a:ext cx="5180330" cy="4248150"/>
          </a:xfrm>
          <a:prstGeom prst="rect">
            <a:avLst/>
          </a:prstGeom>
          <a:solidFill>
            <a:srgbClr val="F1F5F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endParaRPr sz="1100">
              <a:latin typeface="Times New Roman"/>
              <a:cs typeface="Times New Roman"/>
            </a:endParaRPr>
          </a:p>
          <a:p>
            <a:pPr marL="72390">
              <a:lnSpc>
                <a:spcPct val="100000"/>
              </a:lnSpc>
            </a:pP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INSIGHTS</a:t>
            </a:r>
            <a:endParaRPr sz="1100">
              <a:latin typeface="Calibri"/>
              <a:cs typeface="Calibri"/>
            </a:endParaRPr>
          </a:p>
          <a:p>
            <a:pPr marL="241300" marR="271780" indent="-169545">
              <a:lnSpc>
                <a:spcPts val="1190"/>
              </a:lnSpc>
              <a:spcBef>
                <a:spcPts val="620"/>
              </a:spcBef>
              <a:buFont typeface="Arial"/>
              <a:buChar char="•"/>
              <a:tabLst>
                <a:tab pos="244475" algn="l"/>
              </a:tabLst>
            </a:pP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Data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fidelity: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Outage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data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generally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has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better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fidelity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western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region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of 	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state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than</a:t>
            </a:r>
            <a:r>
              <a:rPr sz="11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eastern</a:t>
            </a:r>
            <a:r>
              <a:rPr sz="11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region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40"/>
              </a:spcBef>
              <a:buClr>
                <a:srgbClr val="00358E"/>
              </a:buClr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241300" marR="215900" indent="-169545">
              <a:lnSpc>
                <a:spcPts val="1190"/>
              </a:lnSpc>
              <a:buFont typeface="Arial"/>
              <a:buChar char="•"/>
              <a:tabLst>
                <a:tab pos="244475" algn="l"/>
              </a:tabLst>
            </a:pP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Customer</a:t>
            </a:r>
            <a:r>
              <a:rPr sz="1100" b="1" spc="-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coverage:</a:t>
            </a:r>
            <a:r>
              <a:rPr sz="1100" b="1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high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volume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customers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(about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80%)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state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are 	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covered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by</a:t>
            </a:r>
            <a:r>
              <a:rPr sz="11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EAGLE-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11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dataset,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indicating</a:t>
            </a:r>
            <a:r>
              <a:rPr sz="11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that</a:t>
            </a:r>
            <a:r>
              <a:rPr sz="11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it</a:t>
            </a:r>
            <a:r>
              <a:rPr sz="11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110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still</a:t>
            </a:r>
            <a:r>
              <a:rPr sz="11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valuable</a:t>
            </a:r>
            <a:r>
              <a:rPr sz="11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1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volumetric 	analysis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90"/>
              </a:spcBef>
              <a:buClr>
                <a:srgbClr val="00358E"/>
              </a:buClr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241935" indent="-169545">
              <a:lnSpc>
                <a:spcPts val="1255"/>
              </a:lnSpc>
              <a:buFont typeface="Arial"/>
              <a:buChar char="•"/>
              <a:tabLst>
                <a:tab pos="241935" algn="l"/>
              </a:tabLst>
            </a:pP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Weather</a:t>
            </a:r>
            <a:r>
              <a:rPr sz="1100" b="1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event</a:t>
            </a:r>
            <a:r>
              <a:rPr sz="1100" b="1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coverage:</a:t>
            </a:r>
            <a:r>
              <a:rPr sz="1100" b="1" spc="-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The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weather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events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driving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outages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counties</a:t>
            </a:r>
            <a:endParaRPr sz="1100">
              <a:latin typeface="Calibri"/>
              <a:cs typeface="Calibri"/>
            </a:endParaRPr>
          </a:p>
          <a:p>
            <a:pPr marL="244475">
              <a:lnSpc>
                <a:spcPts val="1255"/>
              </a:lnSpc>
            </a:pP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without</a:t>
            </a:r>
            <a:r>
              <a:rPr sz="11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data</a:t>
            </a:r>
            <a:r>
              <a:rPr sz="11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will</a:t>
            </a:r>
            <a:r>
              <a:rPr sz="110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be</a:t>
            </a:r>
            <a:r>
              <a:rPr sz="11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underrepresented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10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this</a:t>
            </a:r>
            <a:r>
              <a:rPr sz="1100" spc="1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analysis</a:t>
            </a:r>
            <a:r>
              <a:rPr sz="1100" spc="1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(wildfire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100" spc="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1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heat)</a:t>
            </a:r>
            <a:endParaRPr sz="1100">
              <a:latin typeface="Calibri"/>
              <a:cs typeface="Calibri"/>
            </a:endParaRPr>
          </a:p>
          <a:p>
            <a:pPr marL="760095" marR="122555" lvl="1" indent="-168275">
              <a:lnSpc>
                <a:spcPts val="1190"/>
              </a:lnSpc>
              <a:spcBef>
                <a:spcPts val="615"/>
              </a:spcBef>
              <a:buFont typeface="Arial"/>
              <a:buChar char="•"/>
              <a:tabLst>
                <a:tab pos="762635" algn="l"/>
              </a:tabLst>
            </a:pP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While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this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may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not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have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large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impact</a:t>
            </a:r>
            <a:r>
              <a:rPr sz="11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on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distribution</a:t>
            </a:r>
            <a:r>
              <a:rPr sz="11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volume 	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customer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interruptions,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it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could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significantly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change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distribution</a:t>
            </a:r>
            <a:r>
              <a:rPr sz="1100" spc="500" dirty="0">
                <a:solidFill>
                  <a:srgbClr val="252525"/>
                </a:solidFill>
                <a:latin typeface="Calibri"/>
                <a:cs typeface="Calibri"/>
              </a:rPr>
              <a:t> 	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count of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outages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associate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different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hazards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8812" y="4945430"/>
            <a:ext cx="1280795" cy="21780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476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95"/>
              </a:spcBef>
            </a:pPr>
            <a:r>
              <a:rPr sz="900" b="1" spc="60" dirty="0">
                <a:solidFill>
                  <a:srgbClr val="252525"/>
                </a:solidFill>
                <a:latin typeface="Calibri"/>
                <a:cs typeface="Calibri"/>
              </a:rPr>
              <a:t>COVERAGE</a:t>
            </a:r>
            <a:r>
              <a:rPr sz="900" b="1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b="1" spc="50" dirty="0">
                <a:solidFill>
                  <a:srgbClr val="252525"/>
                </a:solidFill>
                <a:latin typeface="Calibri"/>
                <a:cs typeface="Calibri"/>
              </a:rPr>
              <a:t>BUCKET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6666" y="5162905"/>
            <a:ext cx="1282700" cy="76217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145282" y="4895850"/>
            <a:ext cx="664845" cy="4095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969"/>
              </a:lnSpc>
              <a:spcBef>
                <a:spcPts val="225"/>
              </a:spcBef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Fergus</a:t>
            </a:r>
            <a:r>
              <a:rPr sz="900" b="1" spc="40" dirty="0">
                <a:solidFill>
                  <a:srgbClr val="252525"/>
                </a:solidFill>
                <a:latin typeface="Calibri"/>
                <a:cs typeface="Calibri"/>
              </a:rPr>
              <a:t> Electric </a:t>
            </a: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Cooperative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8385" y="1724025"/>
            <a:ext cx="1093470" cy="28638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215"/>
              </a:spcBef>
            </a:pPr>
            <a:r>
              <a:rPr sz="900" b="1" dirty="0">
                <a:solidFill>
                  <a:srgbClr val="252525"/>
                </a:solidFill>
                <a:latin typeface="Calibri"/>
                <a:cs typeface="Calibri"/>
              </a:rPr>
              <a:t>Marias</a:t>
            </a:r>
            <a:r>
              <a:rPr sz="900" b="1" spc="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52525"/>
                </a:solidFill>
                <a:latin typeface="Calibri"/>
                <a:cs typeface="Calibri"/>
              </a:rPr>
              <a:t>River</a:t>
            </a:r>
            <a:r>
              <a:rPr sz="900" b="1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b="1" spc="40" dirty="0">
                <a:solidFill>
                  <a:srgbClr val="252525"/>
                </a:solidFill>
                <a:latin typeface="Calibri"/>
                <a:cs typeface="Calibri"/>
              </a:rPr>
              <a:t>Electric </a:t>
            </a: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Cooperative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47564" y="1712416"/>
            <a:ext cx="920750" cy="28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25"/>
              </a:lnSpc>
              <a:spcBef>
                <a:spcPts val="100"/>
              </a:spcBef>
            </a:pPr>
            <a:r>
              <a:rPr sz="900" b="1" spc="20" dirty="0">
                <a:solidFill>
                  <a:srgbClr val="252525"/>
                </a:solidFill>
                <a:latin typeface="Calibri"/>
                <a:cs typeface="Calibri"/>
              </a:rPr>
              <a:t>Sheridan</a:t>
            </a:r>
            <a:r>
              <a:rPr sz="900" b="1" spc="1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b="1" spc="40" dirty="0">
                <a:solidFill>
                  <a:srgbClr val="252525"/>
                </a:solidFill>
                <a:latin typeface="Calibri"/>
                <a:cs typeface="Calibri"/>
              </a:rPr>
              <a:t>Electric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030"/>
              </a:lnSpc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Cooperative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77536" y="4684521"/>
            <a:ext cx="1119505" cy="2863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969"/>
              </a:lnSpc>
              <a:spcBef>
                <a:spcPts val="225"/>
              </a:spcBef>
            </a:pPr>
            <a:r>
              <a:rPr sz="900" b="1" dirty="0">
                <a:solidFill>
                  <a:srgbClr val="252525"/>
                </a:solidFill>
                <a:latin typeface="Calibri"/>
                <a:cs typeface="Calibri"/>
              </a:rPr>
              <a:t>Tongue</a:t>
            </a:r>
            <a:r>
              <a:rPr sz="900" b="1" spc="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52525"/>
                </a:solidFill>
                <a:latin typeface="Calibri"/>
                <a:cs typeface="Calibri"/>
              </a:rPr>
              <a:t>River</a:t>
            </a:r>
            <a:r>
              <a:rPr sz="900" b="1" spc="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b="1" spc="40" dirty="0">
                <a:solidFill>
                  <a:srgbClr val="252525"/>
                </a:solidFill>
                <a:latin typeface="Calibri"/>
                <a:cs typeface="Calibri"/>
              </a:rPr>
              <a:t>Electric </a:t>
            </a: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Cooperative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96818" y="1964943"/>
            <a:ext cx="1666239" cy="2920365"/>
          </a:xfrm>
          <a:custGeom>
            <a:avLst/>
            <a:gdLst/>
            <a:ahLst/>
            <a:cxnLst/>
            <a:rect l="l" t="t" r="r" b="b"/>
            <a:pathLst>
              <a:path w="1666239" h="2920365">
                <a:moveTo>
                  <a:pt x="655955" y="1428496"/>
                </a:moveTo>
                <a:lnTo>
                  <a:pt x="653846" y="1400429"/>
                </a:lnTo>
                <a:lnTo>
                  <a:pt x="649605" y="1343533"/>
                </a:lnTo>
                <a:lnTo>
                  <a:pt x="585470" y="1399540"/>
                </a:lnTo>
                <a:lnTo>
                  <a:pt x="616318" y="1412227"/>
                </a:lnTo>
                <a:lnTo>
                  <a:pt x="23863" y="2858935"/>
                </a:lnTo>
                <a:lnTo>
                  <a:pt x="279463" y="1794471"/>
                </a:lnTo>
                <a:lnTo>
                  <a:pt x="311912" y="1802257"/>
                </a:lnTo>
                <a:lnTo>
                  <a:pt x="306705" y="1779905"/>
                </a:lnTo>
                <a:lnTo>
                  <a:pt x="292608" y="1719199"/>
                </a:lnTo>
                <a:lnTo>
                  <a:pt x="237871" y="1784477"/>
                </a:lnTo>
                <a:lnTo>
                  <a:pt x="270205" y="1792249"/>
                </a:lnTo>
                <a:lnTo>
                  <a:pt x="10795" y="2872600"/>
                </a:lnTo>
                <a:lnTo>
                  <a:pt x="42786" y="1732534"/>
                </a:lnTo>
                <a:lnTo>
                  <a:pt x="42811" y="1731594"/>
                </a:lnTo>
                <a:lnTo>
                  <a:pt x="43180" y="1718818"/>
                </a:lnTo>
                <a:lnTo>
                  <a:pt x="42849" y="1730375"/>
                </a:lnTo>
                <a:lnTo>
                  <a:pt x="42811" y="1731594"/>
                </a:lnTo>
                <a:lnTo>
                  <a:pt x="76200" y="1732534"/>
                </a:lnTo>
                <a:lnTo>
                  <a:pt x="69824" y="1718818"/>
                </a:lnTo>
                <a:lnTo>
                  <a:pt x="69697" y="1718564"/>
                </a:lnTo>
                <a:lnTo>
                  <a:pt x="40259" y="1655191"/>
                </a:lnTo>
                <a:lnTo>
                  <a:pt x="0" y="1730375"/>
                </a:lnTo>
                <a:lnTo>
                  <a:pt x="33286" y="1731327"/>
                </a:lnTo>
                <a:lnTo>
                  <a:pt x="0" y="2917952"/>
                </a:lnTo>
                <a:lnTo>
                  <a:pt x="4445" y="2918079"/>
                </a:lnTo>
                <a:lnTo>
                  <a:pt x="5168" y="2918256"/>
                </a:lnTo>
                <a:lnTo>
                  <a:pt x="9144" y="2919857"/>
                </a:lnTo>
                <a:lnTo>
                  <a:pt x="9398" y="2919222"/>
                </a:lnTo>
                <a:lnTo>
                  <a:pt x="625119" y="1415834"/>
                </a:lnTo>
                <a:lnTo>
                  <a:pt x="655955" y="1428496"/>
                </a:lnTo>
                <a:close/>
              </a:path>
              <a:path w="1666239" h="2920365">
                <a:moveTo>
                  <a:pt x="1665859" y="948436"/>
                </a:moveTo>
                <a:lnTo>
                  <a:pt x="1652346" y="906399"/>
                </a:lnTo>
                <a:lnTo>
                  <a:pt x="1639824" y="867410"/>
                </a:lnTo>
                <a:lnTo>
                  <a:pt x="1615948" y="890727"/>
                </a:lnTo>
                <a:lnTo>
                  <a:pt x="745617" y="1041"/>
                </a:lnTo>
                <a:lnTo>
                  <a:pt x="745490" y="762"/>
                </a:lnTo>
                <a:lnTo>
                  <a:pt x="744601" y="0"/>
                </a:lnTo>
                <a:lnTo>
                  <a:pt x="742378" y="2184"/>
                </a:lnTo>
                <a:lnTo>
                  <a:pt x="736854" y="4699"/>
                </a:lnTo>
                <a:lnTo>
                  <a:pt x="1232103" y="1071359"/>
                </a:lnTo>
                <a:lnTo>
                  <a:pt x="1201928" y="1085342"/>
                </a:lnTo>
                <a:lnTo>
                  <a:pt x="1268476" y="1138428"/>
                </a:lnTo>
                <a:lnTo>
                  <a:pt x="1270050" y="1085342"/>
                </a:lnTo>
                <a:lnTo>
                  <a:pt x="1270127" y="1082929"/>
                </a:lnTo>
                <a:lnTo>
                  <a:pt x="1271016" y="1053338"/>
                </a:lnTo>
                <a:lnTo>
                  <a:pt x="1240764" y="1067358"/>
                </a:lnTo>
                <a:lnTo>
                  <a:pt x="757529" y="26720"/>
                </a:lnTo>
                <a:lnTo>
                  <a:pt x="1609140" y="897382"/>
                </a:lnTo>
                <a:lnTo>
                  <a:pt x="1585341" y="920623"/>
                </a:lnTo>
                <a:lnTo>
                  <a:pt x="1665859" y="948436"/>
                </a:lnTo>
                <a:close/>
              </a:path>
            </a:pathLst>
          </a:custGeom>
          <a:solidFill>
            <a:srgbClr val="242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43020" y="1659077"/>
            <a:ext cx="885190" cy="28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25"/>
              </a:lnSpc>
              <a:spcBef>
                <a:spcPts val="100"/>
              </a:spcBef>
            </a:pPr>
            <a:r>
              <a:rPr sz="900" b="1" spc="50" dirty="0">
                <a:solidFill>
                  <a:srgbClr val="252525"/>
                </a:solidFill>
                <a:latin typeface="Calibri"/>
                <a:cs typeface="Calibri"/>
              </a:rPr>
              <a:t>McCone</a:t>
            </a:r>
            <a:r>
              <a:rPr sz="900" b="1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b="1" spc="40" dirty="0">
                <a:solidFill>
                  <a:srgbClr val="252525"/>
                </a:solidFill>
                <a:latin typeface="Calibri"/>
                <a:cs typeface="Calibri"/>
              </a:rPr>
              <a:t>Electric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030"/>
              </a:lnSpc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Cooperative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53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750" b="1" dirty="0">
                <a:latin typeface="Calibri"/>
                <a:cs typeface="Calibri"/>
              </a:rPr>
              <a:t>17</a:t>
            </a:fld>
            <a:r>
              <a:rPr sz="750" b="1" spc="409" dirty="0">
                <a:latin typeface="Calibri"/>
                <a:cs typeface="Calibri"/>
              </a:rPr>
              <a:t>  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470" dirty="0">
                <a:latin typeface="Calibri"/>
                <a:cs typeface="Calibri"/>
              </a:rPr>
              <a:t> </a:t>
            </a:r>
            <a:r>
              <a:rPr dirty="0"/>
              <a:t>Copyright</a:t>
            </a:r>
            <a:r>
              <a:rPr spc="85" dirty="0"/>
              <a:t> </a:t>
            </a:r>
            <a:r>
              <a:rPr spc="-40" dirty="0"/>
              <a:t>©</a:t>
            </a:r>
            <a:r>
              <a:rPr spc="75" dirty="0"/>
              <a:t> </a:t>
            </a:r>
            <a:r>
              <a:rPr dirty="0"/>
              <a:t>Baringa</a:t>
            </a:r>
            <a:r>
              <a:rPr spc="65" dirty="0"/>
              <a:t> </a:t>
            </a:r>
            <a:r>
              <a:rPr dirty="0"/>
              <a:t>Partners </a:t>
            </a:r>
            <a:r>
              <a:rPr spc="50" dirty="0"/>
              <a:t>LLP</a:t>
            </a:r>
            <a:r>
              <a:rPr spc="55" dirty="0"/>
              <a:t> </a:t>
            </a:r>
            <a:r>
              <a:rPr dirty="0"/>
              <a:t>2025.</a:t>
            </a:r>
            <a:r>
              <a:rPr spc="245" dirty="0"/>
              <a:t> </a:t>
            </a:r>
            <a:r>
              <a:rPr dirty="0"/>
              <a:t>All</a:t>
            </a:r>
            <a:r>
              <a:rPr spc="85" dirty="0"/>
              <a:t> </a:t>
            </a:r>
            <a:r>
              <a:rPr dirty="0"/>
              <a:t>rights</a:t>
            </a:r>
            <a:r>
              <a:rPr spc="75" dirty="0"/>
              <a:t> </a:t>
            </a:r>
            <a:r>
              <a:rPr dirty="0"/>
              <a:t>reserved.</a:t>
            </a:r>
            <a:r>
              <a:rPr spc="65" dirty="0"/>
              <a:t> </a:t>
            </a:r>
            <a:r>
              <a:rPr dirty="0"/>
              <a:t>This</a:t>
            </a:r>
            <a:r>
              <a:rPr spc="95" dirty="0"/>
              <a:t> </a:t>
            </a:r>
            <a:r>
              <a:rPr dirty="0"/>
              <a:t>document</a:t>
            </a:r>
            <a:r>
              <a:rPr spc="65" dirty="0"/>
              <a:t> </a:t>
            </a:r>
            <a:r>
              <a:rPr dirty="0"/>
              <a:t>is</a:t>
            </a:r>
            <a:r>
              <a:rPr spc="75" dirty="0"/>
              <a:t> </a:t>
            </a:r>
            <a:r>
              <a:rPr dirty="0"/>
              <a:t>subject</a:t>
            </a:r>
            <a:r>
              <a:rPr spc="85" dirty="0"/>
              <a:t> </a:t>
            </a:r>
            <a:r>
              <a:rPr dirty="0"/>
              <a:t>to</a:t>
            </a:r>
            <a:r>
              <a:rPr spc="65" dirty="0"/>
              <a:t> </a:t>
            </a:r>
            <a:r>
              <a:rPr dirty="0"/>
              <a:t>contract</a:t>
            </a:r>
            <a:r>
              <a:rPr spc="3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contains</a:t>
            </a:r>
            <a:r>
              <a:rPr spc="45" dirty="0"/>
              <a:t> </a:t>
            </a:r>
            <a:r>
              <a:rPr dirty="0"/>
              <a:t>confidential</a:t>
            </a:r>
            <a:r>
              <a:rPr spc="8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proprietary</a:t>
            </a:r>
            <a:r>
              <a:rPr spc="3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6277" y="461009"/>
            <a:ext cx="1059370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spc="90" dirty="0">
                <a:solidFill>
                  <a:srgbClr val="00358E"/>
                </a:solidFill>
                <a:latin typeface="Calibri"/>
                <a:cs typeface="Calibri"/>
              </a:rPr>
              <a:t>High</a:t>
            </a:r>
            <a:r>
              <a:rPr sz="2000" b="1" spc="-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90" dirty="0">
                <a:solidFill>
                  <a:srgbClr val="00358E"/>
                </a:solidFill>
                <a:latin typeface="Calibri"/>
                <a:cs typeface="Calibri"/>
              </a:rPr>
              <a:t>winds</a:t>
            </a:r>
            <a:r>
              <a:rPr sz="2000" b="1" spc="-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55" dirty="0">
                <a:solidFill>
                  <a:srgbClr val="00358E"/>
                </a:solidFill>
                <a:latin typeface="Calibri"/>
                <a:cs typeface="Calibri"/>
              </a:rPr>
              <a:t>drive</a:t>
            </a:r>
            <a:r>
              <a:rPr sz="20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00358E"/>
                </a:solidFill>
                <a:latin typeface="Calibri"/>
                <a:cs typeface="Calibri"/>
              </a:rPr>
              <a:t>the</a:t>
            </a:r>
            <a:r>
              <a:rPr sz="20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110" dirty="0">
                <a:solidFill>
                  <a:srgbClr val="00358E"/>
                </a:solidFill>
                <a:latin typeface="Calibri"/>
                <a:cs typeface="Calibri"/>
              </a:rPr>
              <a:t>most</a:t>
            </a:r>
            <a:r>
              <a:rPr sz="2000" b="1" spc="-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00358E"/>
                </a:solidFill>
                <a:latin typeface="Calibri"/>
                <a:cs typeface="Calibri"/>
              </a:rPr>
              <a:t>frequent</a:t>
            </a:r>
            <a:r>
              <a:rPr sz="2000" b="1" spc="-5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90" dirty="0">
                <a:solidFill>
                  <a:srgbClr val="00358E"/>
                </a:solidFill>
                <a:latin typeface="Calibri"/>
                <a:cs typeface="Calibri"/>
              </a:rPr>
              <a:t>and</a:t>
            </a:r>
            <a:r>
              <a:rPr sz="2000" b="1" spc="-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95" dirty="0">
                <a:solidFill>
                  <a:srgbClr val="00358E"/>
                </a:solidFill>
                <a:latin typeface="Calibri"/>
                <a:cs typeface="Calibri"/>
              </a:rPr>
              <a:t>impactful</a:t>
            </a:r>
            <a:r>
              <a:rPr sz="2000" b="1" spc="-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50" dirty="0">
                <a:solidFill>
                  <a:srgbClr val="00358E"/>
                </a:solidFill>
                <a:latin typeface="Calibri"/>
                <a:cs typeface="Calibri"/>
              </a:rPr>
              <a:t>power</a:t>
            </a:r>
            <a:r>
              <a:rPr sz="20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85" dirty="0">
                <a:solidFill>
                  <a:srgbClr val="00358E"/>
                </a:solidFill>
                <a:latin typeface="Calibri"/>
                <a:cs typeface="Calibri"/>
              </a:rPr>
              <a:t>outages</a:t>
            </a:r>
            <a:r>
              <a:rPr sz="2000" b="1" spc="-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00358E"/>
                </a:solidFill>
                <a:latin typeface="Calibri"/>
                <a:cs typeface="Calibri"/>
              </a:rPr>
              <a:t>in</a:t>
            </a:r>
            <a:r>
              <a:rPr sz="20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00358E"/>
                </a:solidFill>
                <a:latin typeface="Calibri"/>
                <a:cs typeface="Calibri"/>
              </a:rPr>
              <a:t>the</a:t>
            </a:r>
            <a:r>
              <a:rPr sz="2000" b="1" spc="-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80" dirty="0">
                <a:solidFill>
                  <a:srgbClr val="00358E"/>
                </a:solidFill>
                <a:latin typeface="Calibri"/>
                <a:cs typeface="Calibri"/>
              </a:rPr>
              <a:t>state,</a:t>
            </a:r>
            <a:r>
              <a:rPr sz="2000" b="1" spc="-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105" dirty="0">
                <a:solidFill>
                  <a:srgbClr val="00358E"/>
                </a:solidFill>
                <a:latin typeface="Calibri"/>
                <a:cs typeface="Calibri"/>
              </a:rPr>
              <a:t>accounting</a:t>
            </a:r>
            <a:r>
              <a:rPr sz="2000" b="1" spc="-5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358E"/>
                </a:solidFill>
                <a:latin typeface="Calibri"/>
                <a:cs typeface="Calibri"/>
              </a:rPr>
              <a:t>for </a:t>
            </a:r>
            <a:r>
              <a:rPr sz="2000" b="1" spc="70" dirty="0">
                <a:solidFill>
                  <a:srgbClr val="00358E"/>
                </a:solidFill>
                <a:latin typeface="Calibri"/>
                <a:cs typeface="Calibri"/>
              </a:rPr>
              <a:t>nearly</a:t>
            </a:r>
            <a:r>
              <a:rPr sz="2000" b="1" spc="-6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100" dirty="0">
                <a:solidFill>
                  <a:srgbClr val="00358E"/>
                </a:solidFill>
                <a:latin typeface="Calibri"/>
                <a:cs typeface="Calibri"/>
              </a:rPr>
              <a:t>60%</a:t>
            </a:r>
            <a:r>
              <a:rPr sz="2000" b="1" spc="-5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50" dirty="0">
                <a:solidFill>
                  <a:srgbClr val="00358E"/>
                </a:solidFill>
                <a:latin typeface="Calibri"/>
                <a:cs typeface="Calibri"/>
              </a:rPr>
              <a:t>of</a:t>
            </a:r>
            <a:r>
              <a:rPr sz="2000" b="1" spc="-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100" dirty="0">
                <a:solidFill>
                  <a:srgbClr val="00358E"/>
                </a:solidFill>
                <a:latin typeface="Calibri"/>
                <a:cs typeface="Calibri"/>
              </a:rPr>
              <a:t>all</a:t>
            </a:r>
            <a:r>
              <a:rPr sz="2000" b="1" spc="-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110" dirty="0">
                <a:solidFill>
                  <a:srgbClr val="00358E"/>
                </a:solidFill>
                <a:latin typeface="Calibri"/>
                <a:cs typeface="Calibri"/>
              </a:rPr>
              <a:t>customer</a:t>
            </a:r>
            <a:r>
              <a:rPr sz="2000" b="1" spc="-4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65" dirty="0">
                <a:solidFill>
                  <a:srgbClr val="00358E"/>
                </a:solidFill>
                <a:latin typeface="Calibri"/>
                <a:cs typeface="Calibri"/>
              </a:rPr>
              <a:t>interruptions</a:t>
            </a:r>
            <a:r>
              <a:rPr sz="20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00358E"/>
                </a:solidFill>
                <a:latin typeface="Calibri"/>
                <a:cs typeface="Calibri"/>
              </a:rPr>
              <a:t>from</a:t>
            </a:r>
            <a:r>
              <a:rPr sz="2000" b="1" spc="-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85" dirty="0">
                <a:solidFill>
                  <a:srgbClr val="00358E"/>
                </a:solidFill>
                <a:latin typeface="Calibri"/>
                <a:cs typeface="Calibri"/>
              </a:rPr>
              <a:t>severe</a:t>
            </a:r>
            <a:r>
              <a:rPr sz="2000" b="1" spc="-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90" dirty="0">
                <a:solidFill>
                  <a:srgbClr val="00358E"/>
                </a:solidFill>
                <a:latin typeface="Calibri"/>
                <a:cs typeface="Calibri"/>
              </a:rPr>
              <a:t>outages</a:t>
            </a:r>
            <a:r>
              <a:rPr sz="2000" b="1" spc="-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150" dirty="0">
                <a:solidFill>
                  <a:srgbClr val="00358E"/>
                </a:solidFill>
                <a:latin typeface="Calibri"/>
                <a:cs typeface="Calibri"/>
              </a:rPr>
              <a:t>across</a:t>
            </a:r>
            <a:r>
              <a:rPr sz="20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105" dirty="0">
                <a:solidFill>
                  <a:srgbClr val="00358E"/>
                </a:solidFill>
                <a:latin typeface="Calibri"/>
                <a:cs typeface="Calibri"/>
              </a:rPr>
              <a:t>a</a:t>
            </a:r>
            <a:r>
              <a:rPr sz="20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65" dirty="0">
                <a:solidFill>
                  <a:srgbClr val="00358E"/>
                </a:solidFill>
                <a:latin typeface="Calibri"/>
                <a:cs typeface="Calibri"/>
              </a:rPr>
              <a:t>5-</a:t>
            </a:r>
            <a:r>
              <a:rPr sz="2000" b="1" spc="60" dirty="0">
                <a:solidFill>
                  <a:srgbClr val="00358E"/>
                </a:solidFill>
                <a:latin typeface="Calibri"/>
                <a:cs typeface="Calibri"/>
              </a:rPr>
              <a:t>year</a:t>
            </a:r>
            <a:r>
              <a:rPr sz="2000" b="1" spc="-5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00358E"/>
                </a:solidFill>
                <a:latin typeface="Calibri"/>
                <a:cs typeface="Calibri"/>
              </a:rPr>
              <a:t>period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277" y="175006"/>
            <a:ext cx="1997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MONTANA</a:t>
            </a:r>
            <a:r>
              <a:rPr sz="1200" b="1" spc="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40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spc="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STATE</a:t>
            </a:r>
            <a:r>
              <a:rPr sz="1200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358E"/>
                </a:solidFill>
                <a:latin typeface="Calibri"/>
                <a:cs typeface="Calibri"/>
              </a:rPr>
              <a:t>OVERVIEW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603" y="6207353"/>
            <a:ext cx="10093960" cy="25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90"/>
              </a:lnSpc>
              <a:spcBef>
                <a:spcPts val="100"/>
              </a:spcBef>
              <a:tabLst>
                <a:tab pos="9017635" algn="l"/>
              </a:tabLst>
            </a:pPr>
            <a:r>
              <a:rPr sz="1200" spc="-30" baseline="3472" dirty="0">
                <a:solidFill>
                  <a:srgbClr val="252525"/>
                </a:solidFill>
                <a:latin typeface="Calibri"/>
                <a:cs typeface="Calibri"/>
              </a:rPr>
              <a:t>*A</a:t>
            </a:r>
            <a:r>
              <a:rPr sz="1200" spc="97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severe</a:t>
            </a:r>
            <a:r>
              <a:rPr sz="1200" spc="142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outage</a:t>
            </a:r>
            <a:r>
              <a:rPr sz="1200" spc="150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1200" spc="97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defined</a:t>
            </a:r>
            <a:r>
              <a:rPr sz="1200" spc="135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82" baseline="3472" dirty="0">
                <a:solidFill>
                  <a:srgbClr val="252525"/>
                </a:solidFill>
                <a:latin typeface="Calibri"/>
                <a:cs typeface="Calibri"/>
              </a:rPr>
              <a:t>as</a:t>
            </a:r>
            <a:r>
              <a:rPr sz="1200" spc="104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one</a:t>
            </a:r>
            <a:r>
              <a:rPr sz="1200" spc="112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200" spc="89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which</a:t>
            </a:r>
            <a:r>
              <a:rPr sz="1200" spc="120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&gt;50%</a:t>
            </a:r>
            <a:r>
              <a:rPr sz="1200" spc="75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120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customers</a:t>
            </a:r>
            <a:r>
              <a:rPr sz="1200" spc="142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200" spc="89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200" spc="135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county</a:t>
            </a:r>
            <a:r>
              <a:rPr sz="1200" spc="142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sz="1200" spc="112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out</a:t>
            </a:r>
            <a:r>
              <a:rPr sz="1200" spc="135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simultaneously,</a:t>
            </a:r>
            <a:r>
              <a:rPr sz="1200" spc="112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or</a:t>
            </a:r>
            <a:r>
              <a:rPr sz="1200" spc="120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at</a:t>
            </a:r>
            <a:r>
              <a:rPr sz="1200" spc="127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least</a:t>
            </a:r>
            <a:r>
              <a:rPr sz="1200" spc="135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30,0000</a:t>
            </a:r>
            <a:r>
              <a:rPr sz="1200" spc="37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customers</a:t>
            </a:r>
            <a:r>
              <a:rPr sz="1200" spc="142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200" spc="127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200" spc="127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county</a:t>
            </a:r>
            <a:r>
              <a:rPr sz="1200" spc="120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experience</a:t>
            </a:r>
            <a:r>
              <a:rPr sz="1200" spc="120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an</a:t>
            </a:r>
            <a:r>
              <a:rPr sz="1200" spc="127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outage</a:t>
            </a:r>
            <a:r>
              <a:rPr sz="1200" spc="120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simultaneously,</a:t>
            </a:r>
            <a:r>
              <a:rPr sz="1200" spc="112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whichever</a:t>
            </a:r>
            <a:r>
              <a:rPr sz="1200" spc="142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1200" spc="104" baseline="3472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30" baseline="3472" dirty="0">
                <a:solidFill>
                  <a:srgbClr val="252525"/>
                </a:solidFill>
                <a:latin typeface="Calibri"/>
                <a:cs typeface="Calibri"/>
              </a:rPr>
              <a:t>less</a:t>
            </a:r>
            <a:r>
              <a:rPr sz="1200" baseline="3472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800" spc="20" dirty="0">
                <a:solidFill>
                  <a:srgbClr val="252525"/>
                </a:solidFill>
                <a:latin typeface="Calibri"/>
                <a:cs typeface="Calibri"/>
              </a:rPr>
              <a:t>Source:</a:t>
            </a:r>
            <a:r>
              <a:rPr sz="8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spc="20" dirty="0">
                <a:solidFill>
                  <a:srgbClr val="252525"/>
                </a:solidFill>
                <a:latin typeface="Calibri"/>
                <a:cs typeface="Calibri"/>
              </a:rPr>
              <a:t>EAGLE-I,</a:t>
            </a:r>
            <a:r>
              <a:rPr sz="80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252525"/>
                </a:solidFill>
                <a:latin typeface="Calibri"/>
                <a:cs typeface="Calibri"/>
              </a:rPr>
              <a:t>WRCC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890"/>
              </a:lnSpc>
            </a:pP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**Future</a:t>
            </a:r>
            <a:r>
              <a:rPr sz="8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outlook</a:t>
            </a:r>
            <a:r>
              <a:rPr sz="8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8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8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hazard</a:t>
            </a:r>
            <a:r>
              <a:rPr sz="8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severity</a:t>
            </a:r>
            <a:r>
              <a:rPr sz="8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based</a:t>
            </a:r>
            <a:r>
              <a:rPr sz="8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on</a:t>
            </a:r>
            <a:r>
              <a:rPr sz="8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Baringa’s</a:t>
            </a:r>
            <a:r>
              <a:rPr sz="8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Grid</a:t>
            </a:r>
            <a:r>
              <a:rPr sz="8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Resilience</a:t>
            </a:r>
            <a:r>
              <a:rPr sz="8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Report,</a:t>
            </a:r>
            <a:r>
              <a:rPr sz="8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completed</a:t>
            </a:r>
            <a:r>
              <a:rPr sz="8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252525"/>
                </a:solidFill>
                <a:latin typeface="Calibri"/>
                <a:cs typeface="Calibri"/>
              </a:rPr>
              <a:t>as</a:t>
            </a:r>
            <a:r>
              <a:rPr sz="8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part</a:t>
            </a:r>
            <a:r>
              <a:rPr sz="8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8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phase</a:t>
            </a:r>
            <a:r>
              <a:rPr sz="8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2</a:t>
            </a:r>
            <a:r>
              <a:rPr sz="8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8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this</a:t>
            </a:r>
            <a:r>
              <a:rPr sz="8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analysis</a:t>
            </a:r>
            <a:r>
              <a:rPr sz="8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(Insert</a:t>
            </a:r>
            <a:r>
              <a:rPr sz="8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link</a:t>
            </a:r>
            <a:r>
              <a:rPr sz="800" spc="1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8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8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252525"/>
                </a:solidFill>
                <a:latin typeface="Calibri"/>
                <a:cs typeface="Calibri"/>
              </a:rPr>
              <a:t>GRR</a:t>
            </a:r>
            <a:r>
              <a:rPr sz="8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252525"/>
                </a:solidFill>
                <a:latin typeface="Calibri"/>
                <a:cs typeface="Calibri"/>
              </a:rPr>
              <a:t>here)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21438" y="1652587"/>
            <a:ext cx="2642235" cy="3919854"/>
            <a:chOff x="5921438" y="1652587"/>
            <a:chExt cx="2642235" cy="3919854"/>
          </a:xfrm>
        </p:grpSpPr>
        <p:sp>
          <p:nvSpPr>
            <p:cNvPr id="6" name="object 6"/>
            <p:cNvSpPr/>
            <p:nvPr/>
          </p:nvSpPr>
          <p:spPr>
            <a:xfrm>
              <a:off x="5956300" y="1657350"/>
              <a:ext cx="615315" cy="3910329"/>
            </a:xfrm>
            <a:custGeom>
              <a:avLst/>
              <a:gdLst/>
              <a:ahLst/>
              <a:cxnLst/>
              <a:rect l="l" t="t" r="r" b="b"/>
              <a:pathLst>
                <a:path w="615315" h="3910329">
                  <a:moveTo>
                    <a:pt x="42925" y="655574"/>
                  </a:moveTo>
                  <a:lnTo>
                    <a:pt x="0" y="655701"/>
                  </a:lnTo>
                </a:path>
                <a:path w="615315" h="3910329">
                  <a:moveTo>
                    <a:pt x="42925" y="3870325"/>
                  </a:moveTo>
                  <a:lnTo>
                    <a:pt x="0" y="3870325"/>
                  </a:lnTo>
                </a:path>
                <a:path w="615315" h="3910329">
                  <a:moveTo>
                    <a:pt x="42925" y="1968500"/>
                  </a:moveTo>
                  <a:lnTo>
                    <a:pt x="0" y="1968500"/>
                  </a:lnTo>
                </a:path>
                <a:path w="615315" h="3910329">
                  <a:moveTo>
                    <a:pt x="42925" y="3541776"/>
                  </a:moveTo>
                  <a:lnTo>
                    <a:pt x="0" y="3541776"/>
                  </a:lnTo>
                </a:path>
                <a:path w="615315" h="3910329">
                  <a:moveTo>
                    <a:pt x="42925" y="984250"/>
                  </a:moveTo>
                  <a:lnTo>
                    <a:pt x="0" y="984250"/>
                  </a:lnTo>
                </a:path>
                <a:path w="615315" h="3910329">
                  <a:moveTo>
                    <a:pt x="42925" y="3281299"/>
                  </a:moveTo>
                  <a:lnTo>
                    <a:pt x="0" y="3281426"/>
                  </a:lnTo>
                </a:path>
                <a:path w="615315" h="3910329">
                  <a:moveTo>
                    <a:pt x="42925" y="1641475"/>
                  </a:moveTo>
                  <a:lnTo>
                    <a:pt x="0" y="1641475"/>
                  </a:lnTo>
                </a:path>
                <a:path w="615315" h="3910329">
                  <a:moveTo>
                    <a:pt x="42925" y="2954401"/>
                  </a:moveTo>
                  <a:lnTo>
                    <a:pt x="0" y="2954401"/>
                  </a:lnTo>
                </a:path>
                <a:path w="615315" h="3910329">
                  <a:moveTo>
                    <a:pt x="42925" y="328675"/>
                  </a:moveTo>
                  <a:lnTo>
                    <a:pt x="0" y="328675"/>
                  </a:lnTo>
                </a:path>
                <a:path w="615315" h="3910329">
                  <a:moveTo>
                    <a:pt x="42925" y="2625725"/>
                  </a:moveTo>
                  <a:lnTo>
                    <a:pt x="0" y="2625725"/>
                  </a:lnTo>
                </a:path>
                <a:path w="615315" h="3910329">
                  <a:moveTo>
                    <a:pt x="42925" y="1312799"/>
                  </a:moveTo>
                  <a:lnTo>
                    <a:pt x="0" y="1312926"/>
                  </a:lnTo>
                </a:path>
                <a:path w="615315" h="3910329">
                  <a:moveTo>
                    <a:pt x="42925" y="2297176"/>
                  </a:moveTo>
                  <a:lnTo>
                    <a:pt x="0" y="2297176"/>
                  </a:lnTo>
                </a:path>
                <a:path w="615315" h="3910329">
                  <a:moveTo>
                    <a:pt x="42925" y="0"/>
                  </a:moveTo>
                  <a:lnTo>
                    <a:pt x="0" y="0"/>
                  </a:lnTo>
                </a:path>
                <a:path w="615315" h="3910329">
                  <a:moveTo>
                    <a:pt x="42925" y="3870325"/>
                  </a:moveTo>
                  <a:lnTo>
                    <a:pt x="42925" y="0"/>
                  </a:lnTo>
                </a:path>
                <a:path w="615315" h="3910329">
                  <a:moveTo>
                    <a:pt x="42925" y="3870325"/>
                  </a:moveTo>
                  <a:lnTo>
                    <a:pt x="615188" y="3870325"/>
                  </a:lnTo>
                </a:path>
                <a:path w="615315" h="3910329">
                  <a:moveTo>
                    <a:pt x="42925" y="3870325"/>
                  </a:moveTo>
                  <a:lnTo>
                    <a:pt x="42925" y="3910076"/>
                  </a:lnTo>
                </a:path>
              </a:pathLst>
            </a:custGeom>
            <a:ln w="952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7971" y="1914270"/>
              <a:ext cx="799465" cy="799465"/>
            </a:xfrm>
            <a:custGeom>
              <a:avLst/>
              <a:gdLst/>
              <a:ahLst/>
              <a:cxnLst/>
              <a:rect l="l" t="t" r="r" b="b"/>
              <a:pathLst>
                <a:path w="799465" h="799464">
                  <a:moveTo>
                    <a:pt x="399542" y="0"/>
                  </a:moveTo>
                  <a:lnTo>
                    <a:pt x="352958" y="2687"/>
                  </a:lnTo>
                  <a:lnTo>
                    <a:pt x="307950" y="10548"/>
                  </a:lnTo>
                  <a:lnTo>
                    <a:pt x="264817" y="23284"/>
                  </a:lnTo>
                  <a:lnTo>
                    <a:pt x="223860" y="40595"/>
                  </a:lnTo>
                  <a:lnTo>
                    <a:pt x="185379" y="62182"/>
                  </a:lnTo>
                  <a:lnTo>
                    <a:pt x="149674" y="87744"/>
                  </a:lnTo>
                  <a:lnTo>
                    <a:pt x="117046" y="116982"/>
                  </a:lnTo>
                  <a:lnTo>
                    <a:pt x="87794" y="149597"/>
                  </a:lnTo>
                  <a:lnTo>
                    <a:pt x="62219" y="185289"/>
                  </a:lnTo>
                  <a:lnTo>
                    <a:pt x="40620" y="223758"/>
                  </a:lnTo>
                  <a:lnTo>
                    <a:pt x="23299" y="264705"/>
                  </a:lnTo>
                  <a:lnTo>
                    <a:pt x="10555" y="307830"/>
                  </a:lnTo>
                  <a:lnTo>
                    <a:pt x="2688" y="352833"/>
                  </a:lnTo>
                  <a:lnTo>
                    <a:pt x="0" y="399414"/>
                  </a:lnTo>
                  <a:lnTo>
                    <a:pt x="2688" y="446022"/>
                  </a:lnTo>
                  <a:lnTo>
                    <a:pt x="10555" y="491046"/>
                  </a:lnTo>
                  <a:lnTo>
                    <a:pt x="23299" y="534189"/>
                  </a:lnTo>
                  <a:lnTo>
                    <a:pt x="40620" y="575151"/>
                  </a:lnTo>
                  <a:lnTo>
                    <a:pt x="62219" y="613633"/>
                  </a:lnTo>
                  <a:lnTo>
                    <a:pt x="87794" y="649335"/>
                  </a:lnTo>
                  <a:lnTo>
                    <a:pt x="117046" y="681958"/>
                  </a:lnTo>
                  <a:lnTo>
                    <a:pt x="149674" y="711202"/>
                  </a:lnTo>
                  <a:lnTo>
                    <a:pt x="185379" y="736769"/>
                  </a:lnTo>
                  <a:lnTo>
                    <a:pt x="223860" y="758358"/>
                  </a:lnTo>
                  <a:lnTo>
                    <a:pt x="264817" y="775671"/>
                  </a:lnTo>
                  <a:lnTo>
                    <a:pt x="307950" y="788408"/>
                  </a:lnTo>
                  <a:lnTo>
                    <a:pt x="352958" y="796269"/>
                  </a:lnTo>
                  <a:lnTo>
                    <a:pt x="399542" y="798956"/>
                  </a:lnTo>
                  <a:lnTo>
                    <a:pt x="446149" y="796269"/>
                  </a:lnTo>
                  <a:lnTo>
                    <a:pt x="491173" y="788408"/>
                  </a:lnTo>
                  <a:lnTo>
                    <a:pt x="534316" y="775671"/>
                  </a:lnTo>
                  <a:lnTo>
                    <a:pt x="575278" y="758358"/>
                  </a:lnTo>
                  <a:lnTo>
                    <a:pt x="613760" y="736769"/>
                  </a:lnTo>
                  <a:lnTo>
                    <a:pt x="649462" y="711202"/>
                  </a:lnTo>
                  <a:lnTo>
                    <a:pt x="682085" y="681958"/>
                  </a:lnTo>
                  <a:lnTo>
                    <a:pt x="711329" y="649335"/>
                  </a:lnTo>
                  <a:lnTo>
                    <a:pt x="736896" y="613633"/>
                  </a:lnTo>
                  <a:lnTo>
                    <a:pt x="758485" y="575151"/>
                  </a:lnTo>
                  <a:lnTo>
                    <a:pt x="775798" y="534189"/>
                  </a:lnTo>
                  <a:lnTo>
                    <a:pt x="788535" y="491046"/>
                  </a:lnTo>
                  <a:lnTo>
                    <a:pt x="796396" y="446022"/>
                  </a:lnTo>
                  <a:lnTo>
                    <a:pt x="799083" y="399414"/>
                  </a:lnTo>
                  <a:lnTo>
                    <a:pt x="796396" y="352833"/>
                  </a:lnTo>
                  <a:lnTo>
                    <a:pt x="788535" y="307830"/>
                  </a:lnTo>
                  <a:lnTo>
                    <a:pt x="775798" y="264705"/>
                  </a:lnTo>
                  <a:lnTo>
                    <a:pt x="758485" y="223758"/>
                  </a:lnTo>
                  <a:lnTo>
                    <a:pt x="736896" y="185289"/>
                  </a:lnTo>
                  <a:lnTo>
                    <a:pt x="711329" y="149597"/>
                  </a:lnTo>
                  <a:lnTo>
                    <a:pt x="682085" y="116982"/>
                  </a:lnTo>
                  <a:lnTo>
                    <a:pt x="649462" y="87744"/>
                  </a:lnTo>
                  <a:lnTo>
                    <a:pt x="613760" y="62182"/>
                  </a:lnTo>
                  <a:lnTo>
                    <a:pt x="575278" y="40595"/>
                  </a:lnTo>
                  <a:lnTo>
                    <a:pt x="534316" y="23284"/>
                  </a:lnTo>
                  <a:lnTo>
                    <a:pt x="491173" y="10548"/>
                  </a:lnTo>
                  <a:lnTo>
                    <a:pt x="446149" y="2687"/>
                  </a:lnTo>
                  <a:lnTo>
                    <a:pt x="399542" y="0"/>
                  </a:lnTo>
                  <a:close/>
                </a:path>
              </a:pathLst>
            </a:custGeom>
            <a:solidFill>
              <a:srgbClr val="008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86574" y="1913381"/>
              <a:ext cx="802005" cy="801370"/>
            </a:xfrm>
            <a:custGeom>
              <a:avLst/>
              <a:gdLst/>
              <a:ahLst/>
              <a:cxnLst/>
              <a:rect l="l" t="t" r="r" b="b"/>
              <a:pathLst>
                <a:path w="802004" h="801369">
                  <a:moveTo>
                    <a:pt x="421767" y="0"/>
                  </a:moveTo>
                  <a:lnTo>
                    <a:pt x="380365" y="0"/>
                  </a:lnTo>
                  <a:lnTo>
                    <a:pt x="320167" y="7620"/>
                  </a:lnTo>
                  <a:lnTo>
                    <a:pt x="281812" y="17780"/>
                  </a:lnTo>
                  <a:lnTo>
                    <a:pt x="227075" y="39370"/>
                  </a:lnTo>
                  <a:lnTo>
                    <a:pt x="193040" y="58420"/>
                  </a:lnTo>
                  <a:lnTo>
                    <a:pt x="161035" y="80010"/>
                  </a:lnTo>
                  <a:lnTo>
                    <a:pt x="131318" y="104140"/>
                  </a:lnTo>
                  <a:lnTo>
                    <a:pt x="91440" y="146050"/>
                  </a:lnTo>
                  <a:lnTo>
                    <a:pt x="68452" y="176530"/>
                  </a:lnTo>
                  <a:lnTo>
                    <a:pt x="48386" y="209550"/>
                  </a:lnTo>
                  <a:lnTo>
                    <a:pt x="31496" y="245110"/>
                  </a:lnTo>
                  <a:lnTo>
                    <a:pt x="17906" y="281940"/>
                  </a:lnTo>
                  <a:lnTo>
                    <a:pt x="8127" y="320040"/>
                  </a:lnTo>
                  <a:lnTo>
                    <a:pt x="2031" y="359410"/>
                  </a:lnTo>
                  <a:lnTo>
                    <a:pt x="0" y="401320"/>
                  </a:lnTo>
                  <a:lnTo>
                    <a:pt x="357" y="420370"/>
                  </a:lnTo>
                  <a:lnTo>
                    <a:pt x="380" y="421640"/>
                  </a:lnTo>
                  <a:lnTo>
                    <a:pt x="1928" y="440690"/>
                  </a:lnTo>
                  <a:lnTo>
                    <a:pt x="2031" y="441960"/>
                  </a:lnTo>
                  <a:lnTo>
                    <a:pt x="8127" y="481330"/>
                  </a:lnTo>
                  <a:lnTo>
                    <a:pt x="17906" y="520700"/>
                  </a:lnTo>
                  <a:lnTo>
                    <a:pt x="31496" y="557530"/>
                  </a:lnTo>
                  <a:lnTo>
                    <a:pt x="48386" y="591820"/>
                  </a:lnTo>
                  <a:lnTo>
                    <a:pt x="68452" y="624840"/>
                  </a:lnTo>
                  <a:lnTo>
                    <a:pt x="79628" y="641350"/>
                  </a:lnTo>
                  <a:lnTo>
                    <a:pt x="104140" y="670560"/>
                  </a:lnTo>
                  <a:lnTo>
                    <a:pt x="131318" y="698500"/>
                  </a:lnTo>
                  <a:lnTo>
                    <a:pt x="161035" y="722630"/>
                  </a:lnTo>
                  <a:lnTo>
                    <a:pt x="193040" y="744220"/>
                  </a:lnTo>
                  <a:lnTo>
                    <a:pt x="227075" y="762000"/>
                  </a:lnTo>
                  <a:lnTo>
                    <a:pt x="263144" y="777240"/>
                  </a:lnTo>
                  <a:lnTo>
                    <a:pt x="300735" y="789940"/>
                  </a:lnTo>
                  <a:lnTo>
                    <a:pt x="339978" y="797560"/>
                  </a:lnTo>
                  <a:lnTo>
                    <a:pt x="380365" y="801370"/>
                  </a:lnTo>
                  <a:lnTo>
                    <a:pt x="421640" y="801370"/>
                  </a:lnTo>
                  <a:lnTo>
                    <a:pt x="441959" y="800100"/>
                  </a:lnTo>
                  <a:lnTo>
                    <a:pt x="462152" y="797560"/>
                  </a:lnTo>
                  <a:lnTo>
                    <a:pt x="501269" y="789940"/>
                  </a:lnTo>
                  <a:lnTo>
                    <a:pt x="400684" y="789940"/>
                  </a:lnTo>
                  <a:lnTo>
                    <a:pt x="361060" y="787400"/>
                  </a:lnTo>
                  <a:lnTo>
                    <a:pt x="303656" y="777240"/>
                  </a:lnTo>
                  <a:lnTo>
                    <a:pt x="267207" y="765810"/>
                  </a:lnTo>
                  <a:lnTo>
                    <a:pt x="232282" y="750570"/>
                  </a:lnTo>
                  <a:lnTo>
                    <a:pt x="183515" y="722630"/>
                  </a:lnTo>
                  <a:lnTo>
                    <a:pt x="139700" y="688340"/>
                  </a:lnTo>
                  <a:lnTo>
                    <a:pt x="101092" y="647700"/>
                  </a:lnTo>
                  <a:lnTo>
                    <a:pt x="68833" y="601980"/>
                  </a:lnTo>
                  <a:lnTo>
                    <a:pt x="43052" y="552450"/>
                  </a:lnTo>
                  <a:lnTo>
                    <a:pt x="29972" y="515620"/>
                  </a:lnTo>
                  <a:lnTo>
                    <a:pt x="17145" y="459740"/>
                  </a:lnTo>
                  <a:lnTo>
                    <a:pt x="13176" y="421640"/>
                  </a:lnTo>
                  <a:lnTo>
                    <a:pt x="13080" y="420370"/>
                  </a:lnTo>
                  <a:lnTo>
                    <a:pt x="12700" y="401320"/>
                  </a:lnTo>
                  <a:lnTo>
                    <a:pt x="13080" y="381000"/>
                  </a:lnTo>
                  <a:lnTo>
                    <a:pt x="14628" y="361950"/>
                  </a:lnTo>
                  <a:lnTo>
                    <a:pt x="14731" y="360680"/>
                  </a:lnTo>
                  <a:lnTo>
                    <a:pt x="20700" y="322580"/>
                  </a:lnTo>
                  <a:lnTo>
                    <a:pt x="36322" y="266700"/>
                  </a:lnTo>
                  <a:lnTo>
                    <a:pt x="59690" y="215900"/>
                  </a:lnTo>
                  <a:lnTo>
                    <a:pt x="89916" y="168910"/>
                  </a:lnTo>
                  <a:lnTo>
                    <a:pt x="126619" y="125730"/>
                  </a:lnTo>
                  <a:lnTo>
                    <a:pt x="168909" y="90170"/>
                  </a:lnTo>
                  <a:lnTo>
                    <a:pt x="232918" y="50800"/>
                  </a:lnTo>
                  <a:lnTo>
                    <a:pt x="267843" y="35560"/>
                  </a:lnTo>
                  <a:lnTo>
                    <a:pt x="323087" y="20320"/>
                  </a:lnTo>
                  <a:lnTo>
                    <a:pt x="361569" y="13970"/>
                  </a:lnTo>
                  <a:lnTo>
                    <a:pt x="381380" y="12700"/>
                  </a:lnTo>
                  <a:lnTo>
                    <a:pt x="501269" y="12700"/>
                  </a:lnTo>
                  <a:lnTo>
                    <a:pt x="481837" y="7620"/>
                  </a:lnTo>
                  <a:lnTo>
                    <a:pt x="421767" y="0"/>
                  </a:lnTo>
                  <a:close/>
                </a:path>
                <a:path w="802004" h="801369">
                  <a:moveTo>
                    <a:pt x="501269" y="12700"/>
                  </a:moveTo>
                  <a:lnTo>
                    <a:pt x="421385" y="12700"/>
                  </a:lnTo>
                  <a:lnTo>
                    <a:pt x="479551" y="20320"/>
                  </a:lnTo>
                  <a:lnTo>
                    <a:pt x="516890" y="30480"/>
                  </a:lnTo>
                  <a:lnTo>
                    <a:pt x="569722" y="50800"/>
                  </a:lnTo>
                  <a:lnTo>
                    <a:pt x="618490" y="78740"/>
                  </a:lnTo>
                  <a:lnTo>
                    <a:pt x="662431" y="114300"/>
                  </a:lnTo>
                  <a:lnTo>
                    <a:pt x="700912" y="153670"/>
                  </a:lnTo>
                  <a:lnTo>
                    <a:pt x="733298" y="199390"/>
                  </a:lnTo>
                  <a:lnTo>
                    <a:pt x="758951" y="250190"/>
                  </a:lnTo>
                  <a:lnTo>
                    <a:pt x="777112" y="304800"/>
                  </a:lnTo>
                  <a:lnTo>
                    <a:pt x="784859" y="342900"/>
                  </a:lnTo>
                  <a:lnTo>
                    <a:pt x="788797" y="381000"/>
                  </a:lnTo>
                  <a:lnTo>
                    <a:pt x="789431" y="401320"/>
                  </a:lnTo>
                  <a:lnTo>
                    <a:pt x="788955" y="420370"/>
                  </a:lnTo>
                  <a:lnTo>
                    <a:pt x="784859" y="461010"/>
                  </a:lnTo>
                  <a:lnTo>
                    <a:pt x="776985" y="499110"/>
                  </a:lnTo>
                  <a:lnTo>
                    <a:pt x="758698" y="552450"/>
                  </a:lnTo>
                  <a:lnTo>
                    <a:pt x="732917" y="603250"/>
                  </a:lnTo>
                  <a:lnTo>
                    <a:pt x="700531" y="648970"/>
                  </a:lnTo>
                  <a:lnTo>
                    <a:pt x="661924" y="688340"/>
                  </a:lnTo>
                  <a:lnTo>
                    <a:pt x="617981" y="723900"/>
                  </a:lnTo>
                  <a:lnTo>
                    <a:pt x="602106" y="732790"/>
                  </a:lnTo>
                  <a:lnTo>
                    <a:pt x="585851" y="742950"/>
                  </a:lnTo>
                  <a:lnTo>
                    <a:pt x="569086" y="750570"/>
                  </a:lnTo>
                  <a:lnTo>
                    <a:pt x="551942" y="759460"/>
                  </a:lnTo>
                  <a:lnTo>
                    <a:pt x="534289" y="765810"/>
                  </a:lnTo>
                  <a:lnTo>
                    <a:pt x="497840" y="777240"/>
                  </a:lnTo>
                  <a:lnTo>
                    <a:pt x="459867" y="784860"/>
                  </a:lnTo>
                  <a:lnTo>
                    <a:pt x="400684" y="789940"/>
                  </a:lnTo>
                  <a:lnTo>
                    <a:pt x="501269" y="789940"/>
                  </a:lnTo>
                  <a:lnTo>
                    <a:pt x="557149" y="770890"/>
                  </a:lnTo>
                  <a:lnTo>
                    <a:pt x="592201" y="753110"/>
                  </a:lnTo>
                  <a:lnTo>
                    <a:pt x="625221" y="734060"/>
                  </a:lnTo>
                  <a:lnTo>
                    <a:pt x="656081" y="711200"/>
                  </a:lnTo>
                  <a:lnTo>
                    <a:pt x="684656" y="684530"/>
                  </a:lnTo>
                  <a:lnTo>
                    <a:pt x="710565" y="656590"/>
                  </a:lnTo>
                  <a:lnTo>
                    <a:pt x="733551" y="624840"/>
                  </a:lnTo>
                  <a:lnTo>
                    <a:pt x="743966" y="609600"/>
                  </a:lnTo>
                  <a:lnTo>
                    <a:pt x="762507" y="575310"/>
                  </a:lnTo>
                  <a:lnTo>
                    <a:pt x="777748" y="538480"/>
                  </a:lnTo>
                  <a:lnTo>
                    <a:pt x="789431" y="501650"/>
                  </a:lnTo>
                  <a:lnTo>
                    <a:pt x="797432" y="462280"/>
                  </a:lnTo>
                  <a:lnTo>
                    <a:pt x="801624" y="421640"/>
                  </a:lnTo>
                  <a:lnTo>
                    <a:pt x="802004" y="401320"/>
                  </a:lnTo>
                  <a:lnTo>
                    <a:pt x="801497" y="381000"/>
                  </a:lnTo>
                  <a:lnTo>
                    <a:pt x="800152" y="361950"/>
                  </a:lnTo>
                  <a:lnTo>
                    <a:pt x="800062" y="360680"/>
                  </a:lnTo>
                  <a:lnTo>
                    <a:pt x="793876" y="320040"/>
                  </a:lnTo>
                  <a:lnTo>
                    <a:pt x="784098" y="281940"/>
                  </a:lnTo>
                  <a:lnTo>
                    <a:pt x="770508" y="245110"/>
                  </a:lnTo>
                  <a:lnTo>
                    <a:pt x="753618" y="209550"/>
                  </a:lnTo>
                  <a:lnTo>
                    <a:pt x="733551" y="176530"/>
                  </a:lnTo>
                  <a:lnTo>
                    <a:pt x="710565" y="146050"/>
                  </a:lnTo>
                  <a:lnTo>
                    <a:pt x="684656" y="116840"/>
                  </a:lnTo>
                  <a:lnTo>
                    <a:pt x="656081" y="91440"/>
                  </a:lnTo>
                  <a:lnTo>
                    <a:pt x="625221" y="68580"/>
                  </a:lnTo>
                  <a:lnTo>
                    <a:pt x="592201" y="48260"/>
                  </a:lnTo>
                  <a:lnTo>
                    <a:pt x="557149" y="31750"/>
                  </a:lnTo>
                  <a:lnTo>
                    <a:pt x="520319" y="17780"/>
                  </a:lnTo>
                  <a:lnTo>
                    <a:pt x="50126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87770" y="2058669"/>
              <a:ext cx="1577975" cy="2301875"/>
            </a:xfrm>
            <a:custGeom>
              <a:avLst/>
              <a:gdLst/>
              <a:ahLst/>
              <a:cxnLst/>
              <a:rect l="l" t="t" r="r" b="b"/>
              <a:pathLst>
                <a:path w="1577975" h="2301875">
                  <a:moveTo>
                    <a:pt x="357378" y="2123059"/>
                  </a:moveTo>
                  <a:lnTo>
                    <a:pt x="350989" y="2075561"/>
                  </a:lnTo>
                  <a:lnTo>
                    <a:pt x="332968" y="2032876"/>
                  </a:lnTo>
                  <a:lnTo>
                    <a:pt x="305028" y="1996719"/>
                  </a:lnTo>
                  <a:lnTo>
                    <a:pt x="268871" y="1968779"/>
                  </a:lnTo>
                  <a:lnTo>
                    <a:pt x="226187" y="1950758"/>
                  </a:lnTo>
                  <a:lnTo>
                    <a:pt x="178689" y="1944370"/>
                  </a:lnTo>
                  <a:lnTo>
                    <a:pt x="131178" y="1950758"/>
                  </a:lnTo>
                  <a:lnTo>
                    <a:pt x="88493" y="1968779"/>
                  </a:lnTo>
                  <a:lnTo>
                    <a:pt x="52336" y="1996719"/>
                  </a:lnTo>
                  <a:lnTo>
                    <a:pt x="24396" y="2032876"/>
                  </a:lnTo>
                  <a:lnTo>
                    <a:pt x="6375" y="2075561"/>
                  </a:lnTo>
                  <a:lnTo>
                    <a:pt x="0" y="2123059"/>
                  </a:lnTo>
                  <a:lnTo>
                    <a:pt x="6375" y="2170569"/>
                  </a:lnTo>
                  <a:lnTo>
                    <a:pt x="24396" y="2213254"/>
                  </a:lnTo>
                  <a:lnTo>
                    <a:pt x="52336" y="2249411"/>
                  </a:lnTo>
                  <a:lnTo>
                    <a:pt x="88493" y="2277351"/>
                  </a:lnTo>
                  <a:lnTo>
                    <a:pt x="131178" y="2295372"/>
                  </a:lnTo>
                  <a:lnTo>
                    <a:pt x="178689" y="2301748"/>
                  </a:lnTo>
                  <a:lnTo>
                    <a:pt x="226187" y="2295372"/>
                  </a:lnTo>
                  <a:lnTo>
                    <a:pt x="268871" y="2277351"/>
                  </a:lnTo>
                  <a:lnTo>
                    <a:pt x="305028" y="2249411"/>
                  </a:lnTo>
                  <a:lnTo>
                    <a:pt x="332968" y="2213254"/>
                  </a:lnTo>
                  <a:lnTo>
                    <a:pt x="350989" y="2170569"/>
                  </a:lnTo>
                  <a:lnTo>
                    <a:pt x="357378" y="2123059"/>
                  </a:lnTo>
                  <a:close/>
                </a:path>
                <a:path w="1577975" h="2301875">
                  <a:moveTo>
                    <a:pt x="1577848" y="342138"/>
                  </a:moveTo>
                  <a:lnTo>
                    <a:pt x="1574723" y="295744"/>
                  </a:lnTo>
                  <a:lnTo>
                    <a:pt x="1565617" y="251231"/>
                  </a:lnTo>
                  <a:lnTo>
                    <a:pt x="1550962" y="209016"/>
                  </a:lnTo>
                  <a:lnTo>
                    <a:pt x="1531137" y="169506"/>
                  </a:lnTo>
                  <a:lnTo>
                    <a:pt x="1506562" y="133121"/>
                  </a:lnTo>
                  <a:lnTo>
                    <a:pt x="1477645" y="100253"/>
                  </a:lnTo>
                  <a:lnTo>
                    <a:pt x="1444777" y="71323"/>
                  </a:lnTo>
                  <a:lnTo>
                    <a:pt x="1408391" y="46748"/>
                  </a:lnTo>
                  <a:lnTo>
                    <a:pt x="1368882" y="26911"/>
                  </a:lnTo>
                  <a:lnTo>
                    <a:pt x="1326667" y="12230"/>
                  </a:lnTo>
                  <a:lnTo>
                    <a:pt x="1282128" y="3136"/>
                  </a:lnTo>
                  <a:lnTo>
                    <a:pt x="1235710" y="0"/>
                  </a:lnTo>
                  <a:lnTo>
                    <a:pt x="1189278" y="3136"/>
                  </a:lnTo>
                  <a:lnTo>
                    <a:pt x="1144739" y="12230"/>
                  </a:lnTo>
                  <a:lnTo>
                    <a:pt x="1102525" y="26911"/>
                  </a:lnTo>
                  <a:lnTo>
                    <a:pt x="1063015" y="46748"/>
                  </a:lnTo>
                  <a:lnTo>
                    <a:pt x="1026629" y="71323"/>
                  </a:lnTo>
                  <a:lnTo>
                    <a:pt x="993775" y="100253"/>
                  </a:lnTo>
                  <a:lnTo>
                    <a:pt x="964844" y="133121"/>
                  </a:lnTo>
                  <a:lnTo>
                    <a:pt x="940269" y="169506"/>
                  </a:lnTo>
                  <a:lnTo>
                    <a:pt x="920445" y="209016"/>
                  </a:lnTo>
                  <a:lnTo>
                    <a:pt x="905789" y="251231"/>
                  </a:lnTo>
                  <a:lnTo>
                    <a:pt x="896683" y="295744"/>
                  </a:lnTo>
                  <a:lnTo>
                    <a:pt x="893572" y="342138"/>
                  </a:lnTo>
                  <a:lnTo>
                    <a:pt x="896683" y="388569"/>
                  </a:lnTo>
                  <a:lnTo>
                    <a:pt x="905789" y="433108"/>
                  </a:lnTo>
                  <a:lnTo>
                    <a:pt x="920445" y="475322"/>
                  </a:lnTo>
                  <a:lnTo>
                    <a:pt x="940269" y="514832"/>
                  </a:lnTo>
                  <a:lnTo>
                    <a:pt x="964844" y="551218"/>
                  </a:lnTo>
                  <a:lnTo>
                    <a:pt x="993762" y="584085"/>
                  </a:lnTo>
                  <a:lnTo>
                    <a:pt x="1026629" y="613003"/>
                  </a:lnTo>
                  <a:lnTo>
                    <a:pt x="1063015" y="637578"/>
                  </a:lnTo>
                  <a:lnTo>
                    <a:pt x="1102525" y="657402"/>
                  </a:lnTo>
                  <a:lnTo>
                    <a:pt x="1144739" y="672058"/>
                  </a:lnTo>
                  <a:lnTo>
                    <a:pt x="1189278" y="681164"/>
                  </a:lnTo>
                  <a:lnTo>
                    <a:pt x="1235710" y="684276"/>
                  </a:lnTo>
                  <a:lnTo>
                    <a:pt x="1282128" y="681164"/>
                  </a:lnTo>
                  <a:lnTo>
                    <a:pt x="1326667" y="672058"/>
                  </a:lnTo>
                  <a:lnTo>
                    <a:pt x="1368882" y="657402"/>
                  </a:lnTo>
                  <a:lnTo>
                    <a:pt x="1408391" y="637578"/>
                  </a:lnTo>
                  <a:lnTo>
                    <a:pt x="1444777" y="613003"/>
                  </a:lnTo>
                  <a:lnTo>
                    <a:pt x="1477632" y="584073"/>
                  </a:lnTo>
                  <a:lnTo>
                    <a:pt x="1506562" y="551218"/>
                  </a:lnTo>
                  <a:lnTo>
                    <a:pt x="1531137" y="514832"/>
                  </a:lnTo>
                  <a:lnTo>
                    <a:pt x="1550962" y="475322"/>
                  </a:lnTo>
                  <a:lnTo>
                    <a:pt x="1565617" y="433108"/>
                  </a:lnTo>
                  <a:lnTo>
                    <a:pt x="1574723" y="388569"/>
                  </a:lnTo>
                  <a:lnTo>
                    <a:pt x="1577848" y="342138"/>
                  </a:lnTo>
                  <a:close/>
                </a:path>
              </a:pathLst>
            </a:custGeom>
            <a:solidFill>
              <a:srgbClr val="008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79818" y="2057400"/>
              <a:ext cx="687705" cy="687070"/>
            </a:xfrm>
            <a:custGeom>
              <a:avLst/>
              <a:gdLst/>
              <a:ahLst/>
              <a:cxnLst/>
              <a:rect l="l" t="t" r="r" b="b"/>
              <a:pathLst>
                <a:path w="687704" h="687069">
                  <a:moveTo>
                    <a:pt x="343661" y="0"/>
                  </a:moveTo>
                  <a:lnTo>
                    <a:pt x="291337" y="3810"/>
                  </a:lnTo>
                  <a:lnTo>
                    <a:pt x="241426" y="15240"/>
                  </a:lnTo>
                  <a:lnTo>
                    <a:pt x="194690" y="34290"/>
                  </a:lnTo>
                  <a:lnTo>
                    <a:pt x="151510" y="58420"/>
                  </a:lnTo>
                  <a:lnTo>
                    <a:pt x="112649" y="90170"/>
                  </a:lnTo>
                  <a:lnTo>
                    <a:pt x="78485" y="125730"/>
                  </a:lnTo>
                  <a:lnTo>
                    <a:pt x="49783" y="166370"/>
                  </a:lnTo>
                  <a:lnTo>
                    <a:pt x="27050" y="210820"/>
                  </a:lnTo>
                  <a:lnTo>
                    <a:pt x="10922" y="257810"/>
                  </a:lnTo>
                  <a:lnTo>
                    <a:pt x="1777" y="308610"/>
                  </a:lnTo>
                  <a:lnTo>
                    <a:pt x="0" y="344170"/>
                  </a:lnTo>
                  <a:lnTo>
                    <a:pt x="471" y="360680"/>
                  </a:lnTo>
                  <a:lnTo>
                    <a:pt x="507" y="361950"/>
                  </a:lnTo>
                  <a:lnTo>
                    <a:pt x="1596" y="377190"/>
                  </a:lnTo>
                  <a:lnTo>
                    <a:pt x="1687" y="378460"/>
                  </a:lnTo>
                  <a:lnTo>
                    <a:pt x="1777" y="379730"/>
                  </a:lnTo>
                  <a:lnTo>
                    <a:pt x="10922" y="430530"/>
                  </a:lnTo>
                  <a:lnTo>
                    <a:pt x="27050" y="477520"/>
                  </a:lnTo>
                  <a:lnTo>
                    <a:pt x="49783" y="521970"/>
                  </a:lnTo>
                  <a:lnTo>
                    <a:pt x="78485" y="562610"/>
                  </a:lnTo>
                  <a:lnTo>
                    <a:pt x="112649" y="598170"/>
                  </a:lnTo>
                  <a:lnTo>
                    <a:pt x="151510" y="628650"/>
                  </a:lnTo>
                  <a:lnTo>
                    <a:pt x="194690" y="654050"/>
                  </a:lnTo>
                  <a:lnTo>
                    <a:pt x="257809" y="676910"/>
                  </a:lnTo>
                  <a:lnTo>
                    <a:pt x="308482" y="685800"/>
                  </a:lnTo>
                  <a:lnTo>
                    <a:pt x="326008" y="687070"/>
                  </a:lnTo>
                  <a:lnTo>
                    <a:pt x="361314" y="687070"/>
                  </a:lnTo>
                  <a:lnTo>
                    <a:pt x="378840" y="685800"/>
                  </a:lnTo>
                  <a:lnTo>
                    <a:pt x="412876" y="680720"/>
                  </a:lnTo>
                  <a:lnTo>
                    <a:pt x="429640" y="676910"/>
                  </a:lnTo>
                  <a:lnTo>
                    <a:pt x="433704" y="675640"/>
                  </a:lnTo>
                  <a:lnTo>
                    <a:pt x="343407" y="675640"/>
                  </a:lnTo>
                  <a:lnTo>
                    <a:pt x="309499" y="673100"/>
                  </a:lnTo>
                  <a:lnTo>
                    <a:pt x="244855" y="660400"/>
                  </a:lnTo>
                  <a:lnTo>
                    <a:pt x="200025" y="642620"/>
                  </a:lnTo>
                  <a:lnTo>
                    <a:pt x="158496" y="618490"/>
                  </a:lnTo>
                  <a:lnTo>
                    <a:pt x="120903" y="589280"/>
                  </a:lnTo>
                  <a:lnTo>
                    <a:pt x="88137" y="553720"/>
                  </a:lnTo>
                  <a:lnTo>
                    <a:pt x="78358" y="542290"/>
                  </a:lnTo>
                  <a:lnTo>
                    <a:pt x="69087" y="528320"/>
                  </a:lnTo>
                  <a:lnTo>
                    <a:pt x="60451" y="515620"/>
                  </a:lnTo>
                  <a:lnTo>
                    <a:pt x="52577" y="501650"/>
                  </a:lnTo>
                  <a:lnTo>
                    <a:pt x="32638" y="457200"/>
                  </a:lnTo>
                  <a:lnTo>
                    <a:pt x="19303" y="410210"/>
                  </a:lnTo>
                  <a:lnTo>
                    <a:pt x="13305" y="361950"/>
                  </a:lnTo>
                  <a:lnTo>
                    <a:pt x="13207" y="360680"/>
                  </a:lnTo>
                  <a:lnTo>
                    <a:pt x="12700" y="344170"/>
                  </a:lnTo>
                  <a:lnTo>
                    <a:pt x="13171" y="327660"/>
                  </a:lnTo>
                  <a:lnTo>
                    <a:pt x="13207" y="326390"/>
                  </a:lnTo>
                  <a:lnTo>
                    <a:pt x="19557" y="276860"/>
                  </a:lnTo>
                  <a:lnTo>
                    <a:pt x="32892" y="229870"/>
                  </a:lnTo>
                  <a:lnTo>
                    <a:pt x="60832" y="171450"/>
                  </a:lnTo>
                  <a:lnTo>
                    <a:pt x="88518" y="133350"/>
                  </a:lnTo>
                  <a:lnTo>
                    <a:pt x="98932" y="121920"/>
                  </a:lnTo>
                  <a:lnTo>
                    <a:pt x="109854" y="109220"/>
                  </a:lnTo>
                  <a:lnTo>
                    <a:pt x="145923" y="78740"/>
                  </a:lnTo>
                  <a:lnTo>
                    <a:pt x="186181" y="53340"/>
                  </a:lnTo>
                  <a:lnTo>
                    <a:pt x="230250" y="33020"/>
                  </a:lnTo>
                  <a:lnTo>
                    <a:pt x="277367" y="20320"/>
                  </a:lnTo>
                  <a:lnTo>
                    <a:pt x="293624" y="16510"/>
                  </a:lnTo>
                  <a:lnTo>
                    <a:pt x="344042" y="12700"/>
                  </a:lnTo>
                  <a:lnTo>
                    <a:pt x="435059" y="12700"/>
                  </a:lnTo>
                  <a:lnTo>
                    <a:pt x="396112" y="3810"/>
                  </a:lnTo>
                  <a:lnTo>
                    <a:pt x="343661" y="0"/>
                  </a:lnTo>
                  <a:close/>
                </a:path>
                <a:path w="687704" h="687069">
                  <a:moveTo>
                    <a:pt x="435059" y="12700"/>
                  </a:moveTo>
                  <a:lnTo>
                    <a:pt x="344042" y="12700"/>
                  </a:lnTo>
                  <a:lnTo>
                    <a:pt x="394461" y="16510"/>
                  </a:lnTo>
                  <a:lnTo>
                    <a:pt x="442467" y="27940"/>
                  </a:lnTo>
                  <a:lnTo>
                    <a:pt x="487425" y="45720"/>
                  </a:lnTo>
                  <a:lnTo>
                    <a:pt x="528954" y="69850"/>
                  </a:lnTo>
                  <a:lnTo>
                    <a:pt x="566420" y="99060"/>
                  </a:lnTo>
                  <a:lnTo>
                    <a:pt x="599312" y="133350"/>
                  </a:lnTo>
                  <a:lnTo>
                    <a:pt x="626999" y="172720"/>
                  </a:lnTo>
                  <a:lnTo>
                    <a:pt x="648715" y="215900"/>
                  </a:lnTo>
                  <a:lnTo>
                    <a:pt x="664209" y="261620"/>
                  </a:lnTo>
                  <a:lnTo>
                    <a:pt x="672973" y="309880"/>
                  </a:lnTo>
                  <a:lnTo>
                    <a:pt x="674152" y="326390"/>
                  </a:lnTo>
                  <a:lnTo>
                    <a:pt x="674242" y="327660"/>
                  </a:lnTo>
                  <a:lnTo>
                    <a:pt x="674624" y="344170"/>
                  </a:lnTo>
                  <a:lnTo>
                    <a:pt x="674270" y="360680"/>
                  </a:lnTo>
                  <a:lnTo>
                    <a:pt x="674242" y="361950"/>
                  </a:lnTo>
                  <a:lnTo>
                    <a:pt x="667892" y="411480"/>
                  </a:lnTo>
                  <a:lnTo>
                    <a:pt x="654430" y="458470"/>
                  </a:lnTo>
                  <a:lnTo>
                    <a:pt x="634618" y="501650"/>
                  </a:lnTo>
                  <a:lnTo>
                    <a:pt x="608710" y="542290"/>
                  </a:lnTo>
                  <a:lnTo>
                    <a:pt x="577468" y="577850"/>
                  </a:lnTo>
                  <a:lnTo>
                    <a:pt x="541527" y="609600"/>
                  </a:lnTo>
                  <a:lnTo>
                    <a:pt x="501268" y="635000"/>
                  </a:lnTo>
                  <a:lnTo>
                    <a:pt x="457200" y="655320"/>
                  </a:lnTo>
                  <a:lnTo>
                    <a:pt x="393700" y="671830"/>
                  </a:lnTo>
                  <a:lnTo>
                    <a:pt x="343407" y="675640"/>
                  </a:lnTo>
                  <a:lnTo>
                    <a:pt x="433704" y="675640"/>
                  </a:lnTo>
                  <a:lnTo>
                    <a:pt x="492632" y="654050"/>
                  </a:lnTo>
                  <a:lnTo>
                    <a:pt x="535812" y="628650"/>
                  </a:lnTo>
                  <a:lnTo>
                    <a:pt x="574801" y="598170"/>
                  </a:lnTo>
                  <a:lnTo>
                    <a:pt x="608837" y="562610"/>
                  </a:lnTo>
                  <a:lnTo>
                    <a:pt x="637666" y="521970"/>
                  </a:lnTo>
                  <a:lnTo>
                    <a:pt x="660400" y="477520"/>
                  </a:lnTo>
                  <a:lnTo>
                    <a:pt x="676528" y="430530"/>
                  </a:lnTo>
                  <a:lnTo>
                    <a:pt x="685546" y="379730"/>
                  </a:lnTo>
                  <a:lnTo>
                    <a:pt x="687324" y="344170"/>
                  </a:lnTo>
                  <a:lnTo>
                    <a:pt x="686852" y="327660"/>
                  </a:lnTo>
                  <a:lnTo>
                    <a:pt x="686815" y="326390"/>
                  </a:lnTo>
                  <a:lnTo>
                    <a:pt x="680338" y="274320"/>
                  </a:lnTo>
                  <a:lnTo>
                    <a:pt x="666496" y="226060"/>
                  </a:lnTo>
                  <a:lnTo>
                    <a:pt x="645795" y="180340"/>
                  </a:lnTo>
                  <a:lnTo>
                    <a:pt x="618998" y="138430"/>
                  </a:lnTo>
                  <a:lnTo>
                    <a:pt x="586612" y="101600"/>
                  </a:lnTo>
                  <a:lnTo>
                    <a:pt x="549275" y="68580"/>
                  </a:lnTo>
                  <a:lnTo>
                    <a:pt x="507491" y="41910"/>
                  </a:lnTo>
                  <a:lnTo>
                    <a:pt x="445897" y="15240"/>
                  </a:lnTo>
                  <a:lnTo>
                    <a:pt x="435059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8464" y="1920875"/>
              <a:ext cx="2564765" cy="25830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1438" y="5081587"/>
              <a:ext cx="155448" cy="1062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854950" y="2190750"/>
              <a:ext cx="641350" cy="409575"/>
            </a:xfrm>
            <a:custGeom>
              <a:avLst/>
              <a:gdLst/>
              <a:ahLst/>
              <a:cxnLst/>
              <a:rect l="l" t="t" r="r" b="b"/>
              <a:pathLst>
                <a:path w="641350" h="409575">
                  <a:moveTo>
                    <a:pt x="520700" y="409575"/>
                  </a:moveTo>
                  <a:lnTo>
                    <a:pt x="0" y="287274"/>
                  </a:lnTo>
                </a:path>
                <a:path w="641350" h="409575">
                  <a:moveTo>
                    <a:pt x="641350" y="0"/>
                  </a:moveTo>
                  <a:lnTo>
                    <a:pt x="327025" y="53975"/>
                  </a:lnTo>
                </a:path>
              </a:pathLst>
            </a:custGeom>
            <a:ln w="635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998525" y="4589526"/>
            <a:ext cx="4239895" cy="977900"/>
            <a:chOff x="6998525" y="4589526"/>
            <a:chExt cx="4239895" cy="977900"/>
          </a:xfrm>
        </p:grpSpPr>
        <p:sp>
          <p:nvSpPr>
            <p:cNvPr id="15" name="object 15"/>
            <p:cNvSpPr/>
            <p:nvPr/>
          </p:nvSpPr>
          <p:spPr>
            <a:xfrm>
              <a:off x="6998525" y="5527675"/>
              <a:ext cx="4234815" cy="40005"/>
            </a:xfrm>
            <a:custGeom>
              <a:avLst/>
              <a:gdLst/>
              <a:ahLst/>
              <a:cxnLst/>
              <a:rect l="l" t="t" r="r" b="b"/>
              <a:pathLst>
                <a:path w="4234815" h="40004">
                  <a:moveTo>
                    <a:pt x="0" y="0"/>
                  </a:moveTo>
                  <a:lnTo>
                    <a:pt x="4234624" y="0"/>
                  </a:lnTo>
                </a:path>
                <a:path w="4234815" h="40004">
                  <a:moveTo>
                    <a:pt x="309054" y="0"/>
                  </a:moveTo>
                  <a:lnTo>
                    <a:pt x="309054" y="39750"/>
                  </a:lnTo>
                </a:path>
                <a:path w="4234815" h="40004">
                  <a:moveTo>
                    <a:pt x="962850" y="0"/>
                  </a:moveTo>
                  <a:lnTo>
                    <a:pt x="962850" y="39750"/>
                  </a:lnTo>
                </a:path>
                <a:path w="4234815" h="40004">
                  <a:moveTo>
                    <a:pt x="1618170" y="0"/>
                  </a:moveTo>
                  <a:lnTo>
                    <a:pt x="1618170" y="39750"/>
                  </a:lnTo>
                </a:path>
                <a:path w="4234815" h="40004">
                  <a:moveTo>
                    <a:pt x="2271966" y="0"/>
                  </a:moveTo>
                  <a:lnTo>
                    <a:pt x="2271966" y="39750"/>
                  </a:lnTo>
                </a:path>
                <a:path w="4234815" h="40004">
                  <a:moveTo>
                    <a:pt x="2925762" y="0"/>
                  </a:moveTo>
                  <a:lnTo>
                    <a:pt x="2925762" y="39750"/>
                  </a:lnTo>
                </a:path>
                <a:path w="4234815" h="40004">
                  <a:moveTo>
                    <a:pt x="3581082" y="0"/>
                  </a:moveTo>
                  <a:lnTo>
                    <a:pt x="3581082" y="39750"/>
                  </a:lnTo>
                </a:path>
                <a:path w="4234815" h="40004">
                  <a:moveTo>
                    <a:pt x="4234624" y="0"/>
                  </a:moveTo>
                  <a:lnTo>
                    <a:pt x="4234624" y="39750"/>
                  </a:lnTo>
                </a:path>
              </a:pathLst>
            </a:custGeom>
            <a:ln w="952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09762" y="4656709"/>
              <a:ext cx="825500" cy="825500"/>
            </a:xfrm>
            <a:custGeom>
              <a:avLst/>
              <a:gdLst/>
              <a:ahLst/>
              <a:cxnLst/>
              <a:rect l="l" t="t" r="r" b="b"/>
              <a:pathLst>
                <a:path w="825500" h="825500">
                  <a:moveTo>
                    <a:pt x="412623" y="0"/>
                  </a:moveTo>
                  <a:lnTo>
                    <a:pt x="364511" y="2774"/>
                  </a:lnTo>
                  <a:lnTo>
                    <a:pt x="318027" y="10893"/>
                  </a:lnTo>
                  <a:lnTo>
                    <a:pt x="273481" y="24046"/>
                  </a:lnTo>
                  <a:lnTo>
                    <a:pt x="231182" y="41925"/>
                  </a:lnTo>
                  <a:lnTo>
                    <a:pt x="191441" y="64220"/>
                  </a:lnTo>
                  <a:lnTo>
                    <a:pt x="154568" y="90623"/>
                  </a:lnTo>
                  <a:lnTo>
                    <a:pt x="120872" y="120824"/>
                  </a:lnTo>
                  <a:lnTo>
                    <a:pt x="90663" y="154514"/>
                  </a:lnTo>
                  <a:lnTo>
                    <a:pt x="64252" y="191385"/>
                  </a:lnTo>
                  <a:lnTo>
                    <a:pt x="41947" y="231127"/>
                  </a:lnTo>
                  <a:lnTo>
                    <a:pt x="24060" y="273430"/>
                  </a:lnTo>
                  <a:lnTo>
                    <a:pt x="10900" y="317987"/>
                  </a:lnTo>
                  <a:lnTo>
                    <a:pt x="2776" y="364487"/>
                  </a:lnTo>
                  <a:lnTo>
                    <a:pt x="0" y="412623"/>
                  </a:lnTo>
                  <a:lnTo>
                    <a:pt x="2776" y="460734"/>
                  </a:lnTo>
                  <a:lnTo>
                    <a:pt x="10900" y="507218"/>
                  </a:lnTo>
                  <a:lnTo>
                    <a:pt x="24060" y="551764"/>
                  </a:lnTo>
                  <a:lnTo>
                    <a:pt x="41947" y="594063"/>
                  </a:lnTo>
                  <a:lnTo>
                    <a:pt x="64252" y="633804"/>
                  </a:lnTo>
                  <a:lnTo>
                    <a:pt x="90663" y="670677"/>
                  </a:lnTo>
                  <a:lnTo>
                    <a:pt x="120872" y="704373"/>
                  </a:lnTo>
                  <a:lnTo>
                    <a:pt x="154568" y="734582"/>
                  </a:lnTo>
                  <a:lnTo>
                    <a:pt x="191441" y="760993"/>
                  </a:lnTo>
                  <a:lnTo>
                    <a:pt x="231182" y="783298"/>
                  </a:lnTo>
                  <a:lnTo>
                    <a:pt x="273481" y="801185"/>
                  </a:lnTo>
                  <a:lnTo>
                    <a:pt x="318027" y="814345"/>
                  </a:lnTo>
                  <a:lnTo>
                    <a:pt x="364511" y="822469"/>
                  </a:lnTo>
                  <a:lnTo>
                    <a:pt x="412623" y="825246"/>
                  </a:lnTo>
                  <a:lnTo>
                    <a:pt x="460758" y="822469"/>
                  </a:lnTo>
                  <a:lnTo>
                    <a:pt x="507258" y="814345"/>
                  </a:lnTo>
                  <a:lnTo>
                    <a:pt x="551815" y="801185"/>
                  </a:lnTo>
                  <a:lnTo>
                    <a:pt x="594118" y="783298"/>
                  </a:lnTo>
                  <a:lnTo>
                    <a:pt x="633860" y="760993"/>
                  </a:lnTo>
                  <a:lnTo>
                    <a:pt x="670731" y="734582"/>
                  </a:lnTo>
                  <a:lnTo>
                    <a:pt x="704421" y="704373"/>
                  </a:lnTo>
                  <a:lnTo>
                    <a:pt x="734622" y="670677"/>
                  </a:lnTo>
                  <a:lnTo>
                    <a:pt x="761025" y="633804"/>
                  </a:lnTo>
                  <a:lnTo>
                    <a:pt x="783320" y="594063"/>
                  </a:lnTo>
                  <a:lnTo>
                    <a:pt x="801199" y="551764"/>
                  </a:lnTo>
                  <a:lnTo>
                    <a:pt x="814352" y="507218"/>
                  </a:lnTo>
                  <a:lnTo>
                    <a:pt x="822471" y="460734"/>
                  </a:lnTo>
                  <a:lnTo>
                    <a:pt x="825246" y="412623"/>
                  </a:lnTo>
                  <a:lnTo>
                    <a:pt x="822471" y="364487"/>
                  </a:lnTo>
                  <a:lnTo>
                    <a:pt x="814352" y="317987"/>
                  </a:lnTo>
                  <a:lnTo>
                    <a:pt x="801199" y="273430"/>
                  </a:lnTo>
                  <a:lnTo>
                    <a:pt x="783320" y="231127"/>
                  </a:lnTo>
                  <a:lnTo>
                    <a:pt x="761025" y="191385"/>
                  </a:lnTo>
                  <a:lnTo>
                    <a:pt x="734622" y="154514"/>
                  </a:lnTo>
                  <a:lnTo>
                    <a:pt x="704421" y="120824"/>
                  </a:lnTo>
                  <a:lnTo>
                    <a:pt x="670731" y="90623"/>
                  </a:lnTo>
                  <a:lnTo>
                    <a:pt x="633860" y="64220"/>
                  </a:lnTo>
                  <a:lnTo>
                    <a:pt x="594118" y="41925"/>
                  </a:lnTo>
                  <a:lnTo>
                    <a:pt x="551815" y="24046"/>
                  </a:lnTo>
                  <a:lnTo>
                    <a:pt x="507258" y="10893"/>
                  </a:lnTo>
                  <a:lnTo>
                    <a:pt x="460758" y="2774"/>
                  </a:lnTo>
                  <a:lnTo>
                    <a:pt x="412623" y="0"/>
                  </a:lnTo>
                  <a:close/>
                </a:path>
              </a:pathLst>
            </a:custGeom>
            <a:solidFill>
              <a:srgbClr val="D0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70975" y="4592701"/>
              <a:ext cx="36830" cy="92075"/>
            </a:xfrm>
            <a:custGeom>
              <a:avLst/>
              <a:gdLst/>
              <a:ahLst/>
              <a:cxnLst/>
              <a:rect l="l" t="t" r="r" b="b"/>
              <a:pathLst>
                <a:path w="36829" h="92075">
                  <a:moveTo>
                    <a:pt x="36575" y="0"/>
                  </a:moveTo>
                  <a:lnTo>
                    <a:pt x="0" y="92075"/>
                  </a:lnTo>
                </a:path>
              </a:pathLst>
            </a:custGeom>
            <a:ln w="635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9807320" y="2302382"/>
            <a:ext cx="967740" cy="967740"/>
          </a:xfrm>
          <a:custGeom>
            <a:avLst/>
            <a:gdLst/>
            <a:ahLst/>
            <a:cxnLst/>
            <a:rect l="l" t="t" r="r" b="b"/>
            <a:pathLst>
              <a:path w="967740" h="967739">
                <a:moveTo>
                  <a:pt x="483870" y="0"/>
                </a:moveTo>
                <a:lnTo>
                  <a:pt x="437274" y="2215"/>
                </a:lnTo>
                <a:lnTo>
                  <a:pt x="391930" y="8725"/>
                </a:lnTo>
                <a:lnTo>
                  <a:pt x="348042" y="19328"/>
                </a:lnTo>
                <a:lnTo>
                  <a:pt x="305811" y="33821"/>
                </a:lnTo>
                <a:lnTo>
                  <a:pt x="265442" y="52000"/>
                </a:lnTo>
                <a:lnTo>
                  <a:pt x="227136" y="73663"/>
                </a:lnTo>
                <a:lnTo>
                  <a:pt x="191097" y="98607"/>
                </a:lnTo>
                <a:lnTo>
                  <a:pt x="157527" y="126630"/>
                </a:lnTo>
                <a:lnTo>
                  <a:pt x="126630" y="157527"/>
                </a:lnTo>
                <a:lnTo>
                  <a:pt x="98607" y="191097"/>
                </a:lnTo>
                <a:lnTo>
                  <a:pt x="73663" y="227136"/>
                </a:lnTo>
                <a:lnTo>
                  <a:pt x="52000" y="265442"/>
                </a:lnTo>
                <a:lnTo>
                  <a:pt x="33821" y="305811"/>
                </a:lnTo>
                <a:lnTo>
                  <a:pt x="19328" y="348042"/>
                </a:lnTo>
                <a:lnTo>
                  <a:pt x="8725" y="391930"/>
                </a:lnTo>
                <a:lnTo>
                  <a:pt x="2215" y="437274"/>
                </a:lnTo>
                <a:lnTo>
                  <a:pt x="0" y="483869"/>
                </a:lnTo>
                <a:lnTo>
                  <a:pt x="2215" y="530465"/>
                </a:lnTo>
                <a:lnTo>
                  <a:pt x="8725" y="575809"/>
                </a:lnTo>
                <a:lnTo>
                  <a:pt x="19328" y="619697"/>
                </a:lnTo>
                <a:lnTo>
                  <a:pt x="33821" y="661928"/>
                </a:lnTo>
                <a:lnTo>
                  <a:pt x="52000" y="702297"/>
                </a:lnTo>
                <a:lnTo>
                  <a:pt x="73663" y="740603"/>
                </a:lnTo>
                <a:lnTo>
                  <a:pt x="98607" y="776642"/>
                </a:lnTo>
                <a:lnTo>
                  <a:pt x="126630" y="810212"/>
                </a:lnTo>
                <a:lnTo>
                  <a:pt x="157527" y="841109"/>
                </a:lnTo>
                <a:lnTo>
                  <a:pt x="191097" y="869132"/>
                </a:lnTo>
                <a:lnTo>
                  <a:pt x="227136" y="894076"/>
                </a:lnTo>
                <a:lnTo>
                  <a:pt x="265442" y="915739"/>
                </a:lnTo>
                <a:lnTo>
                  <a:pt x="305811" y="933918"/>
                </a:lnTo>
                <a:lnTo>
                  <a:pt x="348042" y="948411"/>
                </a:lnTo>
                <a:lnTo>
                  <a:pt x="391930" y="959014"/>
                </a:lnTo>
                <a:lnTo>
                  <a:pt x="437274" y="965524"/>
                </a:lnTo>
                <a:lnTo>
                  <a:pt x="483870" y="967739"/>
                </a:lnTo>
                <a:lnTo>
                  <a:pt x="530465" y="965524"/>
                </a:lnTo>
                <a:lnTo>
                  <a:pt x="575809" y="959014"/>
                </a:lnTo>
                <a:lnTo>
                  <a:pt x="619697" y="948411"/>
                </a:lnTo>
                <a:lnTo>
                  <a:pt x="661928" y="933918"/>
                </a:lnTo>
                <a:lnTo>
                  <a:pt x="702297" y="915739"/>
                </a:lnTo>
                <a:lnTo>
                  <a:pt x="740603" y="894076"/>
                </a:lnTo>
                <a:lnTo>
                  <a:pt x="776642" y="869132"/>
                </a:lnTo>
                <a:lnTo>
                  <a:pt x="810212" y="841109"/>
                </a:lnTo>
                <a:lnTo>
                  <a:pt x="841109" y="810212"/>
                </a:lnTo>
                <a:lnTo>
                  <a:pt x="869132" y="776642"/>
                </a:lnTo>
                <a:lnTo>
                  <a:pt x="894076" y="740603"/>
                </a:lnTo>
                <a:lnTo>
                  <a:pt x="915739" y="702297"/>
                </a:lnTo>
                <a:lnTo>
                  <a:pt x="933918" y="661928"/>
                </a:lnTo>
                <a:lnTo>
                  <a:pt x="948411" y="619697"/>
                </a:lnTo>
                <a:lnTo>
                  <a:pt x="959014" y="575809"/>
                </a:lnTo>
                <a:lnTo>
                  <a:pt x="965524" y="530465"/>
                </a:lnTo>
                <a:lnTo>
                  <a:pt x="967739" y="483869"/>
                </a:lnTo>
                <a:lnTo>
                  <a:pt x="965524" y="437274"/>
                </a:lnTo>
                <a:lnTo>
                  <a:pt x="959014" y="391930"/>
                </a:lnTo>
                <a:lnTo>
                  <a:pt x="948411" y="348042"/>
                </a:lnTo>
                <a:lnTo>
                  <a:pt x="933918" y="305811"/>
                </a:lnTo>
                <a:lnTo>
                  <a:pt x="915739" y="265442"/>
                </a:lnTo>
                <a:lnTo>
                  <a:pt x="894076" y="227136"/>
                </a:lnTo>
                <a:lnTo>
                  <a:pt x="869132" y="191097"/>
                </a:lnTo>
                <a:lnTo>
                  <a:pt x="841109" y="157527"/>
                </a:lnTo>
                <a:lnTo>
                  <a:pt x="810212" y="126630"/>
                </a:lnTo>
                <a:lnTo>
                  <a:pt x="776642" y="98607"/>
                </a:lnTo>
                <a:lnTo>
                  <a:pt x="740603" y="73663"/>
                </a:lnTo>
                <a:lnTo>
                  <a:pt x="702297" y="52000"/>
                </a:lnTo>
                <a:lnTo>
                  <a:pt x="661928" y="33821"/>
                </a:lnTo>
                <a:lnTo>
                  <a:pt x="619697" y="19328"/>
                </a:lnTo>
                <a:lnTo>
                  <a:pt x="575809" y="8725"/>
                </a:lnTo>
                <a:lnTo>
                  <a:pt x="530465" y="2215"/>
                </a:lnTo>
                <a:lnTo>
                  <a:pt x="483870" y="0"/>
                </a:lnTo>
                <a:close/>
              </a:path>
            </a:pathLst>
          </a:custGeom>
          <a:solidFill>
            <a:srgbClr val="D00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53505" y="5588000"/>
            <a:ext cx="933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252525"/>
                </a:solidFill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28485" y="5588000"/>
            <a:ext cx="4389120" cy="598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95"/>
              </a:spcBef>
              <a:tabLst>
                <a:tab pos="654050" algn="l"/>
                <a:tab pos="1308100" algn="l"/>
                <a:tab pos="1962785" algn="l"/>
                <a:tab pos="2616835" algn="l"/>
                <a:tab pos="3271520" algn="l"/>
                <a:tab pos="3925570" algn="l"/>
              </a:tabLst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10,000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20,000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30,000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40,000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50,000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60,000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70,000</a:t>
            </a:r>
            <a:endParaRPr sz="1000">
              <a:latin typeface="Calibri"/>
              <a:cs typeface="Calibri"/>
            </a:endParaRPr>
          </a:p>
          <a:p>
            <a:pPr marL="43180" algn="ctr">
              <a:lnSpc>
                <a:spcPts val="1255"/>
              </a:lnSpc>
              <a:spcBef>
                <a:spcPts val="805"/>
              </a:spcBef>
            </a:pP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Absolute</a:t>
            </a:r>
            <a:r>
              <a:rPr sz="1100" b="1" spc="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Outage</a:t>
            </a: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00358E"/>
                </a:solidFill>
                <a:latin typeface="Calibri"/>
                <a:cs typeface="Calibri"/>
              </a:rPr>
              <a:t>Severity</a:t>
            </a:r>
            <a:endParaRPr sz="1100">
              <a:latin typeface="Calibri"/>
              <a:cs typeface="Calibri"/>
            </a:endParaRPr>
          </a:p>
          <a:p>
            <a:pPr marL="40640" algn="ctr">
              <a:lnSpc>
                <a:spcPts val="1255"/>
              </a:lnSpc>
            </a:pPr>
            <a:r>
              <a:rPr sz="1100" dirty="0">
                <a:solidFill>
                  <a:srgbClr val="00358E"/>
                </a:solidFill>
                <a:latin typeface="Calibri"/>
                <a:cs typeface="Calibri"/>
              </a:rPr>
              <a:t>(Total</a:t>
            </a:r>
            <a:r>
              <a:rPr sz="1100" spc="1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00358E"/>
                </a:solidFill>
                <a:latin typeface="Calibri"/>
                <a:cs typeface="Calibri"/>
              </a:rPr>
              <a:t>Customer</a:t>
            </a:r>
            <a:r>
              <a:rPr sz="1100" spc="1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358E"/>
                </a:solidFill>
                <a:latin typeface="Calibri"/>
                <a:cs typeface="Calibri"/>
              </a:rPr>
              <a:t>Interruptions</a:t>
            </a:r>
            <a:r>
              <a:rPr sz="1100" spc="10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358E"/>
                </a:solidFill>
                <a:latin typeface="Calibri"/>
                <a:cs typeface="Calibri"/>
              </a:rPr>
              <a:t>Coincident</a:t>
            </a:r>
            <a:r>
              <a:rPr sz="1100" spc="10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358E"/>
                </a:solidFill>
                <a:latin typeface="Calibri"/>
                <a:cs typeface="Calibri"/>
              </a:rPr>
              <a:t>with</a:t>
            </a:r>
            <a:r>
              <a:rPr sz="1100" spc="1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358E"/>
                </a:solidFill>
                <a:latin typeface="Calibri"/>
                <a:cs typeface="Calibri"/>
              </a:rPr>
              <a:t>90</a:t>
            </a:r>
            <a:r>
              <a:rPr sz="1050" baseline="27777" dirty="0">
                <a:solidFill>
                  <a:srgbClr val="00358E"/>
                </a:solidFill>
                <a:latin typeface="Calibri"/>
                <a:cs typeface="Calibri"/>
              </a:rPr>
              <a:t>th</a:t>
            </a:r>
            <a:r>
              <a:rPr sz="1050" spc="367" baseline="27777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358E"/>
                </a:solidFill>
                <a:latin typeface="Calibri"/>
                <a:cs typeface="Calibri"/>
              </a:rPr>
              <a:t>Percentile</a:t>
            </a:r>
            <a:r>
              <a:rPr sz="1100" spc="114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0358E"/>
                </a:solidFill>
                <a:latin typeface="Calibri"/>
                <a:cs typeface="Calibri"/>
              </a:rPr>
              <a:t>Weather)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34141" y="5588000"/>
            <a:ext cx="4006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80,000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20258" y="4839970"/>
            <a:ext cx="263525" cy="438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252525"/>
                </a:solidFill>
                <a:latin typeface="Calibri"/>
                <a:cs typeface="Calibri"/>
              </a:rPr>
              <a:t>0.60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000" spc="-20" dirty="0">
                <a:solidFill>
                  <a:srgbClr val="252525"/>
                </a:solidFill>
                <a:latin typeface="Calibri"/>
                <a:cs typeface="Calibri"/>
              </a:rPr>
              <a:t>0.00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20258" y="4512690"/>
            <a:ext cx="2635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252525"/>
                </a:solidFill>
                <a:latin typeface="Calibri"/>
                <a:cs typeface="Calibri"/>
              </a:rPr>
              <a:t>0.65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20258" y="4184141"/>
            <a:ext cx="2635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252525"/>
                </a:solidFill>
                <a:latin typeface="Calibri"/>
                <a:cs typeface="Calibri"/>
              </a:rPr>
              <a:t>0.70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20258" y="3855465"/>
            <a:ext cx="2635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252525"/>
                </a:solidFill>
                <a:latin typeface="Calibri"/>
                <a:cs typeface="Calibri"/>
              </a:rPr>
              <a:t>0.75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20258" y="3526663"/>
            <a:ext cx="2635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252525"/>
                </a:solidFill>
                <a:latin typeface="Calibri"/>
                <a:cs typeface="Calibri"/>
              </a:rPr>
              <a:t>0.80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20258" y="3199637"/>
            <a:ext cx="2635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252525"/>
                </a:solidFill>
                <a:latin typeface="Calibri"/>
                <a:cs typeface="Calibri"/>
              </a:rPr>
              <a:t>0.85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20258" y="2870961"/>
            <a:ext cx="2635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252525"/>
                </a:solidFill>
                <a:latin typeface="Calibri"/>
                <a:cs typeface="Calibri"/>
              </a:rPr>
              <a:t>0.90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20258" y="2542412"/>
            <a:ext cx="2635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252525"/>
                </a:solidFill>
                <a:latin typeface="Calibri"/>
                <a:cs typeface="Calibri"/>
              </a:rPr>
              <a:t>0.95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20258" y="2213610"/>
            <a:ext cx="2635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252525"/>
                </a:solidFill>
                <a:latin typeface="Calibri"/>
                <a:cs typeface="Calibri"/>
              </a:rPr>
              <a:t>1.00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20258" y="1886457"/>
            <a:ext cx="2635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252525"/>
                </a:solidFill>
                <a:latin typeface="Calibri"/>
                <a:cs typeface="Calibri"/>
              </a:rPr>
              <a:t>1.05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20258" y="1557909"/>
            <a:ext cx="2635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252525"/>
                </a:solidFill>
                <a:latin typeface="Calibri"/>
                <a:cs typeface="Calibri"/>
              </a:rPr>
              <a:t>1.10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77585" y="5428869"/>
            <a:ext cx="3067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-</a:t>
            </a:r>
            <a:r>
              <a:rPr sz="1000" spc="-20" dirty="0">
                <a:solidFill>
                  <a:srgbClr val="252525"/>
                </a:solidFill>
                <a:latin typeface="Calibri"/>
                <a:cs typeface="Calibri"/>
              </a:rPr>
              <a:t>0.05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00013" y="1752345"/>
            <a:ext cx="47688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87718" y="1772766"/>
            <a:ext cx="499109" cy="15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5"/>
              </a:lnSpc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Humidity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290941" y="2019045"/>
            <a:ext cx="12014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0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Precipitation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17411" y="3814064"/>
            <a:ext cx="49910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Flooding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100441" y="2485034"/>
            <a:ext cx="948055" cy="489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2245">
              <a:lnSpc>
                <a:spcPct val="152200"/>
              </a:lnSpc>
              <a:spcBef>
                <a:spcPts val="100"/>
              </a:spcBef>
            </a:pP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0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52525"/>
                </a:solidFill>
                <a:latin typeface="Calibri"/>
                <a:cs typeface="Calibri"/>
              </a:rPr>
              <a:t>Heat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0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Cold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687439" y="4470653"/>
            <a:ext cx="5918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Rainstorm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10041" y="4421504"/>
            <a:ext cx="85216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Summer</a:t>
            </a:r>
            <a:r>
              <a:rPr sz="1000" spc="1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Storm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50811" y="3267202"/>
            <a:ext cx="45148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Wildfire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977119" y="3250437"/>
            <a:ext cx="6330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Windstorm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583294" y="3682365"/>
            <a:ext cx="7473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Winter</a:t>
            </a: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Storm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15888" y="2749423"/>
            <a:ext cx="10775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No</a:t>
            </a:r>
            <a:r>
              <a:rPr sz="10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0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Hazard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073900" y="1364361"/>
            <a:ext cx="31394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SEVERITY</a:t>
            </a:r>
            <a:r>
              <a:rPr sz="1100" b="1" spc="-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&amp;</a:t>
            </a:r>
            <a:r>
              <a:rPr sz="11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80" dirty="0">
                <a:solidFill>
                  <a:srgbClr val="00358E"/>
                </a:solidFill>
                <a:latin typeface="Calibri"/>
                <a:cs typeface="Calibri"/>
              </a:rPr>
              <a:t>FREQUENCY</a:t>
            </a:r>
            <a:r>
              <a:rPr sz="11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75" dirty="0">
                <a:solidFill>
                  <a:srgbClr val="00358E"/>
                </a:solidFill>
                <a:latin typeface="Calibri"/>
                <a:cs typeface="Calibri"/>
              </a:rPr>
              <a:t>OF</a:t>
            </a:r>
            <a:r>
              <a:rPr sz="1100" b="1" spc="-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EXTREME</a:t>
            </a:r>
            <a:r>
              <a:rPr sz="1100" b="1" spc="-5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40" dirty="0">
                <a:solidFill>
                  <a:srgbClr val="00358E"/>
                </a:solidFill>
                <a:latin typeface="Calibri"/>
                <a:cs typeface="Calibri"/>
              </a:rPr>
              <a:t>OUTAGES*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720076" y="1515237"/>
            <a:ext cx="1846580" cy="344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55"/>
              </a:lnSpc>
              <a:spcBef>
                <a:spcPts val="105"/>
              </a:spcBef>
            </a:pP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DURING</a:t>
            </a:r>
            <a:r>
              <a:rPr sz="1100" b="1" spc="-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EXTREME</a:t>
            </a:r>
            <a:r>
              <a:rPr sz="1100" b="1" spc="-5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WEATHER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255"/>
              </a:lnSpc>
            </a:pPr>
            <a:r>
              <a:rPr sz="1100" spc="-20" dirty="0">
                <a:solidFill>
                  <a:srgbClr val="00358E"/>
                </a:solidFill>
                <a:latin typeface="Calibri"/>
                <a:cs typeface="Calibri"/>
              </a:rPr>
              <a:t>(MT,</a:t>
            </a:r>
            <a:r>
              <a:rPr sz="1100" spc="8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358E"/>
                </a:solidFill>
                <a:latin typeface="Calibri"/>
                <a:cs typeface="Calibri"/>
              </a:rPr>
              <a:t>2018-</a:t>
            </a:r>
            <a:r>
              <a:rPr sz="1100" spc="-20" dirty="0">
                <a:solidFill>
                  <a:srgbClr val="00358E"/>
                </a:solidFill>
                <a:latin typeface="Calibri"/>
                <a:cs typeface="Calibri"/>
              </a:rPr>
              <a:t>2022)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125006" y="2610568"/>
            <a:ext cx="347980" cy="1578610"/>
          </a:xfrm>
          <a:prstGeom prst="rect">
            <a:avLst/>
          </a:prstGeom>
        </p:spPr>
        <p:txBody>
          <a:bodyPr vert="vert270" wrap="square" lIns="0" tIns="23495" rIns="0" bIns="0" rtlCol="0">
            <a:spAutoFit/>
          </a:bodyPr>
          <a:lstStyle/>
          <a:p>
            <a:pPr marL="116205" marR="5080" indent="-104139">
              <a:lnSpc>
                <a:spcPts val="1190"/>
              </a:lnSpc>
              <a:spcBef>
                <a:spcPts val="185"/>
              </a:spcBef>
            </a:pP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Relative</a:t>
            </a:r>
            <a:r>
              <a:rPr sz="1100" b="1" spc="1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Outage</a:t>
            </a:r>
            <a:r>
              <a:rPr sz="1100" b="1" spc="114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00358E"/>
                </a:solidFill>
                <a:latin typeface="Calibri"/>
                <a:cs typeface="Calibri"/>
              </a:rPr>
              <a:t>Severity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(</a:t>
            </a:r>
            <a:r>
              <a:rPr sz="1100" spc="10" dirty="0">
                <a:solidFill>
                  <a:srgbClr val="00358E"/>
                </a:solidFill>
                <a:latin typeface="Calibri"/>
                <a:cs typeface="Calibri"/>
              </a:rPr>
              <a:t>Median</a:t>
            </a:r>
            <a:r>
              <a:rPr sz="1100" spc="4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00358E"/>
                </a:solidFill>
                <a:latin typeface="Calibri"/>
                <a:cs typeface="Calibri"/>
              </a:rPr>
              <a:t>Outage</a:t>
            </a:r>
            <a:r>
              <a:rPr sz="1100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0358E"/>
                </a:solidFill>
                <a:latin typeface="Calibri"/>
                <a:cs typeface="Calibri"/>
              </a:rPr>
              <a:t>Ratio)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58812" y="1371600"/>
            <a:ext cx="4070350" cy="4794250"/>
          </a:xfrm>
          <a:prstGeom prst="rect">
            <a:avLst/>
          </a:prstGeom>
          <a:solidFill>
            <a:srgbClr val="F1F5F8"/>
          </a:solidFill>
        </p:spPr>
        <p:txBody>
          <a:bodyPr vert="horz" wrap="square" lIns="0" tIns="62229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489"/>
              </a:spcBef>
            </a:pP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HAZARD</a:t>
            </a:r>
            <a:r>
              <a:rPr sz="11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INSIGHTS</a:t>
            </a:r>
            <a:endParaRPr sz="1100">
              <a:latin typeface="Calibri"/>
              <a:cs typeface="Calibri"/>
            </a:endParaRPr>
          </a:p>
          <a:p>
            <a:pPr marL="71755" marR="254000">
              <a:lnSpc>
                <a:spcPct val="100000"/>
              </a:lnSpc>
              <a:spcBef>
                <a:spcPts val="595"/>
              </a:spcBef>
            </a:pP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High</a:t>
            </a:r>
            <a:r>
              <a:rPr sz="1100" b="1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winds</a:t>
            </a: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frequently</a:t>
            </a:r>
            <a:r>
              <a:rPr sz="1100" b="1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drive</a:t>
            </a:r>
            <a:r>
              <a:rPr sz="1100" b="1" spc="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severe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outages</a:t>
            </a:r>
            <a:r>
              <a:rPr sz="1100" b="1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on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the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00358E"/>
                </a:solidFill>
                <a:latin typeface="Calibri"/>
                <a:cs typeface="Calibri"/>
              </a:rPr>
              <a:t>Montana </a:t>
            </a:r>
            <a:r>
              <a:rPr sz="1100" b="1" spc="-20" dirty="0">
                <a:solidFill>
                  <a:srgbClr val="00358E"/>
                </a:solidFill>
                <a:latin typeface="Calibri"/>
                <a:cs typeface="Calibri"/>
              </a:rPr>
              <a:t>grid</a:t>
            </a:r>
            <a:endParaRPr sz="1100">
              <a:latin typeface="Calibri"/>
              <a:cs typeface="Calibri"/>
            </a:endParaRPr>
          </a:p>
          <a:p>
            <a:pPr marL="240665" marR="104775" indent="-16954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3840" algn="l"/>
              </a:tabLst>
            </a:pP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Wind-driven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outages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account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nearly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60%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all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customer 	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interruptions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from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severe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outages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across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state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from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2018- 	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2022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75"/>
              </a:spcBef>
              <a:buClr>
                <a:srgbClr val="252525"/>
              </a:buClr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71755" marR="169545">
              <a:lnSpc>
                <a:spcPct val="100000"/>
              </a:lnSpc>
            </a:pP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Exposure</a:t>
            </a:r>
            <a:r>
              <a:rPr sz="1100" b="1" spc="-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to</a:t>
            </a:r>
            <a:r>
              <a:rPr sz="11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extreme</a:t>
            </a:r>
            <a:r>
              <a:rPr sz="1100" b="1" spc="-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winter</a:t>
            </a:r>
            <a:r>
              <a:rPr sz="1100" b="1" spc="-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and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summer</a:t>
            </a:r>
            <a:r>
              <a:rPr sz="11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storms</a:t>
            </a:r>
            <a:r>
              <a:rPr sz="1100" b="1" spc="-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75" dirty="0">
                <a:solidFill>
                  <a:srgbClr val="00358E"/>
                </a:solidFill>
                <a:latin typeface="Calibri"/>
                <a:cs typeface="Calibri"/>
              </a:rPr>
              <a:t>is</a:t>
            </a:r>
            <a:r>
              <a:rPr sz="1100" b="1" spc="-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35" dirty="0">
                <a:solidFill>
                  <a:srgbClr val="00358E"/>
                </a:solidFill>
                <a:latin typeface="Calibri"/>
                <a:cs typeface="Calibri"/>
              </a:rPr>
              <a:t>projected 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to </a:t>
            </a:r>
            <a:r>
              <a:rPr sz="1100" b="1" spc="-10" dirty="0">
                <a:solidFill>
                  <a:srgbClr val="00358E"/>
                </a:solidFill>
                <a:latin typeface="Calibri"/>
                <a:cs typeface="Calibri"/>
              </a:rPr>
              <a:t>intensify</a:t>
            </a:r>
            <a:endParaRPr sz="1100">
              <a:latin typeface="Calibri"/>
              <a:cs typeface="Calibri"/>
            </a:endParaRPr>
          </a:p>
          <a:p>
            <a:pPr marL="240665" marR="261620" indent="-169545">
              <a:lnSpc>
                <a:spcPct val="100000"/>
              </a:lnSpc>
              <a:buFont typeface="Arial"/>
              <a:buChar char="•"/>
              <a:tabLst>
                <a:tab pos="243840" algn="l"/>
              </a:tabLst>
            </a:pP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1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45" dirty="0">
                <a:solidFill>
                  <a:srgbClr val="252525"/>
                </a:solidFill>
                <a:latin typeface="Calibri"/>
                <a:cs typeface="Calibri"/>
              </a:rPr>
              <a:t>MT</a:t>
            </a:r>
            <a:r>
              <a:rPr sz="1100" spc="1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GRR</a:t>
            </a:r>
            <a:r>
              <a:rPr sz="1100" spc="1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projects</a:t>
            </a:r>
            <a:r>
              <a:rPr sz="11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increasing</a:t>
            </a:r>
            <a:r>
              <a:rPr sz="1100" spc="1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annual</a:t>
            </a:r>
            <a:r>
              <a:rPr sz="1100" spc="1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precipitation</a:t>
            </a:r>
            <a:r>
              <a:rPr sz="110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levels, 	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but 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also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prolonged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periods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drought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across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state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in 	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future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years,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indicating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more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frequent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severe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extreme 	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precipitation events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252525"/>
                </a:solidFill>
                <a:latin typeface="Calibri"/>
                <a:cs typeface="Calibri"/>
              </a:rPr>
              <a:t>such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252525"/>
                </a:solidFill>
                <a:latin typeface="Calibri"/>
                <a:cs typeface="Calibri"/>
              </a:rPr>
              <a:t>as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winter/summer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storms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80"/>
              </a:spcBef>
              <a:buClr>
                <a:srgbClr val="252525"/>
              </a:buClr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71755" marR="294005">
              <a:lnSpc>
                <a:spcPct val="100000"/>
              </a:lnSpc>
            </a:pP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Extreme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wildfire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75" dirty="0">
                <a:solidFill>
                  <a:srgbClr val="00358E"/>
                </a:solidFill>
                <a:latin typeface="Calibri"/>
                <a:cs typeface="Calibri"/>
              </a:rPr>
              <a:t>is</a:t>
            </a:r>
            <a:r>
              <a:rPr sz="1100" b="1" spc="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relatively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frequent</a:t>
            </a:r>
            <a:r>
              <a:rPr sz="1100" b="1" spc="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but</a:t>
            </a:r>
            <a:r>
              <a:rPr sz="1100" b="1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75" dirty="0">
                <a:solidFill>
                  <a:srgbClr val="00358E"/>
                </a:solidFill>
                <a:latin typeface="Calibri"/>
                <a:cs typeface="Calibri"/>
              </a:rPr>
              <a:t>accounts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for</a:t>
            </a:r>
            <a:r>
              <a:rPr sz="1100" b="1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-25" dirty="0">
                <a:solidFill>
                  <a:srgbClr val="00358E"/>
                </a:solidFill>
                <a:latin typeface="Calibri"/>
                <a:cs typeface="Calibri"/>
              </a:rPr>
              <a:t>few </a:t>
            </a:r>
            <a:r>
              <a:rPr sz="1100" b="1" spc="-10" dirty="0">
                <a:solidFill>
                  <a:srgbClr val="00358E"/>
                </a:solidFill>
                <a:latin typeface="Calibri"/>
                <a:cs typeface="Calibri"/>
              </a:rPr>
              <a:t>interruptions</a:t>
            </a:r>
            <a:endParaRPr sz="1100">
              <a:latin typeface="Calibri"/>
              <a:cs typeface="Calibri"/>
            </a:endParaRPr>
          </a:p>
          <a:p>
            <a:pPr marL="240665" marR="100330" indent="-169545">
              <a:lnSpc>
                <a:spcPct val="100000"/>
              </a:lnSpc>
              <a:buFont typeface="Arial"/>
              <a:buChar char="•"/>
              <a:tabLst>
                <a:tab pos="243840" algn="l"/>
              </a:tabLst>
            </a:pP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Wildfire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third most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common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event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(16),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but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accounts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for 	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fewer</a:t>
            </a:r>
            <a:r>
              <a:rPr sz="1100" spc="1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customer</a:t>
            </a:r>
            <a:r>
              <a:rPr sz="110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interruptions</a:t>
            </a:r>
            <a:r>
              <a:rPr sz="110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given</a:t>
            </a:r>
            <a:r>
              <a:rPr sz="110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its</a:t>
            </a:r>
            <a:r>
              <a:rPr sz="1100" spc="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concentration</a:t>
            </a:r>
            <a:r>
              <a:rPr sz="110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100" spc="1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less 	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populated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counties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1233531" y="2681097"/>
            <a:ext cx="762000" cy="2276475"/>
            <a:chOff x="11233531" y="2681097"/>
            <a:chExt cx="762000" cy="2276475"/>
          </a:xfrm>
        </p:grpSpPr>
        <p:sp>
          <p:nvSpPr>
            <p:cNvPr id="50" name="object 50"/>
            <p:cNvSpPr/>
            <p:nvPr/>
          </p:nvSpPr>
          <p:spPr>
            <a:xfrm>
              <a:off x="11597259" y="4064761"/>
              <a:ext cx="45720" cy="643255"/>
            </a:xfrm>
            <a:custGeom>
              <a:avLst/>
              <a:gdLst/>
              <a:ahLst/>
              <a:cxnLst/>
              <a:rect l="l" t="t" r="r" b="b"/>
              <a:pathLst>
                <a:path w="45720" h="643254">
                  <a:moveTo>
                    <a:pt x="45718" y="0"/>
                  </a:moveTo>
                  <a:lnTo>
                    <a:pt x="0" y="0"/>
                  </a:lnTo>
                  <a:lnTo>
                    <a:pt x="0" y="643255"/>
                  </a:lnTo>
                  <a:lnTo>
                    <a:pt x="45718" y="643255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597259" y="4064761"/>
              <a:ext cx="45720" cy="643255"/>
            </a:xfrm>
            <a:custGeom>
              <a:avLst/>
              <a:gdLst/>
              <a:ahLst/>
              <a:cxnLst/>
              <a:rect l="l" t="t" r="r" b="b"/>
              <a:pathLst>
                <a:path w="45720" h="643254">
                  <a:moveTo>
                    <a:pt x="0" y="643255"/>
                  </a:moveTo>
                  <a:lnTo>
                    <a:pt x="45718" y="643255"/>
                  </a:lnTo>
                  <a:lnTo>
                    <a:pt x="45718" y="0"/>
                  </a:lnTo>
                  <a:lnTo>
                    <a:pt x="0" y="0"/>
                  </a:lnTo>
                  <a:lnTo>
                    <a:pt x="0" y="643255"/>
                  </a:lnTo>
                  <a:close/>
                </a:path>
              </a:pathLst>
            </a:custGeom>
            <a:ln w="254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581638" y="3223005"/>
              <a:ext cx="45720" cy="643255"/>
            </a:xfrm>
            <a:custGeom>
              <a:avLst/>
              <a:gdLst/>
              <a:ahLst/>
              <a:cxnLst/>
              <a:rect l="l" t="t" r="r" b="b"/>
              <a:pathLst>
                <a:path w="45720" h="643254">
                  <a:moveTo>
                    <a:pt x="45718" y="0"/>
                  </a:moveTo>
                  <a:lnTo>
                    <a:pt x="0" y="0"/>
                  </a:lnTo>
                  <a:lnTo>
                    <a:pt x="0" y="643254"/>
                  </a:lnTo>
                  <a:lnTo>
                    <a:pt x="45718" y="643254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581638" y="3223005"/>
              <a:ext cx="45720" cy="643255"/>
            </a:xfrm>
            <a:custGeom>
              <a:avLst/>
              <a:gdLst/>
              <a:ahLst/>
              <a:cxnLst/>
              <a:rect l="l" t="t" r="r" b="b"/>
              <a:pathLst>
                <a:path w="45720" h="643254">
                  <a:moveTo>
                    <a:pt x="0" y="643254"/>
                  </a:moveTo>
                  <a:lnTo>
                    <a:pt x="45718" y="643254"/>
                  </a:lnTo>
                  <a:lnTo>
                    <a:pt x="45718" y="0"/>
                  </a:lnTo>
                  <a:lnTo>
                    <a:pt x="0" y="0"/>
                  </a:lnTo>
                  <a:lnTo>
                    <a:pt x="0" y="643254"/>
                  </a:lnTo>
                  <a:close/>
                </a:path>
              </a:pathLst>
            </a:custGeom>
            <a:ln w="254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239881" y="2687447"/>
              <a:ext cx="749300" cy="749300"/>
            </a:xfrm>
            <a:custGeom>
              <a:avLst/>
              <a:gdLst/>
              <a:ahLst/>
              <a:cxnLst/>
              <a:rect l="l" t="t" r="r" b="b"/>
              <a:pathLst>
                <a:path w="749300" h="749300">
                  <a:moveTo>
                    <a:pt x="374650" y="0"/>
                  </a:moveTo>
                  <a:lnTo>
                    <a:pt x="327660" y="2919"/>
                  </a:lnTo>
                  <a:lnTo>
                    <a:pt x="282411" y="11443"/>
                  </a:lnTo>
                  <a:lnTo>
                    <a:pt x="239253" y="25221"/>
                  </a:lnTo>
                  <a:lnTo>
                    <a:pt x="198538" y="43902"/>
                  </a:lnTo>
                  <a:lnTo>
                    <a:pt x="160617" y="67133"/>
                  </a:lnTo>
                  <a:lnTo>
                    <a:pt x="125842" y="94563"/>
                  </a:lnTo>
                  <a:lnTo>
                    <a:pt x="94563" y="125842"/>
                  </a:lnTo>
                  <a:lnTo>
                    <a:pt x="67133" y="160617"/>
                  </a:lnTo>
                  <a:lnTo>
                    <a:pt x="43902" y="198538"/>
                  </a:lnTo>
                  <a:lnTo>
                    <a:pt x="25221" y="239253"/>
                  </a:lnTo>
                  <a:lnTo>
                    <a:pt x="11443" y="282411"/>
                  </a:lnTo>
                  <a:lnTo>
                    <a:pt x="2919" y="327660"/>
                  </a:lnTo>
                  <a:lnTo>
                    <a:pt x="0" y="374650"/>
                  </a:lnTo>
                  <a:lnTo>
                    <a:pt x="2919" y="421639"/>
                  </a:lnTo>
                  <a:lnTo>
                    <a:pt x="11443" y="466888"/>
                  </a:lnTo>
                  <a:lnTo>
                    <a:pt x="25221" y="510046"/>
                  </a:lnTo>
                  <a:lnTo>
                    <a:pt x="43902" y="550761"/>
                  </a:lnTo>
                  <a:lnTo>
                    <a:pt x="67133" y="588682"/>
                  </a:lnTo>
                  <a:lnTo>
                    <a:pt x="94563" y="623457"/>
                  </a:lnTo>
                  <a:lnTo>
                    <a:pt x="125842" y="654736"/>
                  </a:lnTo>
                  <a:lnTo>
                    <a:pt x="160617" y="682166"/>
                  </a:lnTo>
                  <a:lnTo>
                    <a:pt x="198538" y="705397"/>
                  </a:lnTo>
                  <a:lnTo>
                    <a:pt x="239253" y="724078"/>
                  </a:lnTo>
                  <a:lnTo>
                    <a:pt x="282411" y="737856"/>
                  </a:lnTo>
                  <a:lnTo>
                    <a:pt x="327660" y="746380"/>
                  </a:lnTo>
                  <a:lnTo>
                    <a:pt x="374650" y="749300"/>
                  </a:lnTo>
                  <a:lnTo>
                    <a:pt x="421664" y="746380"/>
                  </a:lnTo>
                  <a:lnTo>
                    <a:pt x="466930" y="737856"/>
                  </a:lnTo>
                  <a:lnTo>
                    <a:pt x="510098" y="724078"/>
                  </a:lnTo>
                  <a:lnTo>
                    <a:pt x="550817" y="705397"/>
                  </a:lnTo>
                  <a:lnTo>
                    <a:pt x="588737" y="682166"/>
                  </a:lnTo>
                  <a:lnTo>
                    <a:pt x="623508" y="654736"/>
                  </a:lnTo>
                  <a:lnTo>
                    <a:pt x="654780" y="623457"/>
                  </a:lnTo>
                  <a:lnTo>
                    <a:pt x="682201" y="588682"/>
                  </a:lnTo>
                  <a:lnTo>
                    <a:pt x="705422" y="550761"/>
                  </a:lnTo>
                  <a:lnTo>
                    <a:pt x="724093" y="510046"/>
                  </a:lnTo>
                  <a:lnTo>
                    <a:pt x="737863" y="466888"/>
                  </a:lnTo>
                  <a:lnTo>
                    <a:pt x="746382" y="421639"/>
                  </a:lnTo>
                  <a:lnTo>
                    <a:pt x="749300" y="374650"/>
                  </a:lnTo>
                  <a:lnTo>
                    <a:pt x="746382" y="327660"/>
                  </a:lnTo>
                  <a:lnTo>
                    <a:pt x="737863" y="282411"/>
                  </a:lnTo>
                  <a:lnTo>
                    <a:pt x="724093" y="239253"/>
                  </a:lnTo>
                  <a:lnTo>
                    <a:pt x="705422" y="198538"/>
                  </a:lnTo>
                  <a:lnTo>
                    <a:pt x="682201" y="160617"/>
                  </a:lnTo>
                  <a:lnTo>
                    <a:pt x="654780" y="125842"/>
                  </a:lnTo>
                  <a:lnTo>
                    <a:pt x="623508" y="94563"/>
                  </a:lnTo>
                  <a:lnTo>
                    <a:pt x="588737" y="67133"/>
                  </a:lnTo>
                  <a:lnTo>
                    <a:pt x="550817" y="43902"/>
                  </a:lnTo>
                  <a:lnTo>
                    <a:pt x="510098" y="25221"/>
                  </a:lnTo>
                  <a:lnTo>
                    <a:pt x="466930" y="11443"/>
                  </a:lnTo>
                  <a:lnTo>
                    <a:pt x="421664" y="2919"/>
                  </a:lnTo>
                  <a:lnTo>
                    <a:pt x="374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239881" y="2687447"/>
              <a:ext cx="749300" cy="749300"/>
            </a:xfrm>
            <a:custGeom>
              <a:avLst/>
              <a:gdLst/>
              <a:ahLst/>
              <a:cxnLst/>
              <a:rect l="l" t="t" r="r" b="b"/>
              <a:pathLst>
                <a:path w="749300" h="749300">
                  <a:moveTo>
                    <a:pt x="374650" y="749300"/>
                  </a:moveTo>
                  <a:lnTo>
                    <a:pt x="327660" y="746380"/>
                  </a:lnTo>
                  <a:lnTo>
                    <a:pt x="282411" y="737856"/>
                  </a:lnTo>
                  <a:lnTo>
                    <a:pt x="239253" y="724078"/>
                  </a:lnTo>
                  <a:lnTo>
                    <a:pt x="198538" y="705397"/>
                  </a:lnTo>
                  <a:lnTo>
                    <a:pt x="160617" y="682166"/>
                  </a:lnTo>
                  <a:lnTo>
                    <a:pt x="125842" y="654736"/>
                  </a:lnTo>
                  <a:lnTo>
                    <a:pt x="94563" y="623457"/>
                  </a:lnTo>
                  <a:lnTo>
                    <a:pt x="67133" y="588682"/>
                  </a:lnTo>
                  <a:lnTo>
                    <a:pt x="43902" y="550761"/>
                  </a:lnTo>
                  <a:lnTo>
                    <a:pt x="25221" y="510046"/>
                  </a:lnTo>
                  <a:lnTo>
                    <a:pt x="11443" y="466888"/>
                  </a:lnTo>
                  <a:lnTo>
                    <a:pt x="2919" y="421639"/>
                  </a:lnTo>
                  <a:lnTo>
                    <a:pt x="0" y="374650"/>
                  </a:lnTo>
                  <a:lnTo>
                    <a:pt x="2919" y="327660"/>
                  </a:lnTo>
                  <a:lnTo>
                    <a:pt x="11443" y="282411"/>
                  </a:lnTo>
                  <a:lnTo>
                    <a:pt x="25221" y="239253"/>
                  </a:lnTo>
                  <a:lnTo>
                    <a:pt x="43902" y="198538"/>
                  </a:lnTo>
                  <a:lnTo>
                    <a:pt x="67133" y="160617"/>
                  </a:lnTo>
                  <a:lnTo>
                    <a:pt x="94563" y="125842"/>
                  </a:lnTo>
                  <a:lnTo>
                    <a:pt x="125842" y="94563"/>
                  </a:lnTo>
                  <a:lnTo>
                    <a:pt x="160617" y="67133"/>
                  </a:lnTo>
                  <a:lnTo>
                    <a:pt x="198538" y="43902"/>
                  </a:lnTo>
                  <a:lnTo>
                    <a:pt x="239253" y="25221"/>
                  </a:lnTo>
                  <a:lnTo>
                    <a:pt x="282411" y="11443"/>
                  </a:lnTo>
                  <a:lnTo>
                    <a:pt x="327660" y="2919"/>
                  </a:lnTo>
                  <a:lnTo>
                    <a:pt x="374650" y="0"/>
                  </a:lnTo>
                  <a:lnTo>
                    <a:pt x="421664" y="2919"/>
                  </a:lnTo>
                  <a:lnTo>
                    <a:pt x="466930" y="11443"/>
                  </a:lnTo>
                  <a:lnTo>
                    <a:pt x="510098" y="25221"/>
                  </a:lnTo>
                  <a:lnTo>
                    <a:pt x="550817" y="43902"/>
                  </a:lnTo>
                  <a:lnTo>
                    <a:pt x="588737" y="67133"/>
                  </a:lnTo>
                  <a:lnTo>
                    <a:pt x="623508" y="94563"/>
                  </a:lnTo>
                  <a:lnTo>
                    <a:pt x="654780" y="125842"/>
                  </a:lnTo>
                  <a:lnTo>
                    <a:pt x="682201" y="160617"/>
                  </a:lnTo>
                  <a:lnTo>
                    <a:pt x="705422" y="198538"/>
                  </a:lnTo>
                  <a:lnTo>
                    <a:pt x="724093" y="239253"/>
                  </a:lnTo>
                  <a:lnTo>
                    <a:pt x="737863" y="282411"/>
                  </a:lnTo>
                  <a:lnTo>
                    <a:pt x="746382" y="327660"/>
                  </a:lnTo>
                  <a:lnTo>
                    <a:pt x="749300" y="374650"/>
                  </a:lnTo>
                  <a:lnTo>
                    <a:pt x="746382" y="421639"/>
                  </a:lnTo>
                  <a:lnTo>
                    <a:pt x="737863" y="466888"/>
                  </a:lnTo>
                  <a:lnTo>
                    <a:pt x="724093" y="510046"/>
                  </a:lnTo>
                  <a:lnTo>
                    <a:pt x="705422" y="550761"/>
                  </a:lnTo>
                  <a:lnTo>
                    <a:pt x="682201" y="588682"/>
                  </a:lnTo>
                  <a:lnTo>
                    <a:pt x="654780" y="623457"/>
                  </a:lnTo>
                  <a:lnTo>
                    <a:pt x="623508" y="654736"/>
                  </a:lnTo>
                  <a:lnTo>
                    <a:pt x="588737" y="682166"/>
                  </a:lnTo>
                  <a:lnTo>
                    <a:pt x="550817" y="705397"/>
                  </a:lnTo>
                  <a:lnTo>
                    <a:pt x="510098" y="724078"/>
                  </a:lnTo>
                  <a:lnTo>
                    <a:pt x="466930" y="737856"/>
                  </a:lnTo>
                  <a:lnTo>
                    <a:pt x="421664" y="746380"/>
                  </a:lnTo>
                  <a:lnTo>
                    <a:pt x="374650" y="749300"/>
                  </a:lnTo>
                  <a:close/>
                </a:path>
              </a:pathLst>
            </a:custGeom>
            <a:ln w="127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473688" y="4669154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39">
                  <a:moveTo>
                    <a:pt x="140842" y="0"/>
                  </a:moveTo>
                  <a:lnTo>
                    <a:pt x="96349" y="7173"/>
                  </a:lnTo>
                  <a:lnTo>
                    <a:pt x="57689" y="27155"/>
                  </a:lnTo>
                  <a:lnTo>
                    <a:pt x="27192" y="57634"/>
                  </a:lnTo>
                  <a:lnTo>
                    <a:pt x="7186" y="96300"/>
                  </a:lnTo>
                  <a:lnTo>
                    <a:pt x="0" y="140843"/>
                  </a:lnTo>
                  <a:lnTo>
                    <a:pt x="7186" y="185398"/>
                  </a:lnTo>
                  <a:lnTo>
                    <a:pt x="27192" y="224096"/>
                  </a:lnTo>
                  <a:lnTo>
                    <a:pt x="57689" y="254612"/>
                  </a:lnTo>
                  <a:lnTo>
                    <a:pt x="96349" y="274625"/>
                  </a:lnTo>
                  <a:lnTo>
                    <a:pt x="140842" y="281813"/>
                  </a:lnTo>
                  <a:lnTo>
                    <a:pt x="185398" y="274625"/>
                  </a:lnTo>
                  <a:lnTo>
                    <a:pt x="224096" y="254612"/>
                  </a:lnTo>
                  <a:lnTo>
                    <a:pt x="254612" y="224096"/>
                  </a:lnTo>
                  <a:lnTo>
                    <a:pt x="274625" y="185398"/>
                  </a:lnTo>
                  <a:lnTo>
                    <a:pt x="281812" y="140843"/>
                  </a:lnTo>
                  <a:lnTo>
                    <a:pt x="274625" y="96300"/>
                  </a:lnTo>
                  <a:lnTo>
                    <a:pt x="254612" y="57634"/>
                  </a:lnTo>
                  <a:lnTo>
                    <a:pt x="224096" y="27155"/>
                  </a:lnTo>
                  <a:lnTo>
                    <a:pt x="185398" y="7173"/>
                  </a:lnTo>
                  <a:lnTo>
                    <a:pt x="1408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473688" y="4669154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39">
                  <a:moveTo>
                    <a:pt x="140842" y="281813"/>
                  </a:moveTo>
                  <a:lnTo>
                    <a:pt x="96349" y="274625"/>
                  </a:lnTo>
                  <a:lnTo>
                    <a:pt x="57689" y="254612"/>
                  </a:lnTo>
                  <a:lnTo>
                    <a:pt x="27192" y="224096"/>
                  </a:lnTo>
                  <a:lnTo>
                    <a:pt x="7186" y="185398"/>
                  </a:lnTo>
                  <a:lnTo>
                    <a:pt x="0" y="140843"/>
                  </a:lnTo>
                  <a:lnTo>
                    <a:pt x="7186" y="96300"/>
                  </a:lnTo>
                  <a:lnTo>
                    <a:pt x="27192" y="57634"/>
                  </a:lnTo>
                  <a:lnTo>
                    <a:pt x="57689" y="27155"/>
                  </a:lnTo>
                  <a:lnTo>
                    <a:pt x="96349" y="7173"/>
                  </a:lnTo>
                  <a:lnTo>
                    <a:pt x="140842" y="0"/>
                  </a:lnTo>
                  <a:lnTo>
                    <a:pt x="185398" y="7173"/>
                  </a:lnTo>
                  <a:lnTo>
                    <a:pt x="224096" y="27155"/>
                  </a:lnTo>
                  <a:lnTo>
                    <a:pt x="254612" y="57634"/>
                  </a:lnTo>
                  <a:lnTo>
                    <a:pt x="274625" y="96300"/>
                  </a:lnTo>
                  <a:lnTo>
                    <a:pt x="281812" y="140843"/>
                  </a:lnTo>
                  <a:lnTo>
                    <a:pt x="274625" y="185398"/>
                  </a:lnTo>
                  <a:lnTo>
                    <a:pt x="254612" y="224096"/>
                  </a:lnTo>
                  <a:lnTo>
                    <a:pt x="224096" y="254612"/>
                  </a:lnTo>
                  <a:lnTo>
                    <a:pt x="185398" y="274625"/>
                  </a:lnTo>
                  <a:lnTo>
                    <a:pt x="140842" y="281813"/>
                  </a:lnTo>
                  <a:close/>
                </a:path>
              </a:pathLst>
            </a:custGeom>
            <a:ln w="127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1199368" y="2472893"/>
            <a:ext cx="82359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10" dirty="0">
                <a:solidFill>
                  <a:srgbClr val="252525"/>
                </a:solidFill>
                <a:latin typeface="Calibri"/>
                <a:cs typeface="Calibri"/>
              </a:rPr>
              <a:t>Outage</a:t>
            </a:r>
            <a:r>
              <a:rPr sz="1000" b="1" spc="1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b="1" spc="35" dirty="0">
                <a:solidFill>
                  <a:srgbClr val="252525"/>
                </a:solidFill>
                <a:latin typeface="Calibri"/>
                <a:cs typeface="Calibri"/>
              </a:rPr>
              <a:t>Count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514201" y="2980436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252525"/>
                </a:solidFill>
                <a:latin typeface="Calibri"/>
                <a:cs typeface="Calibri"/>
              </a:rPr>
              <a:t>25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1331447" y="3717671"/>
            <a:ext cx="566420" cy="548640"/>
            <a:chOff x="11331447" y="3717671"/>
            <a:chExt cx="566420" cy="548640"/>
          </a:xfrm>
        </p:grpSpPr>
        <p:sp>
          <p:nvSpPr>
            <p:cNvPr id="61" name="object 61"/>
            <p:cNvSpPr/>
            <p:nvPr/>
          </p:nvSpPr>
          <p:spPr>
            <a:xfrm>
              <a:off x="11337797" y="3724021"/>
              <a:ext cx="553720" cy="535940"/>
            </a:xfrm>
            <a:custGeom>
              <a:avLst/>
              <a:gdLst/>
              <a:ahLst/>
              <a:cxnLst/>
              <a:rect l="l" t="t" r="r" b="b"/>
              <a:pathLst>
                <a:path w="553720" h="535939">
                  <a:moveTo>
                    <a:pt x="276732" y="0"/>
                  </a:moveTo>
                  <a:lnTo>
                    <a:pt x="227004" y="4314"/>
                  </a:lnTo>
                  <a:lnTo>
                    <a:pt x="180193" y="16753"/>
                  </a:lnTo>
                  <a:lnTo>
                    <a:pt x="137084" y="36561"/>
                  </a:lnTo>
                  <a:lnTo>
                    <a:pt x="98459" y="62983"/>
                  </a:lnTo>
                  <a:lnTo>
                    <a:pt x="65102" y="95263"/>
                  </a:lnTo>
                  <a:lnTo>
                    <a:pt x="37794" y="132644"/>
                  </a:lnTo>
                  <a:lnTo>
                    <a:pt x="17319" y="174372"/>
                  </a:lnTo>
                  <a:lnTo>
                    <a:pt x="4460" y="219690"/>
                  </a:lnTo>
                  <a:lnTo>
                    <a:pt x="0" y="267842"/>
                  </a:lnTo>
                  <a:lnTo>
                    <a:pt x="4460" y="316033"/>
                  </a:lnTo>
                  <a:lnTo>
                    <a:pt x="17319" y="361381"/>
                  </a:lnTo>
                  <a:lnTo>
                    <a:pt x="37794" y="403130"/>
                  </a:lnTo>
                  <a:lnTo>
                    <a:pt x="65102" y="440528"/>
                  </a:lnTo>
                  <a:lnTo>
                    <a:pt x="98459" y="472818"/>
                  </a:lnTo>
                  <a:lnTo>
                    <a:pt x="137084" y="499246"/>
                  </a:lnTo>
                  <a:lnTo>
                    <a:pt x="180193" y="519058"/>
                  </a:lnTo>
                  <a:lnTo>
                    <a:pt x="227004" y="531498"/>
                  </a:lnTo>
                  <a:lnTo>
                    <a:pt x="276732" y="535812"/>
                  </a:lnTo>
                  <a:lnTo>
                    <a:pt x="326499" y="531498"/>
                  </a:lnTo>
                  <a:lnTo>
                    <a:pt x="373339" y="519058"/>
                  </a:lnTo>
                  <a:lnTo>
                    <a:pt x="416470" y="499246"/>
                  </a:lnTo>
                  <a:lnTo>
                    <a:pt x="455111" y="472818"/>
                  </a:lnTo>
                  <a:lnTo>
                    <a:pt x="488479" y="440528"/>
                  </a:lnTo>
                  <a:lnTo>
                    <a:pt x="515794" y="403130"/>
                  </a:lnTo>
                  <a:lnTo>
                    <a:pt x="536272" y="361381"/>
                  </a:lnTo>
                  <a:lnTo>
                    <a:pt x="549132" y="316033"/>
                  </a:lnTo>
                  <a:lnTo>
                    <a:pt x="553593" y="267842"/>
                  </a:lnTo>
                  <a:lnTo>
                    <a:pt x="549132" y="219690"/>
                  </a:lnTo>
                  <a:lnTo>
                    <a:pt x="536272" y="174372"/>
                  </a:lnTo>
                  <a:lnTo>
                    <a:pt x="515794" y="132644"/>
                  </a:lnTo>
                  <a:lnTo>
                    <a:pt x="488479" y="95263"/>
                  </a:lnTo>
                  <a:lnTo>
                    <a:pt x="455111" y="62983"/>
                  </a:lnTo>
                  <a:lnTo>
                    <a:pt x="416470" y="36561"/>
                  </a:lnTo>
                  <a:lnTo>
                    <a:pt x="373339" y="16753"/>
                  </a:lnTo>
                  <a:lnTo>
                    <a:pt x="326499" y="4314"/>
                  </a:lnTo>
                  <a:lnTo>
                    <a:pt x="276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337797" y="3724021"/>
              <a:ext cx="553720" cy="535940"/>
            </a:xfrm>
            <a:custGeom>
              <a:avLst/>
              <a:gdLst/>
              <a:ahLst/>
              <a:cxnLst/>
              <a:rect l="l" t="t" r="r" b="b"/>
              <a:pathLst>
                <a:path w="553720" h="535939">
                  <a:moveTo>
                    <a:pt x="276732" y="535812"/>
                  </a:moveTo>
                  <a:lnTo>
                    <a:pt x="227004" y="531498"/>
                  </a:lnTo>
                  <a:lnTo>
                    <a:pt x="180193" y="519058"/>
                  </a:lnTo>
                  <a:lnTo>
                    <a:pt x="137084" y="499246"/>
                  </a:lnTo>
                  <a:lnTo>
                    <a:pt x="98459" y="472818"/>
                  </a:lnTo>
                  <a:lnTo>
                    <a:pt x="65102" y="440528"/>
                  </a:lnTo>
                  <a:lnTo>
                    <a:pt x="37794" y="403130"/>
                  </a:lnTo>
                  <a:lnTo>
                    <a:pt x="17319" y="361381"/>
                  </a:lnTo>
                  <a:lnTo>
                    <a:pt x="4460" y="316033"/>
                  </a:lnTo>
                  <a:lnTo>
                    <a:pt x="0" y="267842"/>
                  </a:lnTo>
                  <a:lnTo>
                    <a:pt x="4460" y="219690"/>
                  </a:lnTo>
                  <a:lnTo>
                    <a:pt x="17319" y="174372"/>
                  </a:lnTo>
                  <a:lnTo>
                    <a:pt x="37794" y="132644"/>
                  </a:lnTo>
                  <a:lnTo>
                    <a:pt x="65102" y="95263"/>
                  </a:lnTo>
                  <a:lnTo>
                    <a:pt x="98459" y="62983"/>
                  </a:lnTo>
                  <a:lnTo>
                    <a:pt x="137084" y="36561"/>
                  </a:lnTo>
                  <a:lnTo>
                    <a:pt x="180193" y="16753"/>
                  </a:lnTo>
                  <a:lnTo>
                    <a:pt x="227004" y="4314"/>
                  </a:lnTo>
                  <a:lnTo>
                    <a:pt x="276732" y="0"/>
                  </a:lnTo>
                  <a:lnTo>
                    <a:pt x="326499" y="4314"/>
                  </a:lnTo>
                  <a:lnTo>
                    <a:pt x="373339" y="16753"/>
                  </a:lnTo>
                  <a:lnTo>
                    <a:pt x="416470" y="36561"/>
                  </a:lnTo>
                  <a:lnTo>
                    <a:pt x="455111" y="62983"/>
                  </a:lnTo>
                  <a:lnTo>
                    <a:pt x="488479" y="95263"/>
                  </a:lnTo>
                  <a:lnTo>
                    <a:pt x="515794" y="132644"/>
                  </a:lnTo>
                  <a:lnTo>
                    <a:pt x="536272" y="174372"/>
                  </a:lnTo>
                  <a:lnTo>
                    <a:pt x="549132" y="219690"/>
                  </a:lnTo>
                  <a:lnTo>
                    <a:pt x="553593" y="267842"/>
                  </a:lnTo>
                  <a:lnTo>
                    <a:pt x="549132" y="316033"/>
                  </a:lnTo>
                  <a:lnTo>
                    <a:pt x="536272" y="361381"/>
                  </a:lnTo>
                  <a:lnTo>
                    <a:pt x="515794" y="403130"/>
                  </a:lnTo>
                  <a:lnTo>
                    <a:pt x="488479" y="440528"/>
                  </a:lnTo>
                  <a:lnTo>
                    <a:pt x="455111" y="472818"/>
                  </a:lnTo>
                  <a:lnTo>
                    <a:pt x="416470" y="499246"/>
                  </a:lnTo>
                  <a:lnTo>
                    <a:pt x="373339" y="519058"/>
                  </a:lnTo>
                  <a:lnTo>
                    <a:pt x="326499" y="531498"/>
                  </a:lnTo>
                  <a:lnTo>
                    <a:pt x="276732" y="535812"/>
                  </a:lnTo>
                  <a:close/>
                </a:path>
              </a:pathLst>
            </a:custGeom>
            <a:ln w="127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1460860" y="3919804"/>
            <a:ext cx="2178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232" baseline="2777" dirty="0">
                <a:solidFill>
                  <a:srgbClr val="252525"/>
                </a:solidFill>
                <a:latin typeface="Calibri"/>
                <a:cs typeface="Calibri"/>
              </a:rPr>
              <a:t>.1</a:t>
            </a:r>
            <a:r>
              <a:rPr sz="1000" b="1" spc="-155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r>
              <a:rPr sz="1500" b="1" spc="-232" baseline="2777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r>
              <a:rPr sz="1000" b="1" spc="-155" dirty="0">
                <a:solidFill>
                  <a:srgbClr val="252525"/>
                </a:solidFill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566652" y="4720209"/>
            <a:ext cx="933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0" dirty="0">
                <a:solidFill>
                  <a:srgbClr val="252525"/>
                </a:solidFill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65" name="object 6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46264" y="196087"/>
            <a:ext cx="182879" cy="179831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93454" y="196087"/>
            <a:ext cx="182879" cy="179831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61803" y="196087"/>
            <a:ext cx="182879" cy="179831"/>
          </a:xfrm>
          <a:prstGeom prst="rect">
            <a:avLst/>
          </a:prstGeom>
        </p:spPr>
      </p:pic>
      <p:sp>
        <p:nvSpPr>
          <p:cNvPr id="68" name="object 68"/>
          <p:cNvSpPr txBox="1"/>
          <p:nvPr/>
        </p:nvSpPr>
        <p:spPr>
          <a:xfrm>
            <a:off x="6858761" y="180213"/>
            <a:ext cx="47929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5025" algn="l"/>
                <a:tab pos="2463800" algn="l"/>
                <a:tab pos="3728085" algn="l"/>
              </a:tabLst>
            </a:pPr>
            <a:r>
              <a:rPr sz="1000" b="1" spc="-10" dirty="0">
                <a:solidFill>
                  <a:srgbClr val="252525"/>
                </a:solidFill>
                <a:latin typeface="Calibri"/>
                <a:cs typeface="Calibri"/>
              </a:rPr>
              <a:t>Legend:</a:t>
            </a:r>
            <a:r>
              <a:rPr sz="1000" b="1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Most</a:t>
            </a:r>
            <a:r>
              <a:rPr sz="10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Impactful</a:t>
            </a:r>
            <a:r>
              <a:rPr sz="10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Hazard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	Tertiary</a:t>
            </a: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Hazard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	No</a:t>
            </a:r>
            <a:r>
              <a:rPr sz="10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0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Hazard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702425" y="1548561"/>
            <a:ext cx="542925" cy="563880"/>
          </a:xfrm>
          <a:custGeom>
            <a:avLst/>
            <a:gdLst/>
            <a:ahLst/>
            <a:cxnLst/>
            <a:rect l="l" t="t" r="r" b="b"/>
            <a:pathLst>
              <a:path w="542925" h="563880">
                <a:moveTo>
                  <a:pt x="542925" y="0"/>
                </a:moveTo>
                <a:lnTo>
                  <a:pt x="0" y="0"/>
                </a:lnTo>
                <a:lnTo>
                  <a:pt x="0" y="563575"/>
                </a:lnTo>
                <a:lnTo>
                  <a:pt x="542925" y="563575"/>
                </a:lnTo>
                <a:lnTo>
                  <a:pt x="542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53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750" b="1" dirty="0">
                <a:latin typeface="Calibri"/>
                <a:cs typeface="Calibri"/>
              </a:rPr>
              <a:t>18</a:t>
            </a:fld>
            <a:r>
              <a:rPr sz="750" b="1" spc="409" dirty="0">
                <a:latin typeface="Calibri"/>
                <a:cs typeface="Calibri"/>
              </a:rPr>
              <a:t>  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470" dirty="0">
                <a:latin typeface="Calibri"/>
                <a:cs typeface="Calibri"/>
              </a:rPr>
              <a:t> </a:t>
            </a:r>
            <a:r>
              <a:rPr dirty="0"/>
              <a:t>Copyright</a:t>
            </a:r>
            <a:r>
              <a:rPr spc="85" dirty="0"/>
              <a:t> </a:t>
            </a:r>
            <a:r>
              <a:rPr spc="-40" dirty="0"/>
              <a:t>©</a:t>
            </a:r>
            <a:r>
              <a:rPr spc="75" dirty="0"/>
              <a:t> </a:t>
            </a:r>
            <a:r>
              <a:rPr dirty="0"/>
              <a:t>Baringa</a:t>
            </a:r>
            <a:r>
              <a:rPr spc="65" dirty="0"/>
              <a:t> </a:t>
            </a:r>
            <a:r>
              <a:rPr dirty="0"/>
              <a:t>Partners </a:t>
            </a:r>
            <a:r>
              <a:rPr spc="50" dirty="0"/>
              <a:t>LLP</a:t>
            </a:r>
            <a:r>
              <a:rPr spc="55" dirty="0"/>
              <a:t> </a:t>
            </a:r>
            <a:r>
              <a:rPr dirty="0"/>
              <a:t>2025.</a:t>
            </a:r>
            <a:r>
              <a:rPr spc="245" dirty="0"/>
              <a:t> </a:t>
            </a:r>
            <a:r>
              <a:rPr dirty="0"/>
              <a:t>All</a:t>
            </a:r>
            <a:r>
              <a:rPr spc="85" dirty="0"/>
              <a:t> </a:t>
            </a:r>
            <a:r>
              <a:rPr dirty="0"/>
              <a:t>rights</a:t>
            </a:r>
            <a:r>
              <a:rPr spc="75" dirty="0"/>
              <a:t> </a:t>
            </a:r>
            <a:r>
              <a:rPr dirty="0"/>
              <a:t>reserved.</a:t>
            </a:r>
            <a:r>
              <a:rPr spc="65" dirty="0"/>
              <a:t> </a:t>
            </a:r>
            <a:r>
              <a:rPr dirty="0"/>
              <a:t>This</a:t>
            </a:r>
            <a:r>
              <a:rPr spc="95" dirty="0"/>
              <a:t> </a:t>
            </a:r>
            <a:r>
              <a:rPr dirty="0"/>
              <a:t>document</a:t>
            </a:r>
            <a:r>
              <a:rPr spc="65" dirty="0"/>
              <a:t> </a:t>
            </a:r>
            <a:r>
              <a:rPr dirty="0"/>
              <a:t>is</a:t>
            </a:r>
            <a:r>
              <a:rPr spc="75" dirty="0"/>
              <a:t> </a:t>
            </a:r>
            <a:r>
              <a:rPr dirty="0"/>
              <a:t>subject</a:t>
            </a:r>
            <a:r>
              <a:rPr spc="85" dirty="0"/>
              <a:t> </a:t>
            </a:r>
            <a:r>
              <a:rPr dirty="0"/>
              <a:t>to</a:t>
            </a:r>
            <a:r>
              <a:rPr spc="65" dirty="0"/>
              <a:t> </a:t>
            </a:r>
            <a:r>
              <a:rPr dirty="0"/>
              <a:t>contract</a:t>
            </a:r>
            <a:r>
              <a:rPr spc="3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contains</a:t>
            </a:r>
            <a:r>
              <a:rPr spc="45" dirty="0"/>
              <a:t> </a:t>
            </a:r>
            <a:r>
              <a:rPr dirty="0"/>
              <a:t>confidential</a:t>
            </a:r>
            <a:r>
              <a:rPr spc="8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proprietary</a:t>
            </a:r>
            <a:r>
              <a:rPr spc="3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812" y="1242441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456" y="0"/>
                </a:lnTo>
              </a:path>
            </a:pathLst>
          </a:custGeom>
          <a:ln w="28575">
            <a:solidFill>
              <a:srgbClr val="0035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b="1" spc="55" dirty="0">
                <a:latin typeface="Calibri"/>
                <a:cs typeface="Calibri"/>
              </a:rPr>
              <a:t>The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majority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50" dirty="0">
                <a:latin typeface="Calibri"/>
                <a:cs typeface="Calibri"/>
              </a:rPr>
              <a:t>of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110" dirty="0">
                <a:latin typeface="Calibri"/>
                <a:cs typeface="Calibri"/>
              </a:rPr>
              <a:t>customer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interruptions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from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severe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outages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are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concentrated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among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105" dirty="0">
                <a:latin typeface="Calibri"/>
                <a:cs typeface="Calibri"/>
              </a:rPr>
              <a:t>a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few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30" dirty="0">
                <a:latin typeface="Calibri"/>
                <a:cs typeface="Calibri"/>
              </a:rPr>
              <a:t>key </a:t>
            </a:r>
            <a:r>
              <a:rPr b="1" spc="55" dirty="0">
                <a:latin typeface="Calibri"/>
                <a:cs typeface="Calibri"/>
              </a:rPr>
              <a:t>weather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80" dirty="0">
                <a:latin typeface="Calibri"/>
                <a:cs typeface="Calibri"/>
              </a:rPr>
              <a:t>events,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including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windstorms,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110" dirty="0">
                <a:latin typeface="Calibri"/>
                <a:cs typeface="Calibri"/>
              </a:rPr>
              <a:t>summer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105" dirty="0">
                <a:latin typeface="Calibri"/>
                <a:cs typeface="Calibri"/>
              </a:rPr>
              <a:t>storms,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and</a:t>
            </a:r>
            <a:r>
              <a:rPr b="1" dirty="0">
                <a:latin typeface="Calibri"/>
                <a:cs typeface="Calibri"/>
              </a:rPr>
              <a:t> winter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105" dirty="0">
                <a:latin typeface="Calibri"/>
                <a:cs typeface="Calibri"/>
              </a:rPr>
              <a:t>storms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6277" y="175006"/>
            <a:ext cx="3186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MONTANA</a:t>
            </a:r>
            <a:r>
              <a:rPr sz="1200" b="1" spc="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40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spc="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TOTAL</a:t>
            </a:r>
            <a:r>
              <a:rPr sz="1200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00358E"/>
                </a:solidFill>
                <a:latin typeface="Calibri"/>
                <a:cs typeface="Calibri"/>
              </a:rPr>
              <a:t>CUSTOMER</a:t>
            </a:r>
            <a:r>
              <a:rPr sz="1200" spc="-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35" dirty="0">
                <a:solidFill>
                  <a:srgbClr val="00358E"/>
                </a:solidFill>
                <a:latin typeface="Calibri"/>
                <a:cs typeface="Calibri"/>
              </a:rPr>
              <a:t>INTERRUPTIONS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603" y="6189979"/>
            <a:ext cx="85737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52525"/>
                </a:solidFill>
                <a:latin typeface="Calibri"/>
                <a:cs typeface="Calibri"/>
              </a:rPr>
              <a:t>*A</a:t>
            </a:r>
            <a:r>
              <a:rPr sz="7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severe</a:t>
            </a:r>
            <a:r>
              <a:rPr sz="8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outage</a:t>
            </a:r>
            <a:r>
              <a:rPr sz="8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8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defined</a:t>
            </a:r>
            <a:r>
              <a:rPr sz="8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252525"/>
                </a:solidFill>
                <a:latin typeface="Calibri"/>
                <a:cs typeface="Calibri"/>
              </a:rPr>
              <a:t>as</a:t>
            </a:r>
            <a:r>
              <a:rPr sz="8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one</a:t>
            </a:r>
            <a:r>
              <a:rPr sz="8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8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which</a:t>
            </a:r>
            <a:r>
              <a:rPr sz="8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&gt;50%</a:t>
            </a:r>
            <a:r>
              <a:rPr sz="8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8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customers</a:t>
            </a:r>
            <a:r>
              <a:rPr sz="8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8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8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county</a:t>
            </a:r>
            <a:r>
              <a:rPr sz="8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sz="8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out</a:t>
            </a:r>
            <a:r>
              <a:rPr sz="8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simultaneously,</a:t>
            </a:r>
            <a:r>
              <a:rPr sz="8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or</a:t>
            </a:r>
            <a:r>
              <a:rPr sz="8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at</a:t>
            </a:r>
            <a:r>
              <a:rPr sz="8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least</a:t>
            </a:r>
            <a:r>
              <a:rPr sz="8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30,0000</a:t>
            </a:r>
            <a:r>
              <a:rPr sz="8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customers</a:t>
            </a:r>
            <a:r>
              <a:rPr sz="800" spc="1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8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8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county</a:t>
            </a:r>
            <a:r>
              <a:rPr sz="8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experience</a:t>
            </a:r>
            <a:r>
              <a:rPr sz="8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an</a:t>
            </a:r>
            <a:r>
              <a:rPr sz="8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outage</a:t>
            </a:r>
            <a:r>
              <a:rPr sz="8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simultaneously,</a:t>
            </a:r>
            <a:r>
              <a:rPr sz="8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whichever</a:t>
            </a:r>
            <a:r>
              <a:rPr sz="8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8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52525"/>
                </a:solidFill>
                <a:latin typeface="Calibri"/>
                <a:cs typeface="Calibri"/>
              </a:rPr>
              <a:t>less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21211" y="2118169"/>
            <a:ext cx="6091555" cy="3263900"/>
            <a:chOff x="5121211" y="2118169"/>
            <a:chExt cx="6091555" cy="3263900"/>
          </a:xfrm>
        </p:grpSpPr>
        <p:sp>
          <p:nvSpPr>
            <p:cNvPr id="7" name="object 7"/>
            <p:cNvSpPr/>
            <p:nvPr/>
          </p:nvSpPr>
          <p:spPr>
            <a:xfrm>
              <a:off x="5286756" y="2357627"/>
              <a:ext cx="5760720" cy="3019425"/>
            </a:xfrm>
            <a:custGeom>
              <a:avLst/>
              <a:gdLst/>
              <a:ahLst/>
              <a:cxnLst/>
              <a:rect l="l" t="t" r="r" b="b"/>
              <a:pathLst>
                <a:path w="5760720" h="3019425">
                  <a:moveTo>
                    <a:pt x="303276" y="0"/>
                  </a:moveTo>
                  <a:lnTo>
                    <a:pt x="0" y="0"/>
                  </a:lnTo>
                  <a:lnTo>
                    <a:pt x="0" y="3019298"/>
                  </a:lnTo>
                  <a:lnTo>
                    <a:pt x="303276" y="3019298"/>
                  </a:lnTo>
                  <a:lnTo>
                    <a:pt x="303276" y="0"/>
                  </a:lnTo>
                  <a:close/>
                </a:path>
                <a:path w="5760720" h="3019425">
                  <a:moveTo>
                    <a:pt x="848868" y="963168"/>
                  </a:moveTo>
                  <a:lnTo>
                    <a:pt x="545592" y="963168"/>
                  </a:lnTo>
                  <a:lnTo>
                    <a:pt x="545592" y="3019298"/>
                  </a:lnTo>
                  <a:lnTo>
                    <a:pt x="848868" y="3019298"/>
                  </a:lnTo>
                  <a:lnTo>
                    <a:pt x="848868" y="963168"/>
                  </a:lnTo>
                  <a:close/>
                </a:path>
                <a:path w="5760720" h="3019425">
                  <a:moveTo>
                    <a:pt x="1394460" y="1525524"/>
                  </a:moveTo>
                  <a:lnTo>
                    <a:pt x="1091184" y="1525524"/>
                  </a:lnTo>
                  <a:lnTo>
                    <a:pt x="1091184" y="3019298"/>
                  </a:lnTo>
                  <a:lnTo>
                    <a:pt x="1394460" y="3019298"/>
                  </a:lnTo>
                  <a:lnTo>
                    <a:pt x="1394460" y="1525524"/>
                  </a:lnTo>
                  <a:close/>
                </a:path>
                <a:path w="5760720" h="3019425">
                  <a:moveTo>
                    <a:pt x="1940052" y="1761744"/>
                  </a:moveTo>
                  <a:lnTo>
                    <a:pt x="1636776" y="1761744"/>
                  </a:lnTo>
                  <a:lnTo>
                    <a:pt x="1636776" y="3019298"/>
                  </a:lnTo>
                  <a:lnTo>
                    <a:pt x="1940052" y="3019298"/>
                  </a:lnTo>
                  <a:lnTo>
                    <a:pt x="1940052" y="1761744"/>
                  </a:lnTo>
                  <a:close/>
                </a:path>
                <a:path w="5760720" h="3019425">
                  <a:moveTo>
                    <a:pt x="2485644" y="1828800"/>
                  </a:moveTo>
                  <a:lnTo>
                    <a:pt x="2182368" y="1828800"/>
                  </a:lnTo>
                  <a:lnTo>
                    <a:pt x="2182368" y="3019298"/>
                  </a:lnTo>
                  <a:lnTo>
                    <a:pt x="2485644" y="3019298"/>
                  </a:lnTo>
                  <a:lnTo>
                    <a:pt x="2485644" y="1828800"/>
                  </a:lnTo>
                  <a:close/>
                </a:path>
                <a:path w="5760720" h="3019425">
                  <a:moveTo>
                    <a:pt x="3031236" y="1947672"/>
                  </a:moveTo>
                  <a:lnTo>
                    <a:pt x="2727960" y="1947672"/>
                  </a:lnTo>
                  <a:lnTo>
                    <a:pt x="2727960" y="3019298"/>
                  </a:lnTo>
                  <a:lnTo>
                    <a:pt x="3031236" y="3019298"/>
                  </a:lnTo>
                  <a:lnTo>
                    <a:pt x="3031236" y="1947672"/>
                  </a:lnTo>
                  <a:close/>
                </a:path>
                <a:path w="5760720" h="3019425">
                  <a:moveTo>
                    <a:pt x="3576828" y="2119884"/>
                  </a:moveTo>
                  <a:lnTo>
                    <a:pt x="3273552" y="2119884"/>
                  </a:lnTo>
                  <a:lnTo>
                    <a:pt x="3273552" y="3019298"/>
                  </a:lnTo>
                  <a:lnTo>
                    <a:pt x="3576828" y="3019298"/>
                  </a:lnTo>
                  <a:lnTo>
                    <a:pt x="3576828" y="2119884"/>
                  </a:lnTo>
                  <a:close/>
                </a:path>
                <a:path w="5760720" h="3019425">
                  <a:moveTo>
                    <a:pt x="4122420" y="2263140"/>
                  </a:moveTo>
                  <a:lnTo>
                    <a:pt x="3819144" y="2263140"/>
                  </a:lnTo>
                  <a:lnTo>
                    <a:pt x="3819144" y="3019298"/>
                  </a:lnTo>
                  <a:lnTo>
                    <a:pt x="4122420" y="3019298"/>
                  </a:lnTo>
                  <a:lnTo>
                    <a:pt x="4122420" y="2263140"/>
                  </a:lnTo>
                  <a:close/>
                </a:path>
                <a:path w="5760720" h="3019425">
                  <a:moveTo>
                    <a:pt x="4668012" y="2645664"/>
                  </a:moveTo>
                  <a:lnTo>
                    <a:pt x="4366260" y="2645664"/>
                  </a:lnTo>
                  <a:lnTo>
                    <a:pt x="4366260" y="3019298"/>
                  </a:lnTo>
                  <a:lnTo>
                    <a:pt x="4668012" y="3019298"/>
                  </a:lnTo>
                  <a:lnTo>
                    <a:pt x="4668012" y="2645664"/>
                  </a:lnTo>
                  <a:close/>
                </a:path>
                <a:path w="5760720" h="3019425">
                  <a:moveTo>
                    <a:pt x="5215128" y="2689860"/>
                  </a:moveTo>
                  <a:lnTo>
                    <a:pt x="4911852" y="2689860"/>
                  </a:lnTo>
                  <a:lnTo>
                    <a:pt x="4911852" y="3019298"/>
                  </a:lnTo>
                  <a:lnTo>
                    <a:pt x="5215128" y="3019298"/>
                  </a:lnTo>
                  <a:lnTo>
                    <a:pt x="5215128" y="2689860"/>
                  </a:lnTo>
                  <a:close/>
                </a:path>
                <a:path w="5760720" h="3019425">
                  <a:moveTo>
                    <a:pt x="5760720" y="2962656"/>
                  </a:moveTo>
                  <a:lnTo>
                    <a:pt x="5457444" y="2962656"/>
                  </a:lnTo>
                  <a:lnTo>
                    <a:pt x="5457444" y="3019298"/>
                  </a:lnTo>
                  <a:lnTo>
                    <a:pt x="5760720" y="3019298"/>
                  </a:lnTo>
                  <a:lnTo>
                    <a:pt x="5760720" y="2962656"/>
                  </a:lnTo>
                  <a:close/>
                </a:path>
              </a:pathLst>
            </a:custGeom>
            <a:solidFill>
              <a:srgbClr val="003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25973" y="2155825"/>
              <a:ext cx="6082030" cy="3221355"/>
            </a:xfrm>
            <a:custGeom>
              <a:avLst/>
              <a:gdLst/>
              <a:ahLst/>
              <a:cxnLst/>
              <a:rect l="l" t="t" r="r" b="b"/>
              <a:pathLst>
                <a:path w="6082030" h="3221354">
                  <a:moveTo>
                    <a:pt x="6042152" y="3221101"/>
                  </a:moveTo>
                  <a:lnTo>
                    <a:pt x="6042152" y="0"/>
                  </a:lnTo>
                </a:path>
                <a:path w="6082030" h="3221354">
                  <a:moveTo>
                    <a:pt x="6042152" y="3221101"/>
                  </a:moveTo>
                  <a:lnTo>
                    <a:pt x="6081903" y="3221101"/>
                  </a:lnTo>
                </a:path>
                <a:path w="6082030" h="3221354">
                  <a:moveTo>
                    <a:pt x="6042152" y="2899283"/>
                  </a:moveTo>
                  <a:lnTo>
                    <a:pt x="6081903" y="2899283"/>
                  </a:lnTo>
                </a:path>
                <a:path w="6082030" h="3221354">
                  <a:moveTo>
                    <a:pt x="6042152" y="2576195"/>
                  </a:moveTo>
                  <a:lnTo>
                    <a:pt x="6081903" y="2576195"/>
                  </a:lnTo>
                </a:path>
                <a:path w="6082030" h="3221354">
                  <a:moveTo>
                    <a:pt x="6042152" y="2254631"/>
                  </a:moveTo>
                  <a:lnTo>
                    <a:pt x="6081903" y="2254631"/>
                  </a:lnTo>
                </a:path>
                <a:path w="6082030" h="3221354">
                  <a:moveTo>
                    <a:pt x="6042152" y="1933067"/>
                  </a:moveTo>
                  <a:lnTo>
                    <a:pt x="6081903" y="1933067"/>
                  </a:lnTo>
                </a:path>
                <a:path w="6082030" h="3221354">
                  <a:moveTo>
                    <a:pt x="6042152" y="1609979"/>
                  </a:moveTo>
                  <a:lnTo>
                    <a:pt x="6081903" y="1609979"/>
                  </a:lnTo>
                </a:path>
                <a:path w="6082030" h="3221354">
                  <a:moveTo>
                    <a:pt x="6042152" y="1288414"/>
                  </a:moveTo>
                  <a:lnTo>
                    <a:pt x="6081903" y="1288414"/>
                  </a:lnTo>
                </a:path>
                <a:path w="6082030" h="3221354">
                  <a:moveTo>
                    <a:pt x="6042152" y="966851"/>
                  </a:moveTo>
                  <a:lnTo>
                    <a:pt x="6081903" y="966851"/>
                  </a:lnTo>
                </a:path>
                <a:path w="6082030" h="3221354">
                  <a:moveTo>
                    <a:pt x="6042152" y="643763"/>
                  </a:moveTo>
                  <a:lnTo>
                    <a:pt x="6081903" y="643763"/>
                  </a:lnTo>
                </a:path>
                <a:path w="6082030" h="3221354">
                  <a:moveTo>
                    <a:pt x="6042152" y="322199"/>
                  </a:moveTo>
                  <a:lnTo>
                    <a:pt x="6081903" y="322199"/>
                  </a:lnTo>
                </a:path>
                <a:path w="6082030" h="3221354">
                  <a:moveTo>
                    <a:pt x="6042152" y="0"/>
                  </a:moveTo>
                  <a:lnTo>
                    <a:pt x="6081903" y="0"/>
                  </a:lnTo>
                </a:path>
                <a:path w="6082030" h="3221354">
                  <a:moveTo>
                    <a:pt x="39750" y="3221101"/>
                  </a:moveTo>
                  <a:lnTo>
                    <a:pt x="39750" y="0"/>
                  </a:lnTo>
                </a:path>
                <a:path w="6082030" h="3221354">
                  <a:moveTo>
                    <a:pt x="0" y="3221101"/>
                  </a:moveTo>
                  <a:lnTo>
                    <a:pt x="39750" y="3221101"/>
                  </a:lnTo>
                </a:path>
                <a:path w="6082030" h="3221354">
                  <a:moveTo>
                    <a:pt x="0" y="2990723"/>
                  </a:moveTo>
                  <a:lnTo>
                    <a:pt x="39750" y="2990723"/>
                  </a:lnTo>
                </a:path>
                <a:path w="6082030" h="3221354">
                  <a:moveTo>
                    <a:pt x="0" y="2760599"/>
                  </a:moveTo>
                  <a:lnTo>
                    <a:pt x="39750" y="2760599"/>
                  </a:lnTo>
                </a:path>
                <a:path w="6082030" h="3221354">
                  <a:moveTo>
                    <a:pt x="0" y="2530475"/>
                  </a:moveTo>
                  <a:lnTo>
                    <a:pt x="39750" y="2530475"/>
                  </a:lnTo>
                </a:path>
                <a:path w="6082030" h="3221354">
                  <a:moveTo>
                    <a:pt x="0" y="2300351"/>
                  </a:moveTo>
                  <a:lnTo>
                    <a:pt x="39750" y="2300351"/>
                  </a:lnTo>
                </a:path>
                <a:path w="6082030" h="3221354">
                  <a:moveTo>
                    <a:pt x="0" y="2070227"/>
                  </a:moveTo>
                  <a:lnTo>
                    <a:pt x="39750" y="2070227"/>
                  </a:lnTo>
                </a:path>
                <a:path w="6082030" h="3221354">
                  <a:moveTo>
                    <a:pt x="0" y="1840102"/>
                  </a:moveTo>
                  <a:lnTo>
                    <a:pt x="39750" y="1840102"/>
                  </a:lnTo>
                </a:path>
                <a:path w="6082030" h="3221354">
                  <a:moveTo>
                    <a:pt x="0" y="1609979"/>
                  </a:moveTo>
                  <a:lnTo>
                    <a:pt x="39750" y="1609979"/>
                  </a:lnTo>
                </a:path>
                <a:path w="6082030" h="3221354">
                  <a:moveTo>
                    <a:pt x="0" y="1379854"/>
                  </a:moveTo>
                  <a:lnTo>
                    <a:pt x="39750" y="1379854"/>
                  </a:lnTo>
                </a:path>
                <a:path w="6082030" h="3221354">
                  <a:moveTo>
                    <a:pt x="0" y="1149730"/>
                  </a:moveTo>
                  <a:lnTo>
                    <a:pt x="39750" y="1149730"/>
                  </a:lnTo>
                </a:path>
                <a:path w="6082030" h="3221354">
                  <a:moveTo>
                    <a:pt x="0" y="919607"/>
                  </a:moveTo>
                  <a:lnTo>
                    <a:pt x="39750" y="919607"/>
                  </a:lnTo>
                </a:path>
                <a:path w="6082030" h="3221354">
                  <a:moveTo>
                    <a:pt x="0" y="689483"/>
                  </a:moveTo>
                  <a:lnTo>
                    <a:pt x="39750" y="689483"/>
                  </a:lnTo>
                </a:path>
                <a:path w="6082030" h="3221354">
                  <a:moveTo>
                    <a:pt x="0" y="460883"/>
                  </a:moveTo>
                  <a:lnTo>
                    <a:pt x="39750" y="460883"/>
                  </a:lnTo>
                </a:path>
                <a:path w="6082030" h="3221354">
                  <a:moveTo>
                    <a:pt x="0" y="230759"/>
                  </a:moveTo>
                  <a:lnTo>
                    <a:pt x="39750" y="230759"/>
                  </a:lnTo>
                </a:path>
                <a:path w="6082030" h="3221354">
                  <a:moveTo>
                    <a:pt x="0" y="0"/>
                  </a:moveTo>
                  <a:lnTo>
                    <a:pt x="39750" y="0"/>
                  </a:lnTo>
                </a:path>
                <a:path w="6082030" h="3221354">
                  <a:moveTo>
                    <a:pt x="39750" y="3221101"/>
                  </a:moveTo>
                  <a:lnTo>
                    <a:pt x="6042152" y="3221101"/>
                  </a:lnTo>
                </a:path>
              </a:pathLst>
            </a:custGeom>
            <a:ln w="952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38520" y="2155825"/>
              <a:ext cx="5457190" cy="2443480"/>
            </a:xfrm>
            <a:custGeom>
              <a:avLst/>
              <a:gdLst/>
              <a:ahLst/>
              <a:cxnLst/>
              <a:rect l="l" t="t" r="r" b="b"/>
              <a:pathLst>
                <a:path w="5457190" h="2443479">
                  <a:moveTo>
                    <a:pt x="0" y="2443353"/>
                  </a:moveTo>
                  <a:lnTo>
                    <a:pt x="546226" y="1913255"/>
                  </a:lnTo>
                  <a:lnTo>
                    <a:pt x="1091819" y="1529207"/>
                  </a:lnTo>
                  <a:lnTo>
                    <a:pt x="1637410" y="1204595"/>
                  </a:lnTo>
                  <a:lnTo>
                    <a:pt x="2183003" y="898271"/>
                  </a:lnTo>
                  <a:lnTo>
                    <a:pt x="2728595" y="620902"/>
                  </a:lnTo>
                  <a:lnTo>
                    <a:pt x="3274186" y="390778"/>
                  </a:lnTo>
                  <a:lnTo>
                    <a:pt x="3819779" y="195707"/>
                  </a:lnTo>
                  <a:lnTo>
                    <a:pt x="4365371" y="99695"/>
                  </a:lnTo>
                  <a:lnTo>
                    <a:pt x="4910962" y="14350"/>
                  </a:lnTo>
                  <a:lnTo>
                    <a:pt x="5456682" y="0"/>
                  </a:lnTo>
                </a:path>
              </a:pathLst>
            </a:custGeom>
            <a:ln w="19050">
              <a:solidFill>
                <a:srgbClr val="D000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0865" y="4561141"/>
              <a:ext cx="73533" cy="735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6457" y="4032313"/>
              <a:ext cx="73532" cy="735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2049" y="3646741"/>
              <a:ext cx="73533" cy="735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7641" y="3323653"/>
              <a:ext cx="73532" cy="7353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3233" y="3015805"/>
              <a:ext cx="73532" cy="735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28825" y="2739961"/>
              <a:ext cx="73532" cy="7353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74417" y="2508313"/>
              <a:ext cx="73533" cy="7353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20009" y="2313241"/>
              <a:ext cx="73532" cy="7353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67125" y="2217229"/>
              <a:ext cx="73532" cy="7353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2717" y="2133409"/>
              <a:ext cx="73533" cy="735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58309" y="2118169"/>
              <a:ext cx="73532" cy="7353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240528" y="2162048"/>
            <a:ext cx="3981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65,602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86120" y="3126104"/>
            <a:ext cx="3981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44,681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77557" y="3923791"/>
            <a:ext cx="3981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27,335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23150" y="3990847"/>
            <a:ext cx="3981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25,879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69122" y="4110354"/>
            <a:ext cx="3981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23,299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14715" y="4282821"/>
            <a:ext cx="3981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19,534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60560" y="4423917"/>
            <a:ext cx="3981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16,442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640316" y="4807711"/>
            <a:ext cx="3308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8,104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85907" y="4853685"/>
            <a:ext cx="3308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7,142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731754" y="5126863"/>
            <a:ext cx="3308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1,215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61153" y="1973097"/>
            <a:ext cx="400685" cy="347726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10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70,000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1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65,000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10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60,000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10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55,000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1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50,000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10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45,000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1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40,000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10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35,000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10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30,000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1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25,000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10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20,000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1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15,000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10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10,000</a:t>
            </a:r>
            <a:endParaRPr sz="10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610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5,000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15"/>
              </a:spcBef>
            </a:pPr>
            <a:r>
              <a:rPr sz="1000" spc="-50" dirty="0">
                <a:solidFill>
                  <a:srgbClr val="252525"/>
                </a:solidFill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285346" y="5277992"/>
            <a:ext cx="933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252525"/>
                </a:solidFill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285346" y="4955794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285346" y="4633340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20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285346" y="4311141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30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285346" y="3988689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40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285346" y="3668014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50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285346" y="3345942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60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285346" y="3023361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70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285346" y="2701289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80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285346" y="2378710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90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285346" y="2056637"/>
            <a:ext cx="226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100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323076" y="3511550"/>
            <a:ext cx="412750" cy="450850"/>
            <a:chOff x="6323076" y="3511550"/>
            <a:chExt cx="412750" cy="450850"/>
          </a:xfrm>
        </p:grpSpPr>
        <p:sp>
          <p:nvSpPr>
            <p:cNvPr id="44" name="object 44"/>
            <p:cNvSpPr/>
            <p:nvPr/>
          </p:nvSpPr>
          <p:spPr>
            <a:xfrm>
              <a:off x="6529451" y="3648075"/>
              <a:ext cx="0" cy="311150"/>
            </a:xfrm>
            <a:custGeom>
              <a:avLst/>
              <a:gdLst/>
              <a:ahLst/>
              <a:cxnLst/>
              <a:rect l="l" t="t" r="r" b="b"/>
              <a:pathLst>
                <a:path h="311150">
                  <a:moveTo>
                    <a:pt x="0" y="0"/>
                  </a:moveTo>
                  <a:lnTo>
                    <a:pt x="0" y="311150"/>
                  </a:lnTo>
                </a:path>
              </a:pathLst>
            </a:custGeom>
            <a:ln w="635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323076" y="3511550"/>
              <a:ext cx="412750" cy="136525"/>
            </a:xfrm>
            <a:custGeom>
              <a:avLst/>
              <a:gdLst/>
              <a:ahLst/>
              <a:cxnLst/>
              <a:rect l="l" t="t" r="r" b="b"/>
              <a:pathLst>
                <a:path w="412750" h="136525">
                  <a:moveTo>
                    <a:pt x="412750" y="0"/>
                  </a:moveTo>
                  <a:lnTo>
                    <a:pt x="0" y="0"/>
                  </a:lnTo>
                  <a:lnTo>
                    <a:pt x="0" y="136525"/>
                  </a:lnTo>
                  <a:lnTo>
                    <a:pt x="412750" y="136525"/>
                  </a:lnTo>
                  <a:lnTo>
                    <a:pt x="412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123179" y="5385308"/>
            <a:ext cx="2736850" cy="3149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694055" marR="5080" indent="-681990">
              <a:lnSpc>
                <a:spcPts val="1080"/>
              </a:lnSpc>
              <a:spcBef>
                <a:spcPts val="229"/>
              </a:spcBef>
              <a:tabLst>
                <a:tab pos="1225550" algn="l"/>
                <a:tab pos="1726564" algn="l"/>
              </a:tabLst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WindstormSummer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Winter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	Extreme</a:t>
            </a:r>
            <a:r>
              <a:rPr sz="1000" spc="190" dirty="0">
                <a:solidFill>
                  <a:srgbClr val="252525"/>
                </a:solidFill>
                <a:latin typeface="Calibri"/>
                <a:cs typeface="Calibri"/>
              </a:rPr>
              <a:t> 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Extreme </a:t>
            </a:r>
            <a:r>
              <a:rPr sz="1000" spc="-20" dirty="0">
                <a:solidFill>
                  <a:srgbClr val="252525"/>
                </a:solidFill>
                <a:latin typeface="Calibri"/>
                <a:cs typeface="Calibri"/>
              </a:rPr>
              <a:t>Storm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10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Storm</a:t>
            </a:r>
            <a:r>
              <a:rPr sz="10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Precipitation</a:t>
            </a:r>
            <a:r>
              <a:rPr sz="1000" spc="150" dirty="0">
                <a:solidFill>
                  <a:srgbClr val="252525"/>
                </a:solidFill>
                <a:latin typeface="Calibri"/>
                <a:cs typeface="Calibri"/>
              </a:rPr>
              <a:t>  </a:t>
            </a:r>
            <a:r>
              <a:rPr sz="1000" spc="55" dirty="0">
                <a:solidFill>
                  <a:srgbClr val="252525"/>
                </a:solidFill>
                <a:latin typeface="Calibri"/>
                <a:cs typeface="Calibri"/>
              </a:rPr>
              <a:t>Cold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27340" y="5385308"/>
            <a:ext cx="476884" cy="3149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06680" marR="5080" indent="-94615">
              <a:lnSpc>
                <a:spcPts val="1080"/>
              </a:lnSpc>
              <a:spcBef>
                <a:spcPts val="229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Extreme </a:t>
            </a:r>
            <a:r>
              <a:rPr sz="1000" spc="-20" dirty="0">
                <a:solidFill>
                  <a:srgbClr val="252525"/>
                </a:solidFill>
                <a:latin typeface="Calibri"/>
                <a:cs typeface="Calibri"/>
              </a:rPr>
              <a:t>Heat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487536" y="5385308"/>
            <a:ext cx="10668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Wildfire</a:t>
            </a:r>
            <a:r>
              <a:rPr sz="1000" spc="2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Rainstorm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565640" y="5385308"/>
            <a:ext cx="476884" cy="4521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635" algn="ctr">
              <a:lnSpc>
                <a:spcPts val="1080"/>
              </a:lnSpc>
              <a:spcBef>
                <a:spcPts val="229"/>
              </a:spcBef>
            </a:pP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No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 Extreme Hazard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181590" y="5385308"/>
            <a:ext cx="3371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Flood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634218" y="5385308"/>
            <a:ext cx="524510" cy="3149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22860">
              <a:lnSpc>
                <a:spcPts val="1080"/>
              </a:lnSpc>
              <a:spcBef>
                <a:spcPts val="229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Extreme Humidity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30822" y="3475101"/>
            <a:ext cx="3981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32,478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9426575" y="2862262"/>
            <a:ext cx="243204" cy="298450"/>
            <a:chOff x="9426575" y="2862262"/>
            <a:chExt cx="243204" cy="298450"/>
          </a:xfrm>
        </p:grpSpPr>
        <p:sp>
          <p:nvSpPr>
            <p:cNvPr id="54" name="object 54"/>
            <p:cNvSpPr/>
            <p:nvPr/>
          </p:nvSpPr>
          <p:spPr>
            <a:xfrm>
              <a:off x="9426575" y="2898775"/>
              <a:ext cx="233679" cy="0"/>
            </a:xfrm>
            <a:custGeom>
              <a:avLst/>
              <a:gdLst/>
              <a:ahLst/>
              <a:cxnLst/>
              <a:rect l="l" t="t" r="r" b="b"/>
              <a:pathLst>
                <a:path w="233679">
                  <a:moveTo>
                    <a:pt x="0" y="0"/>
                  </a:moveTo>
                  <a:lnTo>
                    <a:pt x="233425" y="0"/>
                  </a:lnTo>
                </a:path>
              </a:pathLst>
            </a:custGeom>
            <a:ln w="19050">
              <a:solidFill>
                <a:srgbClr val="D000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490075" y="3027298"/>
              <a:ext cx="179705" cy="133350"/>
            </a:xfrm>
            <a:custGeom>
              <a:avLst/>
              <a:gdLst/>
              <a:ahLst/>
              <a:cxnLst/>
              <a:rect l="l" t="t" r="r" b="b"/>
              <a:pathLst>
                <a:path w="179704" h="133350">
                  <a:moveTo>
                    <a:pt x="179387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79387" y="133350"/>
                  </a:lnTo>
                  <a:lnTo>
                    <a:pt x="179387" y="0"/>
                  </a:lnTo>
                  <a:close/>
                </a:path>
              </a:pathLst>
            </a:custGeom>
            <a:solidFill>
              <a:srgbClr val="003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510776" y="286702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31750" y="0"/>
                  </a:moveTo>
                  <a:lnTo>
                    <a:pt x="19341" y="2496"/>
                  </a:lnTo>
                  <a:lnTo>
                    <a:pt x="9255" y="9302"/>
                  </a:lnTo>
                  <a:lnTo>
                    <a:pt x="2478" y="19395"/>
                  </a:lnTo>
                  <a:lnTo>
                    <a:pt x="0" y="31750"/>
                  </a:lnTo>
                  <a:lnTo>
                    <a:pt x="2478" y="44104"/>
                  </a:lnTo>
                  <a:lnTo>
                    <a:pt x="9255" y="54197"/>
                  </a:lnTo>
                  <a:lnTo>
                    <a:pt x="19341" y="61003"/>
                  </a:lnTo>
                  <a:lnTo>
                    <a:pt x="31750" y="63500"/>
                  </a:lnTo>
                  <a:lnTo>
                    <a:pt x="44104" y="61003"/>
                  </a:lnTo>
                  <a:lnTo>
                    <a:pt x="54197" y="54197"/>
                  </a:lnTo>
                  <a:lnTo>
                    <a:pt x="61003" y="44104"/>
                  </a:lnTo>
                  <a:lnTo>
                    <a:pt x="63500" y="31750"/>
                  </a:lnTo>
                  <a:lnTo>
                    <a:pt x="61003" y="19395"/>
                  </a:lnTo>
                  <a:lnTo>
                    <a:pt x="54197" y="9302"/>
                  </a:lnTo>
                  <a:lnTo>
                    <a:pt x="44104" y="249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0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510776" y="286702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0" y="31750"/>
                  </a:moveTo>
                  <a:lnTo>
                    <a:pt x="2478" y="19395"/>
                  </a:lnTo>
                  <a:lnTo>
                    <a:pt x="9255" y="9302"/>
                  </a:lnTo>
                  <a:lnTo>
                    <a:pt x="19341" y="2496"/>
                  </a:lnTo>
                  <a:lnTo>
                    <a:pt x="31750" y="0"/>
                  </a:lnTo>
                  <a:lnTo>
                    <a:pt x="44104" y="2496"/>
                  </a:lnTo>
                  <a:lnTo>
                    <a:pt x="54197" y="9302"/>
                  </a:lnTo>
                  <a:lnTo>
                    <a:pt x="61003" y="19395"/>
                  </a:lnTo>
                  <a:lnTo>
                    <a:pt x="63500" y="31750"/>
                  </a:lnTo>
                  <a:lnTo>
                    <a:pt x="61003" y="44104"/>
                  </a:lnTo>
                  <a:lnTo>
                    <a:pt x="54197" y="54197"/>
                  </a:lnTo>
                  <a:lnTo>
                    <a:pt x="44104" y="61003"/>
                  </a:lnTo>
                  <a:lnTo>
                    <a:pt x="31750" y="63500"/>
                  </a:lnTo>
                  <a:lnTo>
                    <a:pt x="19341" y="61003"/>
                  </a:lnTo>
                  <a:lnTo>
                    <a:pt x="9255" y="54197"/>
                  </a:lnTo>
                  <a:lnTo>
                    <a:pt x="2478" y="44104"/>
                  </a:lnTo>
                  <a:lnTo>
                    <a:pt x="0" y="31750"/>
                  </a:lnTo>
                  <a:close/>
                </a:path>
              </a:pathLst>
            </a:custGeom>
            <a:ln w="9525">
              <a:solidFill>
                <a:srgbClr val="D000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9708895" y="2760751"/>
            <a:ext cx="1033144" cy="416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200"/>
              </a:lnSpc>
              <a:spcBef>
                <a:spcPts val="100"/>
              </a:spcBef>
            </a:pP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Cumulative</a:t>
            </a:r>
            <a:r>
              <a:rPr sz="1000" spc="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252525"/>
                </a:solidFill>
                <a:latin typeface="Calibri"/>
                <a:cs typeface="Calibri"/>
              </a:rPr>
              <a:t>%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Outage</a:t>
            </a:r>
            <a:r>
              <a:rPr sz="100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Frequency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53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750" b="1" dirty="0">
                <a:latin typeface="Calibri"/>
                <a:cs typeface="Calibri"/>
              </a:rPr>
              <a:t>19</a:t>
            </a:fld>
            <a:r>
              <a:rPr sz="750" b="1" spc="409" dirty="0">
                <a:latin typeface="Calibri"/>
                <a:cs typeface="Calibri"/>
              </a:rPr>
              <a:t>  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470" dirty="0">
                <a:latin typeface="Calibri"/>
                <a:cs typeface="Calibri"/>
              </a:rPr>
              <a:t> </a:t>
            </a:r>
            <a:r>
              <a:rPr dirty="0"/>
              <a:t>Copyright</a:t>
            </a:r>
            <a:r>
              <a:rPr spc="85" dirty="0"/>
              <a:t> </a:t>
            </a:r>
            <a:r>
              <a:rPr spc="-40" dirty="0"/>
              <a:t>©</a:t>
            </a:r>
            <a:r>
              <a:rPr spc="75" dirty="0"/>
              <a:t> </a:t>
            </a:r>
            <a:r>
              <a:rPr dirty="0"/>
              <a:t>Baringa</a:t>
            </a:r>
            <a:r>
              <a:rPr spc="65" dirty="0"/>
              <a:t> </a:t>
            </a:r>
            <a:r>
              <a:rPr dirty="0"/>
              <a:t>Partners </a:t>
            </a:r>
            <a:r>
              <a:rPr spc="50" dirty="0"/>
              <a:t>LLP</a:t>
            </a:r>
            <a:r>
              <a:rPr spc="55" dirty="0"/>
              <a:t> </a:t>
            </a:r>
            <a:r>
              <a:rPr dirty="0"/>
              <a:t>2025.</a:t>
            </a:r>
            <a:r>
              <a:rPr spc="245" dirty="0"/>
              <a:t> </a:t>
            </a:r>
            <a:r>
              <a:rPr dirty="0"/>
              <a:t>All</a:t>
            </a:r>
            <a:r>
              <a:rPr spc="85" dirty="0"/>
              <a:t> </a:t>
            </a:r>
            <a:r>
              <a:rPr dirty="0"/>
              <a:t>rights</a:t>
            </a:r>
            <a:r>
              <a:rPr spc="75" dirty="0"/>
              <a:t> </a:t>
            </a:r>
            <a:r>
              <a:rPr dirty="0"/>
              <a:t>reserved.</a:t>
            </a:r>
            <a:r>
              <a:rPr spc="65" dirty="0"/>
              <a:t> </a:t>
            </a:r>
            <a:r>
              <a:rPr dirty="0"/>
              <a:t>This</a:t>
            </a:r>
            <a:r>
              <a:rPr spc="95" dirty="0"/>
              <a:t> </a:t>
            </a:r>
            <a:r>
              <a:rPr dirty="0"/>
              <a:t>document</a:t>
            </a:r>
            <a:r>
              <a:rPr spc="65" dirty="0"/>
              <a:t> </a:t>
            </a:r>
            <a:r>
              <a:rPr dirty="0"/>
              <a:t>is</a:t>
            </a:r>
            <a:r>
              <a:rPr spc="75" dirty="0"/>
              <a:t> </a:t>
            </a:r>
            <a:r>
              <a:rPr dirty="0"/>
              <a:t>subject</a:t>
            </a:r>
            <a:r>
              <a:rPr spc="85" dirty="0"/>
              <a:t> </a:t>
            </a:r>
            <a:r>
              <a:rPr dirty="0"/>
              <a:t>to</a:t>
            </a:r>
            <a:r>
              <a:rPr spc="65" dirty="0"/>
              <a:t> </a:t>
            </a:r>
            <a:r>
              <a:rPr dirty="0"/>
              <a:t>contract</a:t>
            </a:r>
            <a:r>
              <a:rPr spc="3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contains</a:t>
            </a:r>
            <a:r>
              <a:rPr spc="45" dirty="0"/>
              <a:t> </a:t>
            </a:r>
            <a:r>
              <a:rPr dirty="0"/>
              <a:t>confidential</a:t>
            </a:r>
            <a:r>
              <a:rPr spc="8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proprietary</a:t>
            </a:r>
            <a:r>
              <a:rPr spc="3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  <p:sp>
        <p:nvSpPr>
          <p:cNvPr id="59" name="object 59"/>
          <p:cNvSpPr txBox="1"/>
          <p:nvPr/>
        </p:nvSpPr>
        <p:spPr>
          <a:xfrm>
            <a:off x="7579232" y="5857443"/>
            <a:ext cx="1163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10" dirty="0">
                <a:solidFill>
                  <a:srgbClr val="00358E"/>
                </a:solidFill>
                <a:latin typeface="Calibri"/>
                <a:cs typeface="Calibri"/>
              </a:rPr>
              <a:t>Weather</a:t>
            </a:r>
            <a:r>
              <a:rPr sz="1000" b="1" spc="10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00" b="1" spc="10" dirty="0">
                <a:solidFill>
                  <a:srgbClr val="00358E"/>
                </a:solidFill>
                <a:latin typeface="Calibri"/>
                <a:cs typeface="Calibri"/>
              </a:rPr>
              <a:t>Event</a:t>
            </a:r>
            <a:r>
              <a:rPr sz="1000" b="1" spc="8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00358E"/>
                </a:solidFill>
                <a:latin typeface="Calibri"/>
                <a:cs typeface="Calibri"/>
              </a:rPr>
              <a:t>Type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56488" y="1676400"/>
            <a:ext cx="3589654" cy="4489450"/>
          </a:xfrm>
          <a:prstGeom prst="rect">
            <a:avLst/>
          </a:prstGeom>
          <a:solidFill>
            <a:srgbClr val="F1F5F8"/>
          </a:solidFill>
        </p:spPr>
        <p:txBody>
          <a:bodyPr vert="horz" wrap="square" lIns="0" tIns="62229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489"/>
              </a:spcBef>
            </a:pP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OUTAGE</a:t>
            </a:r>
            <a:r>
              <a:rPr sz="1100" b="1" spc="1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INSIGHTS</a:t>
            </a:r>
            <a:endParaRPr sz="1100">
              <a:latin typeface="Calibri"/>
              <a:cs typeface="Calibri"/>
            </a:endParaRPr>
          </a:p>
          <a:p>
            <a:pPr marL="71755" marR="467995">
              <a:lnSpc>
                <a:spcPct val="100000"/>
              </a:lnSpc>
              <a:spcBef>
                <a:spcPts val="600"/>
              </a:spcBef>
            </a:pP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A</a:t>
            </a:r>
            <a:r>
              <a:rPr sz="1100" b="1" spc="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handful</a:t>
            </a:r>
            <a:r>
              <a:rPr sz="1100" b="1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of</a:t>
            </a:r>
            <a:r>
              <a:rPr sz="1100" b="1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hazards</a:t>
            </a:r>
            <a:r>
              <a:rPr sz="1100" b="1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drive</a:t>
            </a:r>
            <a:r>
              <a:rPr sz="1100" b="1" spc="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the</a:t>
            </a:r>
            <a:r>
              <a:rPr sz="1100" b="1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majority</a:t>
            </a:r>
            <a:r>
              <a:rPr sz="1100" b="1" spc="-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of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40" dirty="0">
                <a:solidFill>
                  <a:srgbClr val="00358E"/>
                </a:solidFill>
                <a:latin typeface="Calibri"/>
                <a:cs typeface="Calibri"/>
              </a:rPr>
              <a:t>severe </a:t>
            </a: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customer</a:t>
            </a:r>
            <a:r>
              <a:rPr sz="11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interruptions</a:t>
            </a:r>
            <a:r>
              <a:rPr sz="1100" b="1" spc="-4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85" dirty="0">
                <a:solidFill>
                  <a:srgbClr val="00358E"/>
                </a:solidFill>
                <a:latin typeface="Calibri"/>
                <a:cs typeface="Calibri"/>
              </a:rPr>
              <a:t>across</a:t>
            </a:r>
            <a:r>
              <a:rPr sz="1100" b="1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the</a:t>
            </a:r>
            <a:r>
              <a:rPr sz="1100" b="1" spc="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state</a:t>
            </a:r>
            <a:endParaRPr sz="1100">
              <a:latin typeface="Calibri"/>
              <a:cs typeface="Calibri"/>
            </a:endParaRPr>
          </a:p>
          <a:p>
            <a:pPr marL="240665" marR="132715" indent="-169545">
              <a:lnSpc>
                <a:spcPct val="100000"/>
              </a:lnSpc>
              <a:buFont typeface="Arial"/>
              <a:buChar char="•"/>
              <a:tabLst>
                <a:tab pos="243840" algn="l"/>
              </a:tabLst>
            </a:pP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top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3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events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(windstorms,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summer 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storms,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and 	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winter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storms)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account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about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54%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all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customer 	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interruptions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resulting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from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severe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outages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75"/>
              </a:spcBef>
              <a:buClr>
                <a:srgbClr val="252525"/>
              </a:buClr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</a:pP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Extreme</a:t>
            </a:r>
            <a:r>
              <a:rPr sz="1100" b="1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weather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drives </a:t>
            </a: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a</a:t>
            </a:r>
            <a:r>
              <a:rPr sz="1100" b="1" spc="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high</a:t>
            </a:r>
            <a:r>
              <a:rPr sz="1100" b="1" spc="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percentage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of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40" dirty="0">
                <a:solidFill>
                  <a:srgbClr val="00358E"/>
                </a:solidFill>
                <a:latin typeface="Calibri"/>
                <a:cs typeface="Calibri"/>
              </a:rPr>
              <a:t>severe</a:t>
            </a:r>
            <a:endParaRPr sz="11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</a:pP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outages</a:t>
            </a:r>
            <a:r>
              <a:rPr sz="1100" b="1" spc="-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in</a:t>
            </a:r>
            <a:r>
              <a:rPr sz="1100" b="1" spc="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the</a:t>
            </a:r>
            <a:r>
              <a:rPr sz="1100" b="1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40" dirty="0">
                <a:solidFill>
                  <a:srgbClr val="00358E"/>
                </a:solidFill>
                <a:latin typeface="Calibri"/>
                <a:cs typeface="Calibri"/>
              </a:rPr>
              <a:t>state</a:t>
            </a:r>
            <a:endParaRPr sz="1100">
              <a:latin typeface="Calibri"/>
              <a:cs typeface="Calibri"/>
            </a:endParaRPr>
          </a:p>
          <a:p>
            <a:pPr marL="240665" marR="92710" indent="-16954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3840" algn="l"/>
              </a:tabLst>
            </a:pP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About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252525"/>
                </a:solidFill>
                <a:latin typeface="Calibri"/>
                <a:cs typeface="Calibri"/>
              </a:rPr>
              <a:t>2%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customer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interruptions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from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severe 	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outages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were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not coincident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at least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one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extreme 	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weather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variable,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much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lower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percentage</a:t>
            </a:r>
            <a:r>
              <a:rPr sz="11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than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other 	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states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252525"/>
                </a:solidFill>
                <a:latin typeface="Calibri"/>
                <a:cs typeface="Calibri"/>
              </a:rPr>
              <a:t>WECC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75"/>
              </a:spcBef>
              <a:buClr>
                <a:srgbClr val="252525"/>
              </a:buClr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71755" marR="367030">
              <a:lnSpc>
                <a:spcPct val="100000"/>
              </a:lnSpc>
            </a:pP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Utilities</a:t>
            </a:r>
            <a:r>
              <a:rPr sz="1100" b="1" spc="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could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consider</a:t>
            </a:r>
            <a:r>
              <a:rPr sz="1100" b="1" spc="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which</a:t>
            </a:r>
            <a:r>
              <a:rPr sz="1100" b="1" spc="7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events</a:t>
            </a: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impact</a:t>
            </a: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00358E"/>
                </a:solidFill>
                <a:latin typeface="Calibri"/>
                <a:cs typeface="Calibri"/>
              </a:rPr>
              <a:t>their </a:t>
            </a: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climate</a:t>
            </a:r>
            <a:r>
              <a:rPr sz="11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zone</a:t>
            </a:r>
            <a:endParaRPr sz="1100">
              <a:latin typeface="Calibri"/>
              <a:cs typeface="Calibri"/>
            </a:endParaRPr>
          </a:p>
          <a:p>
            <a:pPr marL="240665" marR="274955" indent="-169545">
              <a:lnSpc>
                <a:spcPct val="100000"/>
              </a:lnSpc>
              <a:buFont typeface="Arial"/>
              <a:buChar char="•"/>
              <a:tabLst>
                <a:tab pos="243840" algn="l"/>
              </a:tabLst>
            </a:pP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Asset-level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vulnerability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studies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can</a:t>
            </a:r>
            <a:r>
              <a:rPr sz="11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help</a:t>
            </a:r>
            <a:r>
              <a:rPr sz="11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prioritize 	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resilience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investments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by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quantifying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risk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dollars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372297" y="2637158"/>
            <a:ext cx="180340" cy="176593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b="1" dirty="0">
                <a:solidFill>
                  <a:srgbClr val="00358E"/>
                </a:solidFill>
                <a:latin typeface="Calibri"/>
                <a:cs typeface="Calibri"/>
              </a:rPr>
              <a:t>Total</a:t>
            </a:r>
            <a:r>
              <a:rPr sz="1000" b="1" spc="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00" b="1" spc="65" dirty="0">
                <a:solidFill>
                  <a:srgbClr val="00358E"/>
                </a:solidFill>
                <a:latin typeface="Calibri"/>
                <a:cs typeface="Calibri"/>
              </a:rPr>
              <a:t>Customers</a:t>
            </a:r>
            <a:r>
              <a:rPr sz="1000" b="1" spc="4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00358E"/>
                </a:solidFill>
                <a:latin typeface="Calibri"/>
                <a:cs typeface="Calibri"/>
              </a:rPr>
              <a:t>Interruptions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520778" y="3069807"/>
            <a:ext cx="180340" cy="90043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b="1" spc="45" dirty="0">
                <a:solidFill>
                  <a:srgbClr val="00358E"/>
                </a:solidFill>
                <a:latin typeface="Calibri"/>
                <a:cs typeface="Calibri"/>
              </a:rPr>
              <a:t>Cumulative</a:t>
            </a:r>
            <a:r>
              <a:rPr sz="1000" b="1" spc="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00" b="1" spc="-25" dirty="0">
                <a:solidFill>
                  <a:srgbClr val="00358E"/>
                </a:solidFill>
                <a:latin typeface="Calibri"/>
                <a:cs typeface="Calibri"/>
              </a:rPr>
              <a:t>(%)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919978" y="1650238"/>
            <a:ext cx="4939030" cy="344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55"/>
              </a:lnSpc>
              <a:spcBef>
                <a:spcPts val="105"/>
              </a:spcBef>
            </a:pPr>
            <a:r>
              <a:rPr sz="1100" b="1" spc="80" dirty="0">
                <a:solidFill>
                  <a:srgbClr val="00358E"/>
                </a:solidFill>
                <a:latin typeface="Calibri"/>
                <a:cs typeface="Calibri"/>
              </a:rPr>
              <a:t>SEVERE</a:t>
            </a:r>
            <a:r>
              <a:rPr sz="11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OUTAGES*</a:t>
            </a:r>
            <a:r>
              <a:rPr sz="1100" b="1" spc="-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70" dirty="0">
                <a:solidFill>
                  <a:srgbClr val="00358E"/>
                </a:solidFill>
                <a:latin typeface="Calibri"/>
                <a:cs typeface="Calibri"/>
              </a:rPr>
              <a:t>BY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WEATHER</a:t>
            </a:r>
            <a:r>
              <a:rPr sz="1100" b="1" spc="-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EVENT</a:t>
            </a:r>
            <a:r>
              <a:rPr sz="11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&amp; TOTAL</a:t>
            </a:r>
            <a:r>
              <a:rPr sz="11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CUSTOMER</a:t>
            </a:r>
            <a:r>
              <a:rPr sz="1100" b="1" spc="-4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40" dirty="0">
                <a:solidFill>
                  <a:srgbClr val="00358E"/>
                </a:solidFill>
                <a:latin typeface="Calibri"/>
                <a:cs typeface="Calibri"/>
              </a:rPr>
              <a:t>INTERRUPTIONS</a:t>
            </a:r>
            <a:endParaRPr sz="1100">
              <a:latin typeface="Calibri"/>
              <a:cs typeface="Calibri"/>
            </a:endParaRPr>
          </a:p>
          <a:p>
            <a:pPr marL="1905" algn="ctr">
              <a:lnSpc>
                <a:spcPts val="1255"/>
              </a:lnSpc>
            </a:pPr>
            <a:r>
              <a:rPr sz="1100" spc="-20" dirty="0">
                <a:solidFill>
                  <a:srgbClr val="00358E"/>
                </a:solidFill>
                <a:latin typeface="Calibri"/>
                <a:cs typeface="Calibri"/>
              </a:rPr>
              <a:t>(MT,</a:t>
            </a:r>
            <a:r>
              <a:rPr sz="1100" spc="8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358E"/>
                </a:solidFill>
                <a:latin typeface="Calibri"/>
                <a:cs typeface="Calibri"/>
              </a:rPr>
              <a:t>2018-</a:t>
            </a:r>
            <a:r>
              <a:rPr sz="1100" spc="-20" dirty="0">
                <a:solidFill>
                  <a:srgbClr val="00358E"/>
                </a:solidFill>
                <a:latin typeface="Calibri"/>
                <a:cs typeface="Calibri"/>
              </a:rPr>
              <a:t>2022)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5421" y="6495084"/>
            <a:ext cx="4947920" cy="3168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14"/>
              </a:spcBef>
              <a:tabLst>
                <a:tab pos="194945" algn="l"/>
              </a:tabLst>
            </a:pPr>
            <a:r>
              <a:rPr sz="750" b="1" spc="-50" dirty="0">
                <a:solidFill>
                  <a:srgbClr val="252525"/>
                </a:solidFill>
                <a:latin typeface="Calibri"/>
                <a:cs typeface="Calibri"/>
              </a:rPr>
              <a:t>2</a:t>
            </a:r>
            <a:r>
              <a:rPr sz="750" b="1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750" b="1" spc="-45" dirty="0">
                <a:solidFill>
                  <a:srgbClr val="252525"/>
                </a:solidFill>
                <a:latin typeface="Calibri"/>
                <a:cs typeface="Calibri"/>
              </a:rPr>
              <a:t>|</a:t>
            </a:r>
            <a:r>
              <a:rPr sz="750" b="1" spc="180" dirty="0">
                <a:solidFill>
                  <a:srgbClr val="252525"/>
                </a:solidFill>
                <a:latin typeface="Calibri"/>
                <a:cs typeface="Calibri"/>
              </a:rPr>
              <a:t> 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Copyright</a:t>
            </a:r>
            <a:r>
              <a:rPr sz="55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spc="-40" dirty="0">
                <a:solidFill>
                  <a:srgbClr val="252525"/>
                </a:solidFill>
                <a:latin typeface="Calibri"/>
                <a:cs typeface="Calibri"/>
              </a:rPr>
              <a:t>©</a:t>
            </a:r>
            <a:r>
              <a:rPr sz="55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Baringa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Partners</a:t>
            </a:r>
            <a:r>
              <a:rPr sz="55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spc="50" dirty="0">
                <a:solidFill>
                  <a:srgbClr val="252525"/>
                </a:solidFill>
                <a:latin typeface="Calibri"/>
                <a:cs typeface="Calibri"/>
              </a:rPr>
              <a:t>LLP</a:t>
            </a:r>
            <a:r>
              <a:rPr sz="5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2025.</a:t>
            </a:r>
            <a:r>
              <a:rPr sz="550" spc="2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All</a:t>
            </a:r>
            <a:r>
              <a:rPr sz="55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rights</a:t>
            </a:r>
            <a:r>
              <a:rPr sz="55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reserved.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This</a:t>
            </a:r>
            <a:r>
              <a:rPr sz="55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document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55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subject</a:t>
            </a:r>
            <a:r>
              <a:rPr sz="55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contract</a:t>
            </a:r>
            <a:r>
              <a:rPr sz="5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55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contains</a:t>
            </a:r>
            <a:r>
              <a:rPr sz="5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confidential</a:t>
            </a:r>
            <a:r>
              <a:rPr sz="55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55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proprietary</a:t>
            </a:r>
            <a:r>
              <a:rPr sz="5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252525"/>
                </a:solidFill>
                <a:latin typeface="Calibri"/>
                <a:cs typeface="Calibri"/>
              </a:rPr>
              <a:t>information.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500" dirty="0">
                <a:solidFill>
                  <a:srgbClr val="252525"/>
                </a:solidFill>
                <a:latin typeface="Calibri"/>
                <a:cs typeface="Calibri"/>
              </a:rPr>
              <a:t>Baringa</a:t>
            </a:r>
            <a:r>
              <a:rPr sz="5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52525"/>
                </a:solidFill>
                <a:latin typeface="Calibri"/>
                <a:cs typeface="Calibri"/>
              </a:rPr>
              <a:t>Confidential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9075" y="6274894"/>
            <a:ext cx="1268450" cy="5039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25"/>
            <a:ext cx="3224022" cy="63165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4014" y="2692145"/>
            <a:ext cx="14681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70" dirty="0">
                <a:solidFill>
                  <a:srgbClr val="FFFFFF"/>
                </a:solidFill>
                <a:latin typeface="Calibri"/>
                <a:cs typeface="Calibri"/>
              </a:rPr>
              <a:t>Table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4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800" b="1" spc="125" dirty="0">
                <a:solidFill>
                  <a:srgbClr val="FFFFFF"/>
                </a:solidFill>
                <a:latin typeface="Calibri"/>
                <a:cs typeface="Calibri"/>
              </a:rPr>
              <a:t>contents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053585" y="2076640"/>
          <a:ext cx="7167245" cy="269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2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2080" marB="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00358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b="1" spc="70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Purpose</a:t>
                      </a:r>
                      <a:r>
                        <a:rPr sz="1600" b="1" spc="-50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600" b="1" spc="-30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5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Background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2080" marB="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2080" marB="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D0006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b="1" spc="5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Grid</a:t>
                      </a:r>
                      <a:r>
                        <a:rPr sz="1600" b="1" spc="6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90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Resilience</a:t>
                      </a:r>
                      <a:r>
                        <a:rPr sz="1600" b="1" spc="6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Report</a:t>
                      </a:r>
                      <a:r>
                        <a:rPr sz="1600" b="1" spc="7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(GRR)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2080" marB="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2080" marB="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0085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b="1" spc="70" dirty="0">
                          <a:solidFill>
                            <a:srgbClr val="0085BE"/>
                          </a:solidFill>
                          <a:latin typeface="Calibri"/>
                          <a:cs typeface="Calibri"/>
                        </a:rPr>
                        <a:t>State</a:t>
                      </a:r>
                      <a:r>
                        <a:rPr sz="1600" b="1" spc="40" dirty="0">
                          <a:solidFill>
                            <a:srgbClr val="0085B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085BE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b="1" spc="5" dirty="0">
                          <a:solidFill>
                            <a:srgbClr val="0085B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085BE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b="1" spc="15" dirty="0">
                          <a:solidFill>
                            <a:srgbClr val="0085B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0" dirty="0">
                          <a:solidFill>
                            <a:srgbClr val="0085BE"/>
                          </a:solidFill>
                          <a:latin typeface="Calibri"/>
                          <a:cs typeface="Calibri"/>
                        </a:rPr>
                        <a:t>Grid</a:t>
                      </a:r>
                      <a:r>
                        <a:rPr sz="1600" b="1" spc="25" dirty="0">
                          <a:solidFill>
                            <a:srgbClr val="0085B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0" dirty="0">
                          <a:solidFill>
                            <a:srgbClr val="0085BE"/>
                          </a:solidFill>
                          <a:latin typeface="Calibri"/>
                          <a:cs typeface="Calibri"/>
                        </a:rPr>
                        <a:t>Report</a:t>
                      </a:r>
                      <a:r>
                        <a:rPr sz="1600" b="1" spc="10" dirty="0">
                          <a:solidFill>
                            <a:srgbClr val="0085B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5" dirty="0">
                          <a:solidFill>
                            <a:srgbClr val="0085BE"/>
                          </a:solidFill>
                          <a:latin typeface="Calibri"/>
                          <a:cs typeface="Calibri"/>
                        </a:rPr>
                        <a:t>(SOGR)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2080" marB="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96999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600" b="1" spc="50" dirty="0">
                          <a:solidFill>
                            <a:srgbClr val="96999B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r>
                        <a:rPr sz="1600" b="1" spc="-20" dirty="0">
                          <a:solidFill>
                            <a:srgbClr val="96999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96999B"/>
                          </a:solidFill>
                          <a:latin typeface="Calibri"/>
                          <a:cs typeface="Calibri"/>
                        </a:rPr>
                        <a:t>Q&amp;A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80276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600" b="1" spc="40" dirty="0">
                          <a:solidFill>
                            <a:srgbClr val="80276C"/>
                          </a:solidFill>
                          <a:latin typeface="Calibri"/>
                          <a:cs typeface="Calibri"/>
                        </a:rPr>
                        <a:t>Appendix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812" y="1242441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456" y="0"/>
                </a:lnTo>
              </a:path>
            </a:pathLst>
          </a:custGeom>
          <a:ln w="28575">
            <a:solidFill>
              <a:srgbClr val="0035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50742" y="1688585"/>
            <a:ext cx="5503545" cy="4323715"/>
            <a:chOff x="650742" y="1688585"/>
            <a:chExt cx="5503545" cy="4323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742" y="1688585"/>
              <a:ext cx="5503174" cy="4323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164" y="1697177"/>
              <a:ext cx="5437886" cy="42580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33521" y="5347995"/>
              <a:ext cx="1042669" cy="342900"/>
            </a:xfrm>
            <a:custGeom>
              <a:avLst/>
              <a:gdLst/>
              <a:ahLst/>
              <a:cxnLst/>
              <a:rect l="l" t="t" r="r" b="b"/>
              <a:pathLst>
                <a:path w="1042670" h="342900">
                  <a:moveTo>
                    <a:pt x="1042606" y="0"/>
                  </a:moveTo>
                  <a:lnTo>
                    <a:pt x="0" y="0"/>
                  </a:lnTo>
                  <a:lnTo>
                    <a:pt x="0" y="342404"/>
                  </a:lnTo>
                  <a:lnTo>
                    <a:pt x="1042606" y="342404"/>
                  </a:lnTo>
                  <a:lnTo>
                    <a:pt x="1042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b="1" spc="70" dirty="0">
                <a:latin typeface="Calibri"/>
                <a:cs typeface="Calibri"/>
              </a:rPr>
              <a:t>Wind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and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flood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drive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an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outsized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80" dirty="0">
                <a:latin typeface="Calibri"/>
                <a:cs typeface="Calibri"/>
              </a:rPr>
              <a:t>number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50" dirty="0">
                <a:latin typeface="Calibri"/>
                <a:cs typeface="Calibri"/>
              </a:rPr>
              <a:t>of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110" dirty="0">
                <a:latin typeface="Calibri"/>
                <a:cs typeface="Calibri"/>
              </a:rPr>
              <a:t>customer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interruptions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in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NW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counties, </a:t>
            </a:r>
            <a:r>
              <a:rPr b="1" spc="105" dirty="0">
                <a:latin typeface="Calibri"/>
                <a:cs typeface="Calibri"/>
              </a:rPr>
              <a:t>accounting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for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75" dirty="0">
                <a:latin typeface="Calibri"/>
                <a:cs typeface="Calibri"/>
              </a:rPr>
              <a:t>population,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while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245" dirty="0">
                <a:latin typeface="Calibri"/>
                <a:cs typeface="Calibri"/>
              </a:rPr>
              <a:t>S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110" dirty="0">
                <a:latin typeface="Calibri"/>
                <a:cs typeface="Calibri"/>
              </a:rPr>
              <a:t>counties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experience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fewer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interruptions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than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80" dirty="0">
                <a:latin typeface="Calibri"/>
                <a:cs typeface="Calibri"/>
              </a:rPr>
              <a:t>expected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6277" y="175006"/>
            <a:ext cx="1743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MONTANA</a:t>
            </a:r>
            <a:r>
              <a:rPr sz="1200" b="1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40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00358E"/>
                </a:solidFill>
                <a:latin typeface="Calibri"/>
                <a:cs typeface="Calibri"/>
              </a:rPr>
              <a:t>HAZARD</a:t>
            </a:r>
            <a:r>
              <a:rPr sz="1200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358E"/>
                </a:solidFill>
                <a:latin typeface="Calibri"/>
                <a:cs typeface="Calibri"/>
              </a:rPr>
              <a:t>MAP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9993" y="1356487"/>
            <a:ext cx="49625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PRIMARY</a:t>
            </a:r>
            <a:r>
              <a:rPr sz="1100" b="1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DRIVER</a:t>
            </a:r>
            <a:r>
              <a:rPr sz="1100" b="1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75" dirty="0">
                <a:solidFill>
                  <a:srgbClr val="00358E"/>
                </a:solidFill>
                <a:latin typeface="Calibri"/>
                <a:cs typeface="Calibri"/>
              </a:rPr>
              <a:t>OF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CUSTOMER</a:t>
            </a:r>
            <a:r>
              <a:rPr sz="11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INTERRUPTIONS</a:t>
            </a:r>
            <a:r>
              <a:rPr sz="1100" b="1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70" dirty="0">
                <a:solidFill>
                  <a:srgbClr val="00358E"/>
                </a:solidFill>
                <a:latin typeface="Calibri"/>
                <a:cs typeface="Calibri"/>
              </a:rPr>
              <a:t>BY</a:t>
            </a:r>
            <a:r>
              <a:rPr sz="1100" b="1" spc="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70" dirty="0">
                <a:solidFill>
                  <a:srgbClr val="00358E"/>
                </a:solidFill>
                <a:latin typeface="Calibri"/>
                <a:cs typeface="Calibri"/>
              </a:rPr>
              <a:t>COUNTY</a:t>
            </a:r>
            <a:r>
              <a:rPr sz="1100" b="1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00358E"/>
                </a:solidFill>
                <a:latin typeface="Calibri"/>
                <a:cs typeface="Calibri"/>
              </a:rPr>
              <a:t>(MT,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2018-</a:t>
            </a:r>
            <a:r>
              <a:rPr sz="1100" b="1" spc="-10" dirty="0">
                <a:solidFill>
                  <a:srgbClr val="00358E"/>
                </a:solidFill>
                <a:latin typeface="Calibri"/>
                <a:cs typeface="Calibri"/>
              </a:rPr>
              <a:t>2022)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48476" y="1697177"/>
            <a:ext cx="5180330" cy="4258310"/>
          </a:xfrm>
          <a:prstGeom prst="rect">
            <a:avLst/>
          </a:prstGeom>
          <a:solidFill>
            <a:srgbClr val="F1F5F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20"/>
              </a:spcBef>
            </a:pPr>
            <a:endParaRPr sz="1100">
              <a:latin typeface="Times New Roman"/>
              <a:cs typeface="Times New Roman"/>
            </a:endParaRPr>
          </a:p>
          <a:p>
            <a:pPr marL="72390">
              <a:lnSpc>
                <a:spcPct val="100000"/>
              </a:lnSpc>
              <a:spcBef>
                <a:spcPts val="5"/>
              </a:spcBef>
            </a:pP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INSIGHTS</a:t>
            </a:r>
            <a:endParaRPr sz="1100">
              <a:latin typeface="Calibri"/>
              <a:cs typeface="Calibri"/>
            </a:endParaRPr>
          </a:p>
          <a:p>
            <a:pPr marL="72390" marR="504190">
              <a:lnSpc>
                <a:spcPts val="1190"/>
              </a:lnSpc>
              <a:spcBef>
                <a:spcPts val="615"/>
              </a:spcBef>
            </a:pP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The</a:t>
            </a:r>
            <a:r>
              <a:rPr sz="1100" b="1" spc="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highest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volume</a:t>
            </a:r>
            <a:r>
              <a:rPr sz="1100" b="1" spc="-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of</a:t>
            </a:r>
            <a:r>
              <a:rPr sz="1100" b="1" spc="-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customer</a:t>
            </a:r>
            <a:r>
              <a:rPr sz="1100" b="1" spc="-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interruptions</a:t>
            </a:r>
            <a:r>
              <a:rPr sz="1100" b="1" spc="-5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75" dirty="0">
                <a:solidFill>
                  <a:srgbClr val="00358E"/>
                </a:solidFill>
                <a:latin typeface="Calibri"/>
                <a:cs typeface="Calibri"/>
              </a:rPr>
              <a:t>is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concentrated</a:t>
            </a:r>
            <a:r>
              <a:rPr sz="1100" b="1" spc="-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in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00358E"/>
                </a:solidFill>
                <a:latin typeface="Calibri"/>
                <a:cs typeface="Calibri"/>
              </a:rPr>
              <a:t>western </a:t>
            </a: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counties</a:t>
            </a:r>
            <a:r>
              <a:rPr sz="1100" b="1" spc="-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with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dense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vegetation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and</a:t>
            </a:r>
            <a:r>
              <a:rPr sz="1100" b="1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higher </a:t>
            </a: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exposure</a:t>
            </a:r>
            <a:r>
              <a:rPr sz="11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than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other</a:t>
            </a:r>
            <a:r>
              <a:rPr sz="11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00358E"/>
                </a:solidFill>
                <a:latin typeface="Calibri"/>
                <a:cs typeface="Calibri"/>
              </a:rPr>
              <a:t>regions</a:t>
            </a:r>
            <a:endParaRPr sz="1100">
              <a:latin typeface="Calibri"/>
              <a:cs typeface="Calibri"/>
            </a:endParaRPr>
          </a:p>
          <a:p>
            <a:pPr marL="241300" marR="180340" indent="-169545">
              <a:lnSpc>
                <a:spcPts val="1190"/>
              </a:lnSpc>
              <a:spcBef>
                <a:spcPts val="595"/>
              </a:spcBef>
              <a:buFont typeface="Arial"/>
              <a:buChar char="•"/>
              <a:tabLst>
                <a:tab pos="244475" algn="l"/>
              </a:tabLst>
            </a:pP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While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undergrounding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projects</a:t>
            </a:r>
            <a:r>
              <a:rPr sz="11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would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address</a:t>
            </a:r>
            <a:r>
              <a:rPr sz="11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wind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exposure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region, 	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utilities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must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consider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tradeoffs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given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high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precipitation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and flood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exposure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45"/>
              </a:spcBef>
              <a:buClr>
                <a:srgbClr val="252525"/>
              </a:buClr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72390" marR="702310">
              <a:lnSpc>
                <a:spcPts val="1190"/>
              </a:lnSpc>
            </a:pP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Extreme</a:t>
            </a:r>
            <a:r>
              <a:rPr sz="1100" b="1" spc="-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wildfire</a:t>
            </a:r>
            <a:r>
              <a:rPr sz="11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drives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a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high</a:t>
            </a:r>
            <a:r>
              <a:rPr sz="1100" b="1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volume</a:t>
            </a:r>
            <a:r>
              <a:rPr sz="1100" b="1" spc="-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of</a:t>
            </a:r>
            <a:r>
              <a:rPr sz="1100" b="1" spc="-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customer</a:t>
            </a:r>
            <a:r>
              <a:rPr sz="1100" b="1" spc="-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interruptions</a:t>
            </a:r>
            <a:r>
              <a:rPr sz="1100" b="1" spc="-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in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-25" dirty="0">
                <a:solidFill>
                  <a:srgbClr val="00358E"/>
                </a:solidFill>
                <a:latin typeface="Calibri"/>
                <a:cs typeface="Calibri"/>
              </a:rPr>
              <a:t>the </a:t>
            </a: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southeastern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portion</a:t>
            </a:r>
            <a:r>
              <a:rPr sz="1100" b="1" spc="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of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the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 state</a:t>
            </a:r>
            <a:endParaRPr sz="1100">
              <a:latin typeface="Calibri"/>
              <a:cs typeface="Calibri"/>
            </a:endParaRPr>
          </a:p>
          <a:p>
            <a:pPr marL="358775" marR="224790" indent="-287020">
              <a:lnSpc>
                <a:spcPts val="1190"/>
              </a:lnSpc>
              <a:spcBef>
                <a:spcPts val="595"/>
              </a:spcBef>
              <a:buFont typeface="Arial"/>
              <a:buChar char="•"/>
              <a:tabLst>
                <a:tab pos="358775" algn="l"/>
              </a:tabLst>
            </a:pP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Substantiates</a:t>
            </a:r>
            <a:r>
              <a:rPr sz="11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GRR</a:t>
            </a:r>
            <a:r>
              <a:rPr sz="11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finding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that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eastern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counties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exposed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peak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wildfire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risk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state,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which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projected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intensify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out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mid-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end-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century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40"/>
              </a:spcBef>
              <a:buClr>
                <a:srgbClr val="252525"/>
              </a:buClr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72390" marR="400050">
              <a:lnSpc>
                <a:spcPts val="1190"/>
              </a:lnSpc>
            </a:pP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A</a:t>
            </a:r>
            <a:r>
              <a:rPr sz="1100" b="1" spc="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pocket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 of</a:t>
            </a:r>
            <a:r>
              <a:rPr sz="1100" b="1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flood,</a:t>
            </a:r>
            <a:r>
              <a:rPr sz="1100" b="1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cold,</a:t>
            </a:r>
            <a:r>
              <a:rPr sz="1100" b="1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and</a:t>
            </a:r>
            <a:r>
              <a:rPr sz="1100" b="1" spc="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wind</a:t>
            </a:r>
            <a:r>
              <a:rPr sz="1100" b="1" spc="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exposure</a:t>
            </a:r>
            <a:r>
              <a:rPr sz="1100" b="1" spc="-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in</a:t>
            </a:r>
            <a:r>
              <a:rPr sz="1100" b="1" spc="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the</a:t>
            </a:r>
            <a:r>
              <a:rPr sz="1100" b="1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NW</a:t>
            </a: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portion</a:t>
            </a:r>
            <a:r>
              <a:rPr sz="1100" b="1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of the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state</a:t>
            </a:r>
            <a:r>
              <a:rPr sz="1100" b="1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is 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driving</a:t>
            </a: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severe</a:t>
            </a: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outages</a:t>
            </a:r>
            <a:endParaRPr sz="1100">
              <a:latin typeface="Calibri"/>
              <a:cs typeface="Calibri"/>
            </a:endParaRPr>
          </a:p>
          <a:p>
            <a:pPr marL="358775" indent="-286385">
              <a:lnSpc>
                <a:spcPts val="1255"/>
              </a:lnSpc>
              <a:spcBef>
                <a:spcPts val="450"/>
              </a:spcBef>
              <a:buFont typeface="Arial"/>
              <a:buChar char="•"/>
              <a:tabLst>
                <a:tab pos="358775" algn="l"/>
              </a:tabLst>
            </a:pP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Prevalence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waterways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Lincoln,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Sanders,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and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Flathead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counties</a:t>
            </a:r>
            <a:endParaRPr sz="1100">
              <a:latin typeface="Calibri"/>
              <a:cs typeface="Calibri"/>
            </a:endParaRPr>
          </a:p>
          <a:p>
            <a:pPr marL="358775">
              <a:lnSpc>
                <a:spcPts val="1255"/>
              </a:lnSpc>
            </a:pP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contributes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peak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state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flood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exposure</a:t>
            </a:r>
            <a:endParaRPr sz="1100">
              <a:latin typeface="Calibri"/>
              <a:cs typeface="Calibri"/>
            </a:endParaRPr>
          </a:p>
          <a:p>
            <a:pPr marL="358775" marR="79375" indent="-287020">
              <a:lnSpc>
                <a:spcPts val="1190"/>
              </a:lnSpc>
              <a:spcBef>
                <a:spcPts val="620"/>
              </a:spcBef>
              <a:buFont typeface="Arial"/>
              <a:buChar char="•"/>
              <a:tabLst>
                <a:tab pos="358775" algn="l"/>
              </a:tabLst>
            </a:pP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This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flood exposure,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combined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cold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and wind risk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NW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contributes</a:t>
            </a:r>
            <a:r>
              <a:rPr sz="11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to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an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outsized number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customer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interruptions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respect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population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11245" y="5360923"/>
            <a:ext cx="830580" cy="2863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969"/>
              </a:lnSpc>
              <a:spcBef>
                <a:spcPts val="220"/>
              </a:spcBef>
            </a:pPr>
            <a:r>
              <a:rPr sz="900" b="1" dirty="0">
                <a:solidFill>
                  <a:srgbClr val="252525"/>
                </a:solidFill>
                <a:latin typeface="Calibri"/>
                <a:cs typeface="Calibri"/>
              </a:rPr>
              <a:t>Total</a:t>
            </a:r>
            <a:r>
              <a:rPr sz="900" b="1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b="1" spc="40" dirty="0">
                <a:solidFill>
                  <a:srgbClr val="252525"/>
                </a:solidFill>
                <a:latin typeface="Calibri"/>
                <a:cs typeface="Calibri"/>
              </a:rPr>
              <a:t>Customer </a:t>
            </a: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Interruptions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31158" y="5125720"/>
            <a:ext cx="1890395" cy="768350"/>
            <a:chOff x="3931158" y="5125720"/>
            <a:chExt cx="1890395" cy="768350"/>
          </a:xfrm>
        </p:grpSpPr>
        <p:sp>
          <p:nvSpPr>
            <p:cNvPr id="13" name="object 13"/>
            <p:cNvSpPr/>
            <p:nvPr/>
          </p:nvSpPr>
          <p:spPr>
            <a:xfrm>
              <a:off x="4657598" y="5496087"/>
              <a:ext cx="1129030" cy="46355"/>
            </a:xfrm>
            <a:custGeom>
              <a:avLst/>
              <a:gdLst/>
              <a:ahLst/>
              <a:cxnLst/>
              <a:rect l="l" t="t" r="r" b="b"/>
              <a:pathLst>
                <a:path w="1129029" h="46354">
                  <a:moveTo>
                    <a:pt x="1128636" y="0"/>
                  </a:moveTo>
                  <a:lnTo>
                    <a:pt x="0" y="0"/>
                  </a:lnTo>
                  <a:lnTo>
                    <a:pt x="0" y="46319"/>
                  </a:lnTo>
                  <a:lnTo>
                    <a:pt x="1128636" y="46319"/>
                  </a:lnTo>
                  <a:lnTo>
                    <a:pt x="112863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57598" y="5496087"/>
              <a:ext cx="1129030" cy="46355"/>
            </a:xfrm>
            <a:custGeom>
              <a:avLst/>
              <a:gdLst/>
              <a:ahLst/>
              <a:cxnLst/>
              <a:rect l="l" t="t" r="r" b="b"/>
              <a:pathLst>
                <a:path w="1129029" h="46354">
                  <a:moveTo>
                    <a:pt x="0" y="46319"/>
                  </a:moveTo>
                  <a:lnTo>
                    <a:pt x="1128636" y="46319"/>
                  </a:lnTo>
                  <a:lnTo>
                    <a:pt x="1128636" y="0"/>
                  </a:lnTo>
                  <a:lnTo>
                    <a:pt x="0" y="0"/>
                  </a:lnTo>
                  <a:lnTo>
                    <a:pt x="0" y="46319"/>
                  </a:lnTo>
                  <a:close/>
                </a:path>
              </a:pathLst>
            </a:custGeom>
            <a:ln w="254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37508" y="5132070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697" y="0"/>
                  </a:moveTo>
                  <a:lnTo>
                    <a:pt x="330307" y="2943"/>
                  </a:lnTo>
                  <a:lnTo>
                    <a:pt x="284677" y="11539"/>
                  </a:lnTo>
                  <a:lnTo>
                    <a:pt x="241161" y="25432"/>
                  </a:lnTo>
                  <a:lnTo>
                    <a:pt x="200111" y="44269"/>
                  </a:lnTo>
                  <a:lnTo>
                    <a:pt x="161882" y="67695"/>
                  </a:lnTo>
                  <a:lnTo>
                    <a:pt x="126827" y="95356"/>
                  </a:lnTo>
                  <a:lnTo>
                    <a:pt x="95300" y="126898"/>
                  </a:lnTo>
                  <a:lnTo>
                    <a:pt x="67653" y="161968"/>
                  </a:lnTo>
                  <a:lnTo>
                    <a:pt x="44240" y="200210"/>
                  </a:lnTo>
                  <a:lnTo>
                    <a:pt x="25415" y="241271"/>
                  </a:lnTo>
                  <a:lnTo>
                    <a:pt x="11531" y="284796"/>
                  </a:lnTo>
                  <a:lnTo>
                    <a:pt x="2941" y="330432"/>
                  </a:lnTo>
                  <a:lnTo>
                    <a:pt x="0" y="377824"/>
                  </a:lnTo>
                  <a:lnTo>
                    <a:pt x="2941" y="425200"/>
                  </a:lnTo>
                  <a:lnTo>
                    <a:pt x="11531" y="470820"/>
                  </a:lnTo>
                  <a:lnTo>
                    <a:pt x="25415" y="514332"/>
                  </a:lnTo>
                  <a:lnTo>
                    <a:pt x="44240" y="555380"/>
                  </a:lnTo>
                  <a:lnTo>
                    <a:pt x="67653" y="593610"/>
                  </a:lnTo>
                  <a:lnTo>
                    <a:pt x="95300" y="628670"/>
                  </a:lnTo>
                  <a:lnTo>
                    <a:pt x="126827" y="660203"/>
                  </a:lnTo>
                  <a:lnTo>
                    <a:pt x="161882" y="687857"/>
                  </a:lnTo>
                  <a:lnTo>
                    <a:pt x="200111" y="711277"/>
                  </a:lnTo>
                  <a:lnTo>
                    <a:pt x="241161" y="730109"/>
                  </a:lnTo>
                  <a:lnTo>
                    <a:pt x="284677" y="743998"/>
                  </a:lnTo>
                  <a:lnTo>
                    <a:pt x="330307" y="752592"/>
                  </a:lnTo>
                  <a:lnTo>
                    <a:pt x="377697" y="755535"/>
                  </a:lnTo>
                  <a:lnTo>
                    <a:pt x="425090" y="752592"/>
                  </a:lnTo>
                  <a:lnTo>
                    <a:pt x="470726" y="743998"/>
                  </a:lnTo>
                  <a:lnTo>
                    <a:pt x="514251" y="730109"/>
                  </a:lnTo>
                  <a:lnTo>
                    <a:pt x="555312" y="711277"/>
                  </a:lnTo>
                  <a:lnTo>
                    <a:pt x="593554" y="687857"/>
                  </a:lnTo>
                  <a:lnTo>
                    <a:pt x="628624" y="660203"/>
                  </a:lnTo>
                  <a:lnTo>
                    <a:pt x="660166" y="628670"/>
                  </a:lnTo>
                  <a:lnTo>
                    <a:pt x="687827" y="593610"/>
                  </a:lnTo>
                  <a:lnTo>
                    <a:pt x="711253" y="555380"/>
                  </a:lnTo>
                  <a:lnTo>
                    <a:pt x="730090" y="514332"/>
                  </a:lnTo>
                  <a:lnTo>
                    <a:pt x="743983" y="470820"/>
                  </a:lnTo>
                  <a:lnTo>
                    <a:pt x="752579" y="425200"/>
                  </a:lnTo>
                  <a:lnTo>
                    <a:pt x="755522" y="377824"/>
                  </a:lnTo>
                  <a:lnTo>
                    <a:pt x="752579" y="330432"/>
                  </a:lnTo>
                  <a:lnTo>
                    <a:pt x="743983" y="284796"/>
                  </a:lnTo>
                  <a:lnTo>
                    <a:pt x="730090" y="241271"/>
                  </a:lnTo>
                  <a:lnTo>
                    <a:pt x="711253" y="200210"/>
                  </a:lnTo>
                  <a:lnTo>
                    <a:pt x="687827" y="161968"/>
                  </a:lnTo>
                  <a:lnTo>
                    <a:pt x="660166" y="126898"/>
                  </a:lnTo>
                  <a:lnTo>
                    <a:pt x="628624" y="95356"/>
                  </a:lnTo>
                  <a:lnTo>
                    <a:pt x="593554" y="67695"/>
                  </a:lnTo>
                  <a:lnTo>
                    <a:pt x="555312" y="44269"/>
                  </a:lnTo>
                  <a:lnTo>
                    <a:pt x="514251" y="25432"/>
                  </a:lnTo>
                  <a:lnTo>
                    <a:pt x="470726" y="11539"/>
                  </a:lnTo>
                  <a:lnTo>
                    <a:pt x="425090" y="2943"/>
                  </a:lnTo>
                  <a:lnTo>
                    <a:pt x="3776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37508" y="5132070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697" y="755535"/>
                  </a:moveTo>
                  <a:lnTo>
                    <a:pt x="330307" y="752592"/>
                  </a:lnTo>
                  <a:lnTo>
                    <a:pt x="284677" y="743998"/>
                  </a:lnTo>
                  <a:lnTo>
                    <a:pt x="241161" y="730109"/>
                  </a:lnTo>
                  <a:lnTo>
                    <a:pt x="200111" y="711277"/>
                  </a:lnTo>
                  <a:lnTo>
                    <a:pt x="161882" y="687857"/>
                  </a:lnTo>
                  <a:lnTo>
                    <a:pt x="126827" y="660203"/>
                  </a:lnTo>
                  <a:lnTo>
                    <a:pt x="95300" y="628670"/>
                  </a:lnTo>
                  <a:lnTo>
                    <a:pt x="67653" y="593610"/>
                  </a:lnTo>
                  <a:lnTo>
                    <a:pt x="44240" y="555380"/>
                  </a:lnTo>
                  <a:lnTo>
                    <a:pt x="25415" y="514332"/>
                  </a:lnTo>
                  <a:lnTo>
                    <a:pt x="11531" y="470820"/>
                  </a:lnTo>
                  <a:lnTo>
                    <a:pt x="2941" y="425200"/>
                  </a:lnTo>
                  <a:lnTo>
                    <a:pt x="0" y="377824"/>
                  </a:lnTo>
                  <a:lnTo>
                    <a:pt x="2941" y="330432"/>
                  </a:lnTo>
                  <a:lnTo>
                    <a:pt x="11531" y="284796"/>
                  </a:lnTo>
                  <a:lnTo>
                    <a:pt x="25415" y="241271"/>
                  </a:lnTo>
                  <a:lnTo>
                    <a:pt x="44240" y="200210"/>
                  </a:lnTo>
                  <a:lnTo>
                    <a:pt x="67653" y="161968"/>
                  </a:lnTo>
                  <a:lnTo>
                    <a:pt x="95300" y="126898"/>
                  </a:lnTo>
                  <a:lnTo>
                    <a:pt x="126827" y="95356"/>
                  </a:lnTo>
                  <a:lnTo>
                    <a:pt x="161882" y="67695"/>
                  </a:lnTo>
                  <a:lnTo>
                    <a:pt x="200111" y="44269"/>
                  </a:lnTo>
                  <a:lnTo>
                    <a:pt x="241161" y="25432"/>
                  </a:lnTo>
                  <a:lnTo>
                    <a:pt x="284677" y="11539"/>
                  </a:lnTo>
                  <a:lnTo>
                    <a:pt x="330307" y="2943"/>
                  </a:lnTo>
                  <a:lnTo>
                    <a:pt x="377697" y="0"/>
                  </a:lnTo>
                  <a:lnTo>
                    <a:pt x="425090" y="2943"/>
                  </a:lnTo>
                  <a:lnTo>
                    <a:pt x="470726" y="11539"/>
                  </a:lnTo>
                  <a:lnTo>
                    <a:pt x="514251" y="25432"/>
                  </a:lnTo>
                  <a:lnTo>
                    <a:pt x="555312" y="44269"/>
                  </a:lnTo>
                  <a:lnTo>
                    <a:pt x="593554" y="67695"/>
                  </a:lnTo>
                  <a:lnTo>
                    <a:pt x="628624" y="95356"/>
                  </a:lnTo>
                  <a:lnTo>
                    <a:pt x="660166" y="126898"/>
                  </a:lnTo>
                  <a:lnTo>
                    <a:pt x="687827" y="161968"/>
                  </a:lnTo>
                  <a:lnTo>
                    <a:pt x="711253" y="200210"/>
                  </a:lnTo>
                  <a:lnTo>
                    <a:pt x="730090" y="241271"/>
                  </a:lnTo>
                  <a:lnTo>
                    <a:pt x="743983" y="284796"/>
                  </a:lnTo>
                  <a:lnTo>
                    <a:pt x="752579" y="330432"/>
                  </a:lnTo>
                  <a:lnTo>
                    <a:pt x="755522" y="377824"/>
                  </a:lnTo>
                  <a:lnTo>
                    <a:pt x="752579" y="425200"/>
                  </a:lnTo>
                  <a:lnTo>
                    <a:pt x="743983" y="470820"/>
                  </a:lnTo>
                  <a:lnTo>
                    <a:pt x="730090" y="514332"/>
                  </a:lnTo>
                  <a:lnTo>
                    <a:pt x="711253" y="555380"/>
                  </a:lnTo>
                  <a:lnTo>
                    <a:pt x="687827" y="593610"/>
                  </a:lnTo>
                  <a:lnTo>
                    <a:pt x="660166" y="628670"/>
                  </a:lnTo>
                  <a:lnTo>
                    <a:pt x="628624" y="660203"/>
                  </a:lnTo>
                  <a:lnTo>
                    <a:pt x="593554" y="687857"/>
                  </a:lnTo>
                  <a:lnTo>
                    <a:pt x="555312" y="711277"/>
                  </a:lnTo>
                  <a:lnTo>
                    <a:pt x="514251" y="730109"/>
                  </a:lnTo>
                  <a:lnTo>
                    <a:pt x="470726" y="743998"/>
                  </a:lnTo>
                  <a:lnTo>
                    <a:pt x="425090" y="752592"/>
                  </a:lnTo>
                  <a:lnTo>
                    <a:pt x="377697" y="755535"/>
                  </a:lnTo>
                  <a:close/>
                </a:path>
              </a:pathLst>
            </a:custGeom>
            <a:ln w="127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1490" y="5388229"/>
              <a:ext cx="243332" cy="24325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571490" y="5388229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39" h="243839">
                  <a:moveTo>
                    <a:pt x="121665" y="243255"/>
                  </a:moveTo>
                  <a:lnTo>
                    <a:pt x="74312" y="233705"/>
                  </a:lnTo>
                  <a:lnTo>
                    <a:pt x="35639" y="207654"/>
                  </a:lnTo>
                  <a:lnTo>
                    <a:pt x="9562" y="169007"/>
                  </a:lnTo>
                  <a:lnTo>
                    <a:pt x="0" y="121666"/>
                  </a:lnTo>
                  <a:lnTo>
                    <a:pt x="9562" y="74312"/>
                  </a:lnTo>
                  <a:lnTo>
                    <a:pt x="35639" y="35639"/>
                  </a:lnTo>
                  <a:lnTo>
                    <a:pt x="74312" y="9562"/>
                  </a:lnTo>
                  <a:lnTo>
                    <a:pt x="121665" y="0"/>
                  </a:lnTo>
                  <a:lnTo>
                    <a:pt x="169019" y="9562"/>
                  </a:lnTo>
                  <a:lnTo>
                    <a:pt x="207692" y="35639"/>
                  </a:lnTo>
                  <a:lnTo>
                    <a:pt x="233769" y="74312"/>
                  </a:lnTo>
                  <a:lnTo>
                    <a:pt x="243332" y="121666"/>
                  </a:lnTo>
                  <a:lnTo>
                    <a:pt x="233769" y="169007"/>
                  </a:lnTo>
                  <a:lnTo>
                    <a:pt x="207692" y="207654"/>
                  </a:lnTo>
                  <a:lnTo>
                    <a:pt x="169019" y="233705"/>
                  </a:lnTo>
                  <a:lnTo>
                    <a:pt x="121665" y="243255"/>
                  </a:lnTo>
                  <a:close/>
                </a:path>
              </a:pathLst>
            </a:custGeom>
            <a:ln w="127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31410" y="5287010"/>
              <a:ext cx="460375" cy="445770"/>
            </a:xfrm>
            <a:custGeom>
              <a:avLst/>
              <a:gdLst/>
              <a:ahLst/>
              <a:cxnLst/>
              <a:rect l="l" t="t" r="r" b="b"/>
              <a:pathLst>
                <a:path w="460375" h="445770">
                  <a:moveTo>
                    <a:pt x="230124" y="0"/>
                  </a:moveTo>
                  <a:lnTo>
                    <a:pt x="183772" y="4529"/>
                  </a:lnTo>
                  <a:lnTo>
                    <a:pt x="140588" y="17520"/>
                  </a:lnTo>
                  <a:lnTo>
                    <a:pt x="101500" y="38073"/>
                  </a:lnTo>
                  <a:lnTo>
                    <a:pt x="67437" y="65293"/>
                  </a:lnTo>
                  <a:lnTo>
                    <a:pt x="39326" y="98282"/>
                  </a:lnTo>
                  <a:lnTo>
                    <a:pt x="18097" y="136142"/>
                  </a:lnTo>
                  <a:lnTo>
                    <a:pt x="4679" y="177975"/>
                  </a:lnTo>
                  <a:lnTo>
                    <a:pt x="0" y="222884"/>
                  </a:lnTo>
                  <a:lnTo>
                    <a:pt x="4679" y="267762"/>
                  </a:lnTo>
                  <a:lnTo>
                    <a:pt x="18097" y="309564"/>
                  </a:lnTo>
                  <a:lnTo>
                    <a:pt x="39326" y="347396"/>
                  </a:lnTo>
                  <a:lnTo>
                    <a:pt x="67437" y="380360"/>
                  </a:lnTo>
                  <a:lnTo>
                    <a:pt x="101500" y="407559"/>
                  </a:lnTo>
                  <a:lnTo>
                    <a:pt x="140588" y="428098"/>
                  </a:lnTo>
                  <a:lnTo>
                    <a:pt x="183772" y="441078"/>
                  </a:lnTo>
                  <a:lnTo>
                    <a:pt x="230124" y="445604"/>
                  </a:lnTo>
                  <a:lnTo>
                    <a:pt x="276511" y="441078"/>
                  </a:lnTo>
                  <a:lnTo>
                    <a:pt x="319712" y="428098"/>
                  </a:lnTo>
                  <a:lnTo>
                    <a:pt x="358803" y="407559"/>
                  </a:lnTo>
                  <a:lnTo>
                    <a:pt x="392858" y="380360"/>
                  </a:lnTo>
                  <a:lnTo>
                    <a:pt x="420955" y="347396"/>
                  </a:lnTo>
                  <a:lnTo>
                    <a:pt x="442168" y="309564"/>
                  </a:lnTo>
                  <a:lnTo>
                    <a:pt x="455574" y="267762"/>
                  </a:lnTo>
                  <a:lnTo>
                    <a:pt x="460248" y="222884"/>
                  </a:lnTo>
                  <a:lnTo>
                    <a:pt x="455574" y="177975"/>
                  </a:lnTo>
                  <a:lnTo>
                    <a:pt x="442168" y="136142"/>
                  </a:lnTo>
                  <a:lnTo>
                    <a:pt x="420955" y="98282"/>
                  </a:lnTo>
                  <a:lnTo>
                    <a:pt x="392858" y="65293"/>
                  </a:lnTo>
                  <a:lnTo>
                    <a:pt x="358803" y="38073"/>
                  </a:lnTo>
                  <a:lnTo>
                    <a:pt x="319712" y="17520"/>
                  </a:lnTo>
                  <a:lnTo>
                    <a:pt x="276511" y="4529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31410" y="5287010"/>
              <a:ext cx="460375" cy="445770"/>
            </a:xfrm>
            <a:custGeom>
              <a:avLst/>
              <a:gdLst/>
              <a:ahLst/>
              <a:cxnLst/>
              <a:rect l="l" t="t" r="r" b="b"/>
              <a:pathLst>
                <a:path w="460375" h="445770">
                  <a:moveTo>
                    <a:pt x="230124" y="445604"/>
                  </a:moveTo>
                  <a:lnTo>
                    <a:pt x="183772" y="441078"/>
                  </a:lnTo>
                  <a:lnTo>
                    <a:pt x="140588" y="428098"/>
                  </a:lnTo>
                  <a:lnTo>
                    <a:pt x="101500" y="407559"/>
                  </a:lnTo>
                  <a:lnTo>
                    <a:pt x="67437" y="380360"/>
                  </a:lnTo>
                  <a:lnTo>
                    <a:pt x="39326" y="347396"/>
                  </a:lnTo>
                  <a:lnTo>
                    <a:pt x="18097" y="309564"/>
                  </a:lnTo>
                  <a:lnTo>
                    <a:pt x="4679" y="267762"/>
                  </a:lnTo>
                  <a:lnTo>
                    <a:pt x="0" y="222884"/>
                  </a:lnTo>
                  <a:lnTo>
                    <a:pt x="4679" y="177975"/>
                  </a:lnTo>
                  <a:lnTo>
                    <a:pt x="18097" y="136142"/>
                  </a:lnTo>
                  <a:lnTo>
                    <a:pt x="39326" y="98282"/>
                  </a:lnTo>
                  <a:lnTo>
                    <a:pt x="67437" y="65293"/>
                  </a:lnTo>
                  <a:lnTo>
                    <a:pt x="101500" y="38073"/>
                  </a:lnTo>
                  <a:lnTo>
                    <a:pt x="140588" y="17520"/>
                  </a:lnTo>
                  <a:lnTo>
                    <a:pt x="183772" y="4529"/>
                  </a:lnTo>
                  <a:lnTo>
                    <a:pt x="230124" y="0"/>
                  </a:lnTo>
                  <a:lnTo>
                    <a:pt x="276511" y="4529"/>
                  </a:lnTo>
                  <a:lnTo>
                    <a:pt x="319712" y="17520"/>
                  </a:lnTo>
                  <a:lnTo>
                    <a:pt x="358803" y="38073"/>
                  </a:lnTo>
                  <a:lnTo>
                    <a:pt x="392858" y="65293"/>
                  </a:lnTo>
                  <a:lnTo>
                    <a:pt x="420955" y="98282"/>
                  </a:lnTo>
                  <a:lnTo>
                    <a:pt x="442168" y="136142"/>
                  </a:lnTo>
                  <a:lnTo>
                    <a:pt x="455574" y="177975"/>
                  </a:lnTo>
                  <a:lnTo>
                    <a:pt x="460248" y="222884"/>
                  </a:lnTo>
                  <a:lnTo>
                    <a:pt x="455574" y="267762"/>
                  </a:lnTo>
                  <a:lnTo>
                    <a:pt x="442168" y="309564"/>
                  </a:lnTo>
                  <a:lnTo>
                    <a:pt x="420955" y="347396"/>
                  </a:lnTo>
                  <a:lnTo>
                    <a:pt x="392858" y="380360"/>
                  </a:lnTo>
                  <a:lnTo>
                    <a:pt x="358803" y="407559"/>
                  </a:lnTo>
                  <a:lnTo>
                    <a:pt x="319712" y="428098"/>
                  </a:lnTo>
                  <a:lnTo>
                    <a:pt x="276511" y="441078"/>
                  </a:lnTo>
                  <a:lnTo>
                    <a:pt x="230124" y="445604"/>
                  </a:lnTo>
                  <a:close/>
                </a:path>
              </a:pathLst>
            </a:custGeom>
            <a:ln w="12699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171569" y="5413628"/>
            <a:ext cx="2692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252525"/>
                </a:solidFill>
                <a:latin typeface="Calibri"/>
                <a:cs typeface="Calibri"/>
              </a:rPr>
              <a:t>500k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29580" y="5413628"/>
            <a:ext cx="2692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252525"/>
                </a:solidFill>
                <a:latin typeface="Calibri"/>
                <a:cs typeface="Calibri"/>
              </a:rPr>
              <a:t>150k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92571" y="5419725"/>
            <a:ext cx="2082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25k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8812" y="4500549"/>
            <a:ext cx="1129030" cy="21780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540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252525"/>
                </a:solidFill>
                <a:latin typeface="Calibri"/>
                <a:cs typeface="Calibri"/>
              </a:rPr>
              <a:t>PRIMARY</a:t>
            </a:r>
            <a:r>
              <a:rPr sz="900" b="1" spc="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DRIVER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8164" y="4709223"/>
            <a:ext cx="1129271" cy="1246009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53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750" b="1" dirty="0">
                <a:latin typeface="Calibri"/>
                <a:cs typeface="Calibri"/>
              </a:rPr>
              <a:t>20</a:t>
            </a:fld>
            <a:r>
              <a:rPr sz="750" b="1" spc="409" dirty="0">
                <a:latin typeface="Calibri"/>
                <a:cs typeface="Calibri"/>
              </a:rPr>
              <a:t>  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470" dirty="0">
                <a:latin typeface="Calibri"/>
                <a:cs typeface="Calibri"/>
              </a:rPr>
              <a:t> </a:t>
            </a:r>
            <a:r>
              <a:rPr dirty="0"/>
              <a:t>Copyright</a:t>
            </a:r>
            <a:r>
              <a:rPr spc="85" dirty="0"/>
              <a:t> </a:t>
            </a:r>
            <a:r>
              <a:rPr spc="-40" dirty="0"/>
              <a:t>©</a:t>
            </a:r>
            <a:r>
              <a:rPr spc="75" dirty="0"/>
              <a:t> </a:t>
            </a:r>
            <a:r>
              <a:rPr dirty="0"/>
              <a:t>Baringa</a:t>
            </a:r>
            <a:r>
              <a:rPr spc="65" dirty="0"/>
              <a:t> </a:t>
            </a:r>
            <a:r>
              <a:rPr dirty="0"/>
              <a:t>Partners </a:t>
            </a:r>
            <a:r>
              <a:rPr spc="50" dirty="0"/>
              <a:t>LLP</a:t>
            </a:r>
            <a:r>
              <a:rPr spc="55" dirty="0"/>
              <a:t> </a:t>
            </a:r>
            <a:r>
              <a:rPr dirty="0"/>
              <a:t>2025.</a:t>
            </a:r>
            <a:r>
              <a:rPr spc="245" dirty="0"/>
              <a:t> </a:t>
            </a:r>
            <a:r>
              <a:rPr dirty="0"/>
              <a:t>All</a:t>
            </a:r>
            <a:r>
              <a:rPr spc="85" dirty="0"/>
              <a:t> </a:t>
            </a:r>
            <a:r>
              <a:rPr dirty="0"/>
              <a:t>rights</a:t>
            </a:r>
            <a:r>
              <a:rPr spc="75" dirty="0"/>
              <a:t> </a:t>
            </a:r>
            <a:r>
              <a:rPr dirty="0"/>
              <a:t>reserved.</a:t>
            </a:r>
            <a:r>
              <a:rPr spc="65" dirty="0"/>
              <a:t> </a:t>
            </a:r>
            <a:r>
              <a:rPr dirty="0"/>
              <a:t>This</a:t>
            </a:r>
            <a:r>
              <a:rPr spc="95" dirty="0"/>
              <a:t> </a:t>
            </a:r>
            <a:r>
              <a:rPr dirty="0"/>
              <a:t>document</a:t>
            </a:r>
            <a:r>
              <a:rPr spc="65" dirty="0"/>
              <a:t> </a:t>
            </a:r>
            <a:r>
              <a:rPr dirty="0"/>
              <a:t>is</a:t>
            </a:r>
            <a:r>
              <a:rPr spc="75" dirty="0"/>
              <a:t> </a:t>
            </a:r>
            <a:r>
              <a:rPr dirty="0"/>
              <a:t>subject</a:t>
            </a:r>
            <a:r>
              <a:rPr spc="85" dirty="0"/>
              <a:t> </a:t>
            </a:r>
            <a:r>
              <a:rPr dirty="0"/>
              <a:t>to</a:t>
            </a:r>
            <a:r>
              <a:rPr spc="65" dirty="0"/>
              <a:t> </a:t>
            </a:r>
            <a:r>
              <a:rPr dirty="0"/>
              <a:t>contract</a:t>
            </a:r>
            <a:r>
              <a:rPr spc="3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contains</a:t>
            </a:r>
            <a:r>
              <a:rPr spc="45" dirty="0"/>
              <a:t> </a:t>
            </a:r>
            <a:r>
              <a:rPr dirty="0"/>
              <a:t>confidential</a:t>
            </a:r>
            <a:r>
              <a:rPr spc="8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proprietary</a:t>
            </a:r>
            <a:r>
              <a:rPr spc="3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812" y="1242441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456" y="0"/>
                </a:lnTo>
              </a:path>
            </a:pathLst>
          </a:custGeom>
          <a:ln w="28575">
            <a:solidFill>
              <a:srgbClr val="0035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" y="1699132"/>
            <a:ext cx="5432679" cy="383552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b="1" spc="114" dirty="0">
                <a:latin typeface="Calibri"/>
                <a:cs typeface="Calibri"/>
              </a:rPr>
              <a:t>Counties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with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the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highest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80" dirty="0">
                <a:latin typeface="Calibri"/>
                <a:cs typeface="Calibri"/>
              </a:rPr>
              <a:t>volume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50" dirty="0">
                <a:latin typeface="Calibri"/>
                <a:cs typeface="Calibri"/>
              </a:rPr>
              <a:t>of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interruptions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per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110" dirty="0">
                <a:latin typeface="Calibri"/>
                <a:cs typeface="Calibri"/>
              </a:rPr>
              <a:t>customer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are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100" dirty="0">
                <a:latin typeface="Calibri"/>
                <a:cs typeface="Calibri"/>
              </a:rPr>
              <a:t>spread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throughout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30" dirty="0">
                <a:latin typeface="Calibri"/>
                <a:cs typeface="Calibri"/>
              </a:rPr>
              <a:t>the </a:t>
            </a:r>
            <a:r>
              <a:rPr b="1" spc="80" dirty="0">
                <a:latin typeface="Calibri"/>
                <a:cs typeface="Calibri"/>
              </a:rPr>
              <a:t>state,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but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are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generally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spc="100" dirty="0">
                <a:latin typeface="Calibri"/>
                <a:cs typeface="Calibri"/>
              </a:rPr>
              <a:t>located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in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forested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110" dirty="0">
                <a:latin typeface="Calibri"/>
                <a:cs typeface="Calibri"/>
              </a:rPr>
              <a:t>areas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and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95" dirty="0">
                <a:latin typeface="Calibri"/>
                <a:cs typeface="Calibri"/>
              </a:rPr>
              <a:t>served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50" dirty="0">
                <a:latin typeface="Calibri"/>
                <a:cs typeface="Calibri"/>
              </a:rPr>
              <a:t>by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rural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spc="75" dirty="0">
                <a:latin typeface="Calibri"/>
                <a:cs typeface="Calibri"/>
              </a:rPr>
              <a:t>cooperatives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6277" y="175006"/>
            <a:ext cx="1963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MONTANA</a:t>
            </a:r>
            <a:r>
              <a:rPr sz="1200" b="1" spc="20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40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spc="17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RELIABILITY</a:t>
            </a:r>
            <a:r>
              <a:rPr sz="1200" spc="15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358E"/>
                </a:solidFill>
                <a:latin typeface="Calibri"/>
                <a:cs typeface="Calibri"/>
              </a:rPr>
              <a:t>MAP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932" y="1258570"/>
            <a:ext cx="4754245" cy="344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55"/>
              </a:lnSpc>
              <a:spcBef>
                <a:spcPts val="105"/>
              </a:spcBef>
            </a:pP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TOTAL </a:t>
            </a: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CUSTOMER</a:t>
            </a:r>
            <a:r>
              <a:rPr sz="1100" b="1" spc="-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INTERRUPTIONS</a:t>
            </a:r>
            <a:r>
              <a:rPr sz="1100" b="1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75" dirty="0">
                <a:solidFill>
                  <a:srgbClr val="00358E"/>
                </a:solidFill>
                <a:latin typeface="Calibri"/>
                <a:cs typeface="Calibri"/>
              </a:rPr>
              <a:t>PER</a:t>
            </a:r>
            <a:r>
              <a:rPr sz="11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85" dirty="0">
                <a:solidFill>
                  <a:srgbClr val="00358E"/>
                </a:solidFill>
                <a:latin typeface="Calibri"/>
                <a:cs typeface="Calibri"/>
              </a:rPr>
              <a:t>COVERED</a:t>
            </a:r>
            <a:r>
              <a:rPr sz="11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CUSTOMER</a:t>
            </a:r>
            <a:r>
              <a:rPr sz="11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70" dirty="0">
                <a:solidFill>
                  <a:srgbClr val="00358E"/>
                </a:solidFill>
                <a:latin typeface="Calibri"/>
                <a:cs typeface="Calibri"/>
              </a:rPr>
              <a:t>BY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COUNTY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sz="1100" b="1" spc="-10" dirty="0">
                <a:solidFill>
                  <a:srgbClr val="00358E"/>
                </a:solidFill>
                <a:latin typeface="Calibri"/>
                <a:cs typeface="Calibri"/>
              </a:rPr>
              <a:t>(MT,</a:t>
            </a:r>
            <a:r>
              <a:rPr sz="1100" b="1" spc="7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2018-</a:t>
            </a:r>
            <a:r>
              <a:rPr sz="1100" b="1" spc="-10" dirty="0">
                <a:solidFill>
                  <a:srgbClr val="00358E"/>
                </a:solidFill>
                <a:latin typeface="Calibri"/>
                <a:cs typeface="Calibri"/>
              </a:rPr>
              <a:t>2022)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6279" y="5600801"/>
            <a:ext cx="1532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35" dirty="0">
                <a:solidFill>
                  <a:srgbClr val="252525"/>
                </a:solidFill>
                <a:latin typeface="Calibri"/>
                <a:cs typeface="Calibri"/>
              </a:rPr>
              <a:t>INTERRUPTIONS/CUSTOMER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48348" y="1284732"/>
            <a:ext cx="5184775" cy="4264025"/>
          </a:xfrm>
          <a:prstGeom prst="rect">
            <a:avLst/>
          </a:prstGeom>
          <a:solidFill>
            <a:srgbClr val="F1F5F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85"/>
              </a:spcBef>
            </a:pPr>
            <a:endParaRPr sz="1100">
              <a:latin typeface="Times New Roman"/>
              <a:cs typeface="Times New Roman"/>
            </a:endParaRPr>
          </a:p>
          <a:p>
            <a:pPr marL="72390">
              <a:lnSpc>
                <a:spcPct val="100000"/>
              </a:lnSpc>
              <a:spcBef>
                <a:spcPts val="5"/>
              </a:spcBef>
            </a:pP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INSIGHTS</a:t>
            </a:r>
            <a:endParaRPr sz="1100">
              <a:latin typeface="Calibri"/>
              <a:cs typeface="Calibri"/>
            </a:endParaRPr>
          </a:p>
          <a:p>
            <a:pPr marL="72390" marR="470534">
              <a:lnSpc>
                <a:spcPts val="1190"/>
              </a:lnSpc>
              <a:spcBef>
                <a:spcPts val="615"/>
              </a:spcBef>
            </a:pP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Counties</a:t>
            </a:r>
            <a:r>
              <a:rPr sz="1100" b="1" spc="-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experiencing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the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greatest</a:t>
            </a:r>
            <a:r>
              <a:rPr sz="1100" b="1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number</a:t>
            </a:r>
            <a:r>
              <a:rPr sz="1100" b="1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of</a:t>
            </a:r>
            <a:r>
              <a:rPr sz="1100" b="1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customer</a:t>
            </a:r>
            <a:r>
              <a:rPr sz="1100" b="1" spc="-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interruptions</a:t>
            </a:r>
            <a:r>
              <a:rPr sz="1100" b="1" spc="-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-25" dirty="0">
                <a:solidFill>
                  <a:srgbClr val="00358E"/>
                </a:solidFill>
                <a:latin typeface="Calibri"/>
                <a:cs typeface="Calibri"/>
              </a:rPr>
              <a:t>per </a:t>
            </a: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capita</a:t>
            </a:r>
            <a:r>
              <a:rPr sz="1100" b="1" spc="7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are</a:t>
            </a:r>
            <a:r>
              <a:rPr sz="1100" b="1" spc="7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spread</a:t>
            </a:r>
            <a:r>
              <a:rPr sz="1100" b="1" spc="8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throughout</a:t>
            </a:r>
            <a:r>
              <a:rPr sz="1100" b="1" spc="35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the</a:t>
            </a: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state</a:t>
            </a:r>
            <a:endParaRPr sz="1100">
              <a:latin typeface="Calibri"/>
              <a:cs typeface="Calibri"/>
            </a:endParaRPr>
          </a:p>
          <a:p>
            <a:pPr marL="358775" indent="-286385">
              <a:lnSpc>
                <a:spcPts val="1100"/>
              </a:lnSpc>
              <a:buFont typeface="Arial"/>
              <a:buChar char="•"/>
              <a:tabLst>
                <a:tab pos="358775" algn="l"/>
              </a:tabLst>
            </a:pP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This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unlike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other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states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0" dirty="0">
                <a:solidFill>
                  <a:srgbClr val="252525"/>
                </a:solidFill>
                <a:latin typeface="Calibri"/>
                <a:cs typeface="Calibri"/>
              </a:rPr>
              <a:t>WECC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where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reliability</a:t>
            </a:r>
            <a:r>
              <a:rPr sz="11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geographically</a:t>
            </a:r>
            <a:endParaRPr sz="1100">
              <a:latin typeface="Calibri"/>
              <a:cs typeface="Calibri"/>
            </a:endParaRPr>
          </a:p>
          <a:p>
            <a:pPr marL="358775">
              <a:lnSpc>
                <a:spcPts val="1190"/>
              </a:lnSpc>
            </a:pP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correlated</a:t>
            </a:r>
            <a:endParaRPr sz="1100">
              <a:latin typeface="Calibri"/>
              <a:cs typeface="Calibri"/>
            </a:endParaRPr>
          </a:p>
          <a:p>
            <a:pPr marL="358775" marR="206375" indent="-287020">
              <a:lnSpc>
                <a:spcPts val="1190"/>
              </a:lnSpc>
              <a:spcBef>
                <a:spcPts val="80"/>
              </a:spcBef>
              <a:buFont typeface="Arial"/>
              <a:buChar char="•"/>
              <a:tabLst>
                <a:tab pos="358775" algn="l"/>
              </a:tabLst>
            </a:pP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Could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be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due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rural,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high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volume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radial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overhead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infrastructure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dese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vegetation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from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protected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lands</a:t>
            </a:r>
            <a:endParaRPr sz="1100">
              <a:latin typeface="Calibri"/>
              <a:cs typeface="Calibri"/>
            </a:endParaRPr>
          </a:p>
          <a:p>
            <a:pPr marL="72390" marR="387985">
              <a:lnSpc>
                <a:spcPts val="1190"/>
              </a:lnSpc>
              <a:spcBef>
                <a:spcPts val="1185"/>
              </a:spcBef>
            </a:pP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High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winds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generally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drive </a:t>
            </a: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outages</a:t>
            </a:r>
            <a:r>
              <a:rPr sz="11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85" dirty="0">
                <a:solidFill>
                  <a:srgbClr val="00358E"/>
                </a:solidFill>
                <a:latin typeface="Calibri"/>
                <a:cs typeface="Calibri"/>
              </a:rPr>
              <a:t>across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the</a:t>
            </a:r>
            <a:r>
              <a:rPr sz="1100" b="1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least</a:t>
            </a:r>
            <a:r>
              <a:rPr sz="1100" b="1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reliable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sections</a:t>
            </a:r>
            <a:r>
              <a:rPr sz="1100" b="1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of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-25" dirty="0">
                <a:solidFill>
                  <a:srgbClr val="00358E"/>
                </a:solidFill>
                <a:latin typeface="Calibri"/>
                <a:cs typeface="Calibri"/>
              </a:rPr>
              <a:t>the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Montana</a:t>
            </a:r>
            <a:r>
              <a:rPr sz="1100" b="1" spc="8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00358E"/>
                </a:solidFill>
                <a:latin typeface="Calibri"/>
                <a:cs typeface="Calibri"/>
              </a:rPr>
              <a:t>grid</a:t>
            </a:r>
            <a:endParaRPr sz="1100">
              <a:latin typeface="Calibri"/>
              <a:cs typeface="Calibri"/>
            </a:endParaRPr>
          </a:p>
          <a:p>
            <a:pPr marL="358775" indent="-286385">
              <a:lnSpc>
                <a:spcPts val="1105"/>
              </a:lnSpc>
              <a:buFont typeface="Arial"/>
              <a:buChar char="•"/>
              <a:tabLst>
                <a:tab pos="358775" algn="l"/>
              </a:tabLst>
            </a:pP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Wind</a:t>
            </a:r>
            <a:r>
              <a:rPr sz="11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was</a:t>
            </a:r>
            <a:r>
              <a:rPr sz="11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identified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252525"/>
                </a:solidFill>
                <a:latin typeface="Calibri"/>
                <a:cs typeface="Calibri"/>
              </a:rPr>
              <a:t>as</a:t>
            </a:r>
            <a:r>
              <a:rPr sz="11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primary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driver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customer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interruptions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all</a:t>
            </a:r>
            <a:endParaRPr sz="1100">
              <a:latin typeface="Calibri"/>
              <a:cs typeface="Calibri"/>
            </a:endParaRPr>
          </a:p>
          <a:p>
            <a:pPr marL="358775" marR="160020">
              <a:lnSpc>
                <a:spcPts val="1190"/>
              </a:lnSpc>
              <a:spcBef>
                <a:spcPts val="80"/>
              </a:spcBef>
            </a:pP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counties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with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below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average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reliability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except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Lincoln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County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where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it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was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the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second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leading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driver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(see</a:t>
            </a:r>
            <a:r>
              <a:rPr sz="11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slide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24)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94"/>
              </a:spcBef>
            </a:pPr>
            <a:endParaRPr sz="1100">
              <a:latin typeface="Calibri"/>
              <a:cs typeface="Calibri"/>
            </a:endParaRPr>
          </a:p>
          <a:p>
            <a:pPr marL="72390">
              <a:lnSpc>
                <a:spcPts val="1255"/>
              </a:lnSpc>
            </a:pP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Reliability</a:t>
            </a:r>
            <a:r>
              <a:rPr sz="1100" b="1" spc="7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80" dirty="0">
                <a:solidFill>
                  <a:srgbClr val="00358E"/>
                </a:solidFill>
                <a:latin typeface="Calibri"/>
                <a:cs typeface="Calibri"/>
              </a:rPr>
              <a:t>issues</a:t>
            </a:r>
            <a:r>
              <a:rPr sz="1100" b="1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are</a:t>
            </a: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generally</a:t>
            </a: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concentrated</a:t>
            </a:r>
            <a:r>
              <a:rPr sz="1100" b="1" spc="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among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rural</a:t>
            </a:r>
            <a:r>
              <a:rPr sz="1100" b="1" spc="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electric</a:t>
            </a:r>
            <a:r>
              <a:rPr sz="1100" b="1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40" dirty="0">
                <a:solidFill>
                  <a:srgbClr val="00358E"/>
                </a:solidFill>
                <a:latin typeface="Calibri"/>
                <a:cs typeface="Calibri"/>
              </a:rPr>
              <a:t>cooperatives</a:t>
            </a:r>
            <a:endParaRPr sz="1100">
              <a:latin typeface="Calibri"/>
              <a:cs typeface="Calibri"/>
            </a:endParaRPr>
          </a:p>
          <a:p>
            <a:pPr marL="358775" marR="226695" indent="-287020">
              <a:lnSpc>
                <a:spcPts val="1190"/>
              </a:lnSpc>
              <a:spcBef>
                <a:spcPts val="80"/>
              </a:spcBef>
              <a:buFont typeface="Arial"/>
              <a:buChar char="•"/>
              <a:tabLst>
                <a:tab pos="358775" algn="l"/>
              </a:tabLst>
            </a:pP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Counties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highest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volume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interruptions</a:t>
            </a:r>
            <a:r>
              <a:rPr sz="11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per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customer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generally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served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by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rural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electric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cooperatives,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while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IOUs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serve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most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reliable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portions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state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96053" y="1953514"/>
            <a:ext cx="664845" cy="4095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969"/>
              </a:lnSpc>
              <a:spcBef>
                <a:spcPts val="225"/>
              </a:spcBef>
            </a:pPr>
            <a:r>
              <a:rPr sz="900" b="1" spc="10" dirty="0">
                <a:solidFill>
                  <a:srgbClr val="252525"/>
                </a:solidFill>
                <a:latin typeface="Calibri"/>
                <a:cs typeface="Calibri"/>
              </a:rPr>
              <a:t>Hill</a:t>
            </a:r>
            <a:r>
              <a:rPr sz="900" b="1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County</a:t>
            </a:r>
            <a:r>
              <a:rPr sz="900" b="1" spc="40" dirty="0">
                <a:solidFill>
                  <a:srgbClr val="252525"/>
                </a:solidFill>
                <a:latin typeface="Calibri"/>
                <a:cs typeface="Calibri"/>
              </a:rPr>
              <a:t> Electric </a:t>
            </a: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Cooperative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29373" y="2220594"/>
            <a:ext cx="3950970" cy="2653030"/>
          </a:xfrm>
          <a:custGeom>
            <a:avLst/>
            <a:gdLst/>
            <a:ahLst/>
            <a:cxnLst/>
            <a:rect l="l" t="t" r="r" b="b"/>
            <a:pathLst>
              <a:path w="3950970" h="2653029">
                <a:moveTo>
                  <a:pt x="1696808" y="1904492"/>
                </a:moveTo>
                <a:lnTo>
                  <a:pt x="1611718" y="1900301"/>
                </a:lnTo>
                <a:lnTo>
                  <a:pt x="1625104" y="1930806"/>
                </a:lnTo>
                <a:lnTo>
                  <a:pt x="0" y="2644267"/>
                </a:lnTo>
                <a:lnTo>
                  <a:pt x="3822" y="2652903"/>
                </a:lnTo>
                <a:lnTo>
                  <a:pt x="1628902" y="1939455"/>
                </a:lnTo>
                <a:lnTo>
                  <a:pt x="1642325" y="1970024"/>
                </a:lnTo>
                <a:lnTo>
                  <a:pt x="1679168" y="1925701"/>
                </a:lnTo>
                <a:lnTo>
                  <a:pt x="1696808" y="1904492"/>
                </a:lnTo>
                <a:close/>
              </a:path>
              <a:path w="3950970" h="2653029">
                <a:moveTo>
                  <a:pt x="3950932" y="8636"/>
                </a:moveTo>
                <a:lnTo>
                  <a:pt x="3947122" y="0"/>
                </a:lnTo>
                <a:lnTo>
                  <a:pt x="2410993" y="687463"/>
                </a:lnTo>
                <a:lnTo>
                  <a:pt x="2397341" y="657098"/>
                </a:lnTo>
                <a:lnTo>
                  <a:pt x="2343366" y="723011"/>
                </a:lnTo>
                <a:lnTo>
                  <a:pt x="2428583" y="726567"/>
                </a:lnTo>
                <a:lnTo>
                  <a:pt x="2417267" y="701421"/>
                </a:lnTo>
                <a:lnTo>
                  <a:pt x="2414930" y="696226"/>
                </a:lnTo>
                <a:lnTo>
                  <a:pt x="3950932" y="8636"/>
                </a:lnTo>
                <a:close/>
              </a:path>
            </a:pathLst>
          </a:custGeom>
          <a:solidFill>
            <a:srgbClr val="242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100" y="5778817"/>
            <a:ext cx="2633599" cy="28945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84682" y="6065316"/>
            <a:ext cx="869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solidFill>
                  <a:srgbClr val="252525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77060" y="6065316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68523" y="6065316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38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52952" y="5837224"/>
            <a:ext cx="179070" cy="179070"/>
          </a:xfrm>
          <a:custGeom>
            <a:avLst/>
            <a:gdLst/>
            <a:ahLst/>
            <a:cxnLst/>
            <a:rect l="l" t="t" r="r" b="b"/>
            <a:pathLst>
              <a:path w="179070" h="179070">
                <a:moveTo>
                  <a:pt x="178549" y="0"/>
                </a:moveTo>
                <a:lnTo>
                  <a:pt x="0" y="0"/>
                </a:lnTo>
                <a:lnTo>
                  <a:pt x="0" y="178549"/>
                </a:lnTo>
                <a:lnTo>
                  <a:pt x="178549" y="178549"/>
                </a:lnTo>
                <a:lnTo>
                  <a:pt x="17854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768978" y="5830620"/>
            <a:ext cx="13817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5" dirty="0">
                <a:solidFill>
                  <a:srgbClr val="252525"/>
                </a:solidFill>
                <a:latin typeface="Calibri"/>
                <a:cs typeface="Calibri"/>
              </a:rPr>
              <a:t>INSUFFICIENT</a:t>
            </a:r>
            <a:r>
              <a:rPr sz="900" b="1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b="1" spc="50" dirty="0">
                <a:solidFill>
                  <a:srgbClr val="252525"/>
                </a:solidFill>
                <a:latin typeface="Calibri"/>
                <a:cs typeface="Calibri"/>
              </a:rPr>
              <a:t>COVERAGE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6932" y="2113026"/>
            <a:ext cx="1760855" cy="2863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969"/>
              </a:lnSpc>
              <a:spcBef>
                <a:spcPts val="225"/>
              </a:spcBef>
            </a:pPr>
            <a:r>
              <a:rPr sz="900" b="1" spc="10" dirty="0">
                <a:solidFill>
                  <a:srgbClr val="252525"/>
                </a:solidFill>
                <a:latin typeface="Calibri"/>
                <a:cs typeface="Calibri"/>
              </a:rPr>
              <a:t>Northern</a:t>
            </a:r>
            <a:r>
              <a:rPr sz="900" b="1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Lights/Flathead/Lincoln</a:t>
            </a:r>
            <a:r>
              <a:rPr sz="900" b="1" spc="5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b="1" spc="50" dirty="0">
                <a:solidFill>
                  <a:srgbClr val="252525"/>
                </a:solidFill>
                <a:latin typeface="Calibri"/>
                <a:cs typeface="Calibri"/>
              </a:rPr>
              <a:t>Electric</a:t>
            </a:r>
            <a:r>
              <a:rPr sz="900" b="1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Cooperatives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8586" y="4881753"/>
            <a:ext cx="664845" cy="4095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969"/>
              </a:lnSpc>
              <a:spcBef>
                <a:spcPts val="225"/>
              </a:spcBef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Vigilante</a:t>
            </a:r>
            <a:r>
              <a:rPr sz="900" b="1" spc="40" dirty="0">
                <a:solidFill>
                  <a:srgbClr val="252525"/>
                </a:solidFill>
                <a:latin typeface="Calibri"/>
                <a:cs typeface="Calibri"/>
              </a:rPr>
              <a:t> Electric </a:t>
            </a: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Cooperative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44541" y="4219575"/>
            <a:ext cx="417830" cy="919480"/>
          </a:xfrm>
          <a:custGeom>
            <a:avLst/>
            <a:gdLst/>
            <a:ahLst/>
            <a:cxnLst/>
            <a:rect l="l" t="t" r="r" b="b"/>
            <a:pathLst>
              <a:path w="417829" h="919479">
                <a:moveTo>
                  <a:pt x="39117" y="67672"/>
                </a:moveTo>
                <a:lnTo>
                  <a:pt x="30447" y="71533"/>
                </a:lnTo>
                <a:lnTo>
                  <a:pt x="408940" y="919226"/>
                </a:lnTo>
                <a:lnTo>
                  <a:pt x="417575" y="915288"/>
                </a:lnTo>
                <a:lnTo>
                  <a:pt x="39117" y="67672"/>
                </a:lnTo>
                <a:close/>
              </a:path>
              <a:path w="417829" h="919479">
                <a:moveTo>
                  <a:pt x="3683" y="0"/>
                </a:moveTo>
                <a:lnTo>
                  <a:pt x="0" y="85089"/>
                </a:lnTo>
                <a:lnTo>
                  <a:pt x="30447" y="71533"/>
                </a:lnTo>
                <a:lnTo>
                  <a:pt x="25273" y="59943"/>
                </a:lnTo>
                <a:lnTo>
                  <a:pt x="33909" y="56006"/>
                </a:lnTo>
                <a:lnTo>
                  <a:pt x="65317" y="56006"/>
                </a:lnTo>
                <a:lnTo>
                  <a:pt x="69596" y="54101"/>
                </a:lnTo>
                <a:lnTo>
                  <a:pt x="3683" y="0"/>
                </a:lnTo>
                <a:close/>
              </a:path>
              <a:path w="417829" h="919479">
                <a:moveTo>
                  <a:pt x="33909" y="56006"/>
                </a:moveTo>
                <a:lnTo>
                  <a:pt x="25273" y="59943"/>
                </a:lnTo>
                <a:lnTo>
                  <a:pt x="30447" y="71533"/>
                </a:lnTo>
                <a:lnTo>
                  <a:pt x="39117" y="67672"/>
                </a:lnTo>
                <a:lnTo>
                  <a:pt x="33909" y="56006"/>
                </a:lnTo>
                <a:close/>
              </a:path>
              <a:path w="417829" h="919479">
                <a:moveTo>
                  <a:pt x="65317" y="56006"/>
                </a:moveTo>
                <a:lnTo>
                  <a:pt x="33909" y="56006"/>
                </a:lnTo>
                <a:lnTo>
                  <a:pt x="39117" y="67672"/>
                </a:lnTo>
                <a:lnTo>
                  <a:pt x="65317" y="56006"/>
                </a:lnTo>
                <a:close/>
              </a:path>
            </a:pathLst>
          </a:custGeom>
          <a:solidFill>
            <a:srgbClr val="242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532757" y="5149037"/>
            <a:ext cx="1381760" cy="28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sz="900" b="1" dirty="0">
                <a:solidFill>
                  <a:srgbClr val="252525"/>
                </a:solidFill>
                <a:latin typeface="Calibri"/>
                <a:cs typeface="Calibri"/>
              </a:rPr>
              <a:t>Mid-</a:t>
            </a: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Yellowstone/Tongue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025"/>
              </a:lnSpc>
            </a:pPr>
            <a:r>
              <a:rPr sz="900" b="1" dirty="0">
                <a:solidFill>
                  <a:srgbClr val="252525"/>
                </a:solidFill>
                <a:latin typeface="Calibri"/>
                <a:cs typeface="Calibri"/>
              </a:rPr>
              <a:t>River</a:t>
            </a:r>
            <a:r>
              <a:rPr sz="900" b="1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b="1" spc="50" dirty="0">
                <a:solidFill>
                  <a:srgbClr val="252525"/>
                </a:solidFill>
                <a:latin typeface="Calibri"/>
                <a:cs typeface="Calibri"/>
              </a:rPr>
              <a:t>Electric</a:t>
            </a:r>
            <a:r>
              <a:rPr sz="900" b="1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Cooperative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73678" y="5219191"/>
            <a:ext cx="803910" cy="2863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969"/>
              </a:lnSpc>
              <a:spcBef>
                <a:spcPts val="220"/>
              </a:spcBef>
            </a:pPr>
            <a:r>
              <a:rPr sz="900" b="1" spc="20" dirty="0">
                <a:solidFill>
                  <a:srgbClr val="252525"/>
                </a:solidFill>
                <a:latin typeface="Calibri"/>
                <a:cs typeface="Calibri"/>
              </a:rPr>
              <a:t>Fergus</a:t>
            </a:r>
            <a:r>
              <a:rPr sz="900" b="1" spc="1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b="1" spc="40" dirty="0">
                <a:solidFill>
                  <a:srgbClr val="252525"/>
                </a:solidFill>
                <a:latin typeface="Calibri"/>
                <a:cs typeface="Calibri"/>
              </a:rPr>
              <a:t>Electric </a:t>
            </a: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Cooperative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56915" y="3657600"/>
            <a:ext cx="300990" cy="1566545"/>
          </a:xfrm>
          <a:custGeom>
            <a:avLst/>
            <a:gdLst/>
            <a:ahLst/>
            <a:cxnLst/>
            <a:rect l="l" t="t" r="r" b="b"/>
            <a:pathLst>
              <a:path w="300989" h="1566545">
                <a:moveTo>
                  <a:pt x="42179" y="74254"/>
                </a:moveTo>
                <a:lnTo>
                  <a:pt x="32776" y="75877"/>
                </a:lnTo>
                <a:lnTo>
                  <a:pt x="291338" y="1566037"/>
                </a:lnTo>
                <a:lnTo>
                  <a:pt x="300736" y="1564386"/>
                </a:lnTo>
                <a:lnTo>
                  <a:pt x="42179" y="74254"/>
                </a:lnTo>
                <a:close/>
              </a:path>
              <a:path w="300989" h="1566545">
                <a:moveTo>
                  <a:pt x="24384" y="0"/>
                </a:moveTo>
                <a:lnTo>
                  <a:pt x="0" y="81533"/>
                </a:lnTo>
                <a:lnTo>
                  <a:pt x="32776" y="75877"/>
                </a:lnTo>
                <a:lnTo>
                  <a:pt x="30607" y="63373"/>
                </a:lnTo>
                <a:lnTo>
                  <a:pt x="40005" y="61722"/>
                </a:lnTo>
                <a:lnTo>
                  <a:pt x="69989" y="61722"/>
                </a:lnTo>
                <a:lnTo>
                  <a:pt x="24384" y="0"/>
                </a:lnTo>
                <a:close/>
              </a:path>
              <a:path w="300989" h="1566545">
                <a:moveTo>
                  <a:pt x="40005" y="61722"/>
                </a:moveTo>
                <a:lnTo>
                  <a:pt x="30607" y="63373"/>
                </a:lnTo>
                <a:lnTo>
                  <a:pt x="32776" y="75877"/>
                </a:lnTo>
                <a:lnTo>
                  <a:pt x="42179" y="74254"/>
                </a:lnTo>
                <a:lnTo>
                  <a:pt x="40005" y="61722"/>
                </a:lnTo>
                <a:close/>
              </a:path>
              <a:path w="300989" h="1566545">
                <a:moveTo>
                  <a:pt x="69989" y="61722"/>
                </a:moveTo>
                <a:lnTo>
                  <a:pt x="40005" y="61722"/>
                </a:lnTo>
                <a:lnTo>
                  <a:pt x="42179" y="74254"/>
                </a:lnTo>
                <a:lnTo>
                  <a:pt x="75057" y="68580"/>
                </a:lnTo>
                <a:lnTo>
                  <a:pt x="69989" y="61722"/>
                </a:lnTo>
                <a:close/>
              </a:path>
            </a:pathLst>
          </a:custGeom>
          <a:solidFill>
            <a:srgbClr val="242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53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750" b="1" dirty="0">
                <a:latin typeface="Calibri"/>
                <a:cs typeface="Calibri"/>
              </a:rPr>
              <a:t>21</a:t>
            </a:fld>
            <a:r>
              <a:rPr sz="750" b="1" spc="409" dirty="0">
                <a:latin typeface="Calibri"/>
                <a:cs typeface="Calibri"/>
              </a:rPr>
              <a:t>  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470" dirty="0">
                <a:latin typeface="Calibri"/>
                <a:cs typeface="Calibri"/>
              </a:rPr>
              <a:t> </a:t>
            </a:r>
            <a:r>
              <a:rPr dirty="0"/>
              <a:t>Copyright</a:t>
            </a:r>
            <a:r>
              <a:rPr spc="85" dirty="0"/>
              <a:t> </a:t>
            </a:r>
            <a:r>
              <a:rPr spc="-40" dirty="0"/>
              <a:t>©</a:t>
            </a:r>
            <a:r>
              <a:rPr spc="75" dirty="0"/>
              <a:t> </a:t>
            </a:r>
            <a:r>
              <a:rPr dirty="0"/>
              <a:t>Baringa</a:t>
            </a:r>
            <a:r>
              <a:rPr spc="65" dirty="0"/>
              <a:t> </a:t>
            </a:r>
            <a:r>
              <a:rPr dirty="0"/>
              <a:t>Partners </a:t>
            </a:r>
            <a:r>
              <a:rPr spc="50" dirty="0"/>
              <a:t>LLP</a:t>
            </a:r>
            <a:r>
              <a:rPr spc="55" dirty="0"/>
              <a:t> </a:t>
            </a:r>
            <a:r>
              <a:rPr dirty="0"/>
              <a:t>2025.</a:t>
            </a:r>
            <a:r>
              <a:rPr spc="245" dirty="0"/>
              <a:t> </a:t>
            </a:r>
            <a:r>
              <a:rPr dirty="0"/>
              <a:t>All</a:t>
            </a:r>
            <a:r>
              <a:rPr spc="85" dirty="0"/>
              <a:t> </a:t>
            </a:r>
            <a:r>
              <a:rPr dirty="0"/>
              <a:t>rights</a:t>
            </a:r>
            <a:r>
              <a:rPr spc="75" dirty="0"/>
              <a:t> </a:t>
            </a:r>
            <a:r>
              <a:rPr dirty="0"/>
              <a:t>reserved.</a:t>
            </a:r>
            <a:r>
              <a:rPr spc="65" dirty="0"/>
              <a:t> </a:t>
            </a:r>
            <a:r>
              <a:rPr dirty="0"/>
              <a:t>This</a:t>
            </a:r>
            <a:r>
              <a:rPr spc="95" dirty="0"/>
              <a:t> </a:t>
            </a:r>
            <a:r>
              <a:rPr dirty="0"/>
              <a:t>document</a:t>
            </a:r>
            <a:r>
              <a:rPr spc="65" dirty="0"/>
              <a:t> </a:t>
            </a:r>
            <a:r>
              <a:rPr dirty="0"/>
              <a:t>is</a:t>
            </a:r>
            <a:r>
              <a:rPr spc="75" dirty="0"/>
              <a:t> </a:t>
            </a:r>
            <a:r>
              <a:rPr dirty="0"/>
              <a:t>subject</a:t>
            </a:r>
            <a:r>
              <a:rPr spc="85" dirty="0"/>
              <a:t> </a:t>
            </a:r>
            <a:r>
              <a:rPr dirty="0"/>
              <a:t>to</a:t>
            </a:r>
            <a:r>
              <a:rPr spc="65" dirty="0"/>
              <a:t> </a:t>
            </a:r>
            <a:r>
              <a:rPr dirty="0"/>
              <a:t>contract</a:t>
            </a:r>
            <a:r>
              <a:rPr spc="3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contains</a:t>
            </a:r>
            <a:r>
              <a:rPr spc="45" dirty="0"/>
              <a:t> </a:t>
            </a:r>
            <a:r>
              <a:rPr dirty="0"/>
              <a:t>confidential</a:t>
            </a:r>
            <a:r>
              <a:rPr spc="8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proprietary</a:t>
            </a:r>
            <a:r>
              <a:rPr spc="3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812" y="1242441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456" y="0"/>
                </a:lnTo>
              </a:path>
            </a:pathLst>
          </a:custGeom>
          <a:ln w="28575">
            <a:solidFill>
              <a:srgbClr val="0035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652579" y="1667954"/>
            <a:ext cx="5469890" cy="4093845"/>
            <a:chOff x="5652579" y="1667954"/>
            <a:chExt cx="5469890" cy="4093845"/>
          </a:xfrm>
        </p:grpSpPr>
        <p:sp>
          <p:nvSpPr>
            <p:cNvPr id="4" name="object 4"/>
            <p:cNvSpPr/>
            <p:nvPr/>
          </p:nvSpPr>
          <p:spPr>
            <a:xfrm>
              <a:off x="5657341" y="1704975"/>
              <a:ext cx="5460365" cy="4051935"/>
            </a:xfrm>
            <a:custGeom>
              <a:avLst/>
              <a:gdLst/>
              <a:ahLst/>
              <a:cxnLst/>
              <a:rect l="l" t="t" r="r" b="b"/>
              <a:pathLst>
                <a:path w="5460365" h="4051935">
                  <a:moveTo>
                    <a:pt x="41783" y="4010025"/>
                  </a:moveTo>
                  <a:lnTo>
                    <a:pt x="41783" y="0"/>
                  </a:lnTo>
                </a:path>
                <a:path w="5460365" h="4051935">
                  <a:moveTo>
                    <a:pt x="0" y="4010025"/>
                  </a:moveTo>
                  <a:lnTo>
                    <a:pt x="41783" y="4010025"/>
                  </a:lnTo>
                </a:path>
                <a:path w="5460365" h="4051935">
                  <a:moveTo>
                    <a:pt x="0" y="3808856"/>
                  </a:moveTo>
                  <a:lnTo>
                    <a:pt x="41783" y="3808856"/>
                  </a:lnTo>
                </a:path>
                <a:path w="5460365" h="4051935">
                  <a:moveTo>
                    <a:pt x="0" y="3609213"/>
                  </a:moveTo>
                  <a:lnTo>
                    <a:pt x="41783" y="3609213"/>
                  </a:lnTo>
                </a:path>
                <a:path w="5460365" h="4051935">
                  <a:moveTo>
                    <a:pt x="0" y="3408045"/>
                  </a:moveTo>
                  <a:lnTo>
                    <a:pt x="41783" y="3408045"/>
                  </a:lnTo>
                </a:path>
                <a:path w="5460365" h="4051935">
                  <a:moveTo>
                    <a:pt x="0" y="3208401"/>
                  </a:moveTo>
                  <a:lnTo>
                    <a:pt x="41783" y="3208401"/>
                  </a:lnTo>
                </a:path>
                <a:path w="5460365" h="4051935">
                  <a:moveTo>
                    <a:pt x="0" y="3007233"/>
                  </a:moveTo>
                  <a:lnTo>
                    <a:pt x="41783" y="3007233"/>
                  </a:lnTo>
                </a:path>
                <a:path w="5460365" h="4051935">
                  <a:moveTo>
                    <a:pt x="0" y="2807589"/>
                  </a:moveTo>
                  <a:lnTo>
                    <a:pt x="41783" y="2807589"/>
                  </a:lnTo>
                </a:path>
                <a:path w="5460365" h="4051935">
                  <a:moveTo>
                    <a:pt x="0" y="2606421"/>
                  </a:moveTo>
                  <a:lnTo>
                    <a:pt x="41783" y="2606421"/>
                  </a:lnTo>
                </a:path>
                <a:path w="5460365" h="4051935">
                  <a:moveTo>
                    <a:pt x="0" y="2406777"/>
                  </a:moveTo>
                  <a:lnTo>
                    <a:pt x="41783" y="2406777"/>
                  </a:lnTo>
                </a:path>
                <a:path w="5460365" h="4051935">
                  <a:moveTo>
                    <a:pt x="0" y="2205609"/>
                  </a:moveTo>
                  <a:lnTo>
                    <a:pt x="41783" y="2205609"/>
                  </a:lnTo>
                </a:path>
                <a:path w="5460365" h="4051935">
                  <a:moveTo>
                    <a:pt x="0" y="2004441"/>
                  </a:moveTo>
                  <a:lnTo>
                    <a:pt x="41783" y="2004441"/>
                  </a:lnTo>
                </a:path>
                <a:path w="5460365" h="4051935">
                  <a:moveTo>
                    <a:pt x="0" y="1804797"/>
                  </a:moveTo>
                  <a:lnTo>
                    <a:pt x="41783" y="1804797"/>
                  </a:lnTo>
                </a:path>
                <a:path w="5460365" h="4051935">
                  <a:moveTo>
                    <a:pt x="0" y="1603628"/>
                  </a:moveTo>
                  <a:lnTo>
                    <a:pt x="41783" y="1603628"/>
                  </a:lnTo>
                </a:path>
                <a:path w="5460365" h="4051935">
                  <a:moveTo>
                    <a:pt x="0" y="1403985"/>
                  </a:moveTo>
                  <a:lnTo>
                    <a:pt x="41783" y="1403985"/>
                  </a:lnTo>
                </a:path>
                <a:path w="5460365" h="4051935">
                  <a:moveTo>
                    <a:pt x="0" y="1202816"/>
                  </a:moveTo>
                  <a:lnTo>
                    <a:pt x="41783" y="1202816"/>
                  </a:lnTo>
                </a:path>
                <a:path w="5460365" h="4051935">
                  <a:moveTo>
                    <a:pt x="0" y="1003173"/>
                  </a:moveTo>
                  <a:lnTo>
                    <a:pt x="41783" y="1003173"/>
                  </a:lnTo>
                </a:path>
                <a:path w="5460365" h="4051935">
                  <a:moveTo>
                    <a:pt x="0" y="802004"/>
                  </a:moveTo>
                  <a:lnTo>
                    <a:pt x="41783" y="802004"/>
                  </a:lnTo>
                </a:path>
                <a:path w="5460365" h="4051935">
                  <a:moveTo>
                    <a:pt x="0" y="600837"/>
                  </a:moveTo>
                  <a:lnTo>
                    <a:pt x="41783" y="600837"/>
                  </a:lnTo>
                </a:path>
                <a:path w="5460365" h="4051935">
                  <a:moveTo>
                    <a:pt x="0" y="401192"/>
                  </a:moveTo>
                  <a:lnTo>
                    <a:pt x="41783" y="401192"/>
                  </a:lnTo>
                </a:path>
                <a:path w="5460365" h="4051935">
                  <a:moveTo>
                    <a:pt x="0" y="200025"/>
                  </a:moveTo>
                  <a:lnTo>
                    <a:pt x="41783" y="200025"/>
                  </a:lnTo>
                </a:path>
                <a:path w="5460365" h="4051935">
                  <a:moveTo>
                    <a:pt x="0" y="0"/>
                  </a:moveTo>
                  <a:lnTo>
                    <a:pt x="41783" y="0"/>
                  </a:lnTo>
                </a:path>
                <a:path w="5460365" h="4051935">
                  <a:moveTo>
                    <a:pt x="41783" y="4010025"/>
                  </a:moveTo>
                  <a:lnTo>
                    <a:pt x="5459984" y="4010025"/>
                  </a:lnTo>
                </a:path>
                <a:path w="5460365" h="4051935">
                  <a:moveTo>
                    <a:pt x="5459984" y="4010025"/>
                  </a:moveTo>
                  <a:lnTo>
                    <a:pt x="5459984" y="4051769"/>
                  </a:lnTo>
                </a:path>
              </a:pathLst>
            </a:custGeom>
            <a:ln w="952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3628" y="1667954"/>
              <a:ext cx="5396865" cy="408879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616066" y="5726988"/>
            <a:ext cx="5587365" cy="4495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28</a:t>
            </a:r>
            <a:r>
              <a:rPr sz="1050" spc="1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30</a:t>
            </a:r>
            <a:r>
              <a:rPr sz="105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32</a:t>
            </a:r>
            <a:r>
              <a:rPr sz="1050" spc="1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34</a:t>
            </a:r>
            <a:r>
              <a:rPr sz="105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36</a:t>
            </a:r>
            <a:r>
              <a:rPr sz="105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38</a:t>
            </a:r>
            <a:r>
              <a:rPr sz="1050" spc="1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40</a:t>
            </a:r>
            <a:r>
              <a:rPr sz="105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42</a:t>
            </a:r>
            <a:r>
              <a:rPr sz="1050" spc="1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44</a:t>
            </a:r>
            <a:r>
              <a:rPr sz="105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46</a:t>
            </a:r>
            <a:r>
              <a:rPr sz="105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48</a:t>
            </a:r>
            <a:r>
              <a:rPr sz="1050" spc="1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50</a:t>
            </a:r>
            <a:r>
              <a:rPr sz="105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52</a:t>
            </a:r>
            <a:r>
              <a:rPr sz="1050" spc="1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54</a:t>
            </a:r>
            <a:r>
              <a:rPr sz="105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56</a:t>
            </a:r>
            <a:r>
              <a:rPr sz="105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58</a:t>
            </a:r>
            <a:r>
              <a:rPr sz="1050" spc="1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60</a:t>
            </a:r>
            <a:r>
              <a:rPr sz="105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62</a:t>
            </a:r>
            <a:r>
              <a:rPr sz="1050" spc="1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64</a:t>
            </a:r>
            <a:r>
              <a:rPr sz="105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66</a:t>
            </a:r>
            <a:r>
              <a:rPr sz="105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68</a:t>
            </a:r>
            <a:r>
              <a:rPr sz="1050" spc="1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70</a:t>
            </a:r>
            <a:r>
              <a:rPr sz="105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72</a:t>
            </a:r>
            <a:r>
              <a:rPr sz="1050" spc="1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74</a:t>
            </a:r>
            <a:r>
              <a:rPr sz="105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76</a:t>
            </a:r>
            <a:r>
              <a:rPr sz="105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78</a:t>
            </a:r>
            <a:r>
              <a:rPr sz="1050" spc="1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80</a:t>
            </a:r>
            <a:r>
              <a:rPr sz="105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82</a:t>
            </a:r>
            <a:r>
              <a:rPr sz="1050" spc="1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84</a:t>
            </a:r>
            <a:r>
              <a:rPr sz="105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86</a:t>
            </a:r>
            <a:endParaRPr sz="1050">
              <a:latin typeface="Calibri"/>
              <a:cs typeface="Calibri"/>
            </a:endParaRPr>
          </a:p>
          <a:p>
            <a:pPr marL="2121535">
              <a:lnSpc>
                <a:spcPct val="100000"/>
              </a:lnSpc>
              <a:spcBef>
                <a:spcPts val="409"/>
              </a:spcBef>
            </a:pPr>
            <a:r>
              <a:rPr sz="1050" b="1" dirty="0">
                <a:solidFill>
                  <a:srgbClr val="252525"/>
                </a:solidFill>
                <a:latin typeface="Calibri"/>
                <a:cs typeface="Calibri"/>
              </a:rPr>
              <a:t>MAX</a:t>
            </a:r>
            <a:r>
              <a:rPr sz="1050" b="1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b="1" spc="55" dirty="0">
                <a:solidFill>
                  <a:srgbClr val="252525"/>
                </a:solidFill>
                <a:latin typeface="Calibri"/>
                <a:cs typeface="Calibri"/>
              </a:rPr>
              <a:t>WIND</a:t>
            </a:r>
            <a:r>
              <a:rPr sz="1050" b="1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b="1" spc="60" dirty="0">
                <a:solidFill>
                  <a:srgbClr val="252525"/>
                </a:solidFill>
                <a:latin typeface="Calibri"/>
                <a:cs typeface="Calibri"/>
              </a:rPr>
              <a:t>GUST</a:t>
            </a:r>
            <a:r>
              <a:rPr sz="1050" b="1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b="1" spc="85" dirty="0">
                <a:solidFill>
                  <a:srgbClr val="252525"/>
                </a:solidFill>
                <a:latin typeface="Calibri"/>
                <a:cs typeface="Calibri"/>
              </a:rPr>
              <a:t>SPEED</a:t>
            </a:r>
            <a:r>
              <a:rPr sz="1050" b="1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b="1" spc="-10" dirty="0">
                <a:solidFill>
                  <a:srgbClr val="252525"/>
                </a:solidFill>
                <a:latin typeface="Calibri"/>
                <a:cs typeface="Calibri"/>
              </a:rPr>
              <a:t>(mph)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2209" y="5371541"/>
            <a:ext cx="97155" cy="42545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050" spc="-50" dirty="0">
                <a:solidFill>
                  <a:srgbClr val="252525"/>
                </a:solidFill>
                <a:latin typeface="Calibri"/>
                <a:cs typeface="Calibri"/>
              </a:rPr>
              <a:t>5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050" spc="-50" dirty="0">
                <a:solidFill>
                  <a:srgbClr val="252525"/>
                </a:solidFill>
                <a:latin typeface="Calibri"/>
                <a:cs typeface="Calibri"/>
              </a:rPr>
              <a:t>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9588" y="1560347"/>
            <a:ext cx="240665" cy="363537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100</a:t>
            </a:r>
            <a:endParaRPr sz="105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315"/>
              </a:spcBef>
            </a:pP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95</a:t>
            </a:r>
            <a:endParaRPr sz="105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325"/>
              </a:spcBef>
            </a:pP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90</a:t>
            </a:r>
            <a:endParaRPr sz="105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320"/>
              </a:spcBef>
            </a:pP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85</a:t>
            </a:r>
            <a:endParaRPr sz="105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315"/>
              </a:spcBef>
            </a:pP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80</a:t>
            </a:r>
            <a:endParaRPr sz="105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325"/>
              </a:spcBef>
            </a:pP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75</a:t>
            </a:r>
            <a:endParaRPr sz="105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315"/>
              </a:spcBef>
            </a:pP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70</a:t>
            </a:r>
            <a:endParaRPr sz="105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315"/>
              </a:spcBef>
            </a:pP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65</a:t>
            </a:r>
            <a:endParaRPr sz="105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320"/>
              </a:spcBef>
            </a:pP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60</a:t>
            </a:r>
            <a:endParaRPr sz="105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325"/>
              </a:spcBef>
            </a:pP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55</a:t>
            </a:r>
            <a:endParaRPr sz="105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315"/>
              </a:spcBef>
            </a:pP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50</a:t>
            </a:r>
            <a:endParaRPr sz="105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315"/>
              </a:spcBef>
            </a:pP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45</a:t>
            </a:r>
            <a:endParaRPr sz="105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330"/>
              </a:spcBef>
            </a:pP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40</a:t>
            </a:r>
            <a:endParaRPr sz="105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315"/>
              </a:spcBef>
            </a:pP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35</a:t>
            </a:r>
            <a:endParaRPr sz="105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315"/>
              </a:spcBef>
            </a:pP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30</a:t>
            </a:r>
            <a:endParaRPr sz="105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325"/>
              </a:spcBef>
            </a:pP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25</a:t>
            </a:r>
            <a:endParaRPr sz="105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315"/>
              </a:spcBef>
            </a:pP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20</a:t>
            </a:r>
            <a:endParaRPr sz="105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320"/>
              </a:spcBef>
            </a:pP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15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b="1" spc="75" dirty="0">
                <a:latin typeface="Calibri"/>
                <a:cs typeface="Calibri"/>
              </a:rPr>
              <a:t>Extreme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outages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are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generally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attributable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higher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wind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120" dirty="0">
                <a:latin typeface="Calibri"/>
                <a:cs typeface="Calibri"/>
              </a:rPr>
              <a:t>speeds,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but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105" dirty="0">
                <a:latin typeface="Calibri"/>
                <a:cs typeface="Calibri"/>
              </a:rPr>
              <a:t>a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high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120" dirty="0">
                <a:latin typeface="Calibri"/>
                <a:cs typeface="Calibri"/>
              </a:rPr>
              <a:t>coincidence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25" dirty="0">
                <a:latin typeface="Calibri"/>
                <a:cs typeface="Calibri"/>
              </a:rPr>
              <a:t>of </a:t>
            </a:r>
            <a:r>
              <a:rPr b="1" spc="85" dirty="0">
                <a:latin typeface="Calibri"/>
                <a:cs typeface="Calibri"/>
              </a:rPr>
              <a:t>outages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with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low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wind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140" dirty="0">
                <a:latin typeface="Calibri"/>
                <a:cs typeface="Calibri"/>
              </a:rPr>
              <a:t>speeds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100" dirty="0">
                <a:latin typeface="Calibri"/>
                <a:cs typeface="Calibri"/>
              </a:rPr>
              <a:t>indicates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vegetation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114" dirty="0">
                <a:latin typeface="Calibri"/>
                <a:cs typeface="Calibri"/>
              </a:rPr>
              <a:t>contact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114" dirty="0">
                <a:latin typeface="Calibri"/>
                <a:cs typeface="Calibri"/>
              </a:rPr>
              <a:t>could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be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105" dirty="0">
                <a:latin typeface="Calibri"/>
                <a:cs typeface="Calibri"/>
              </a:rPr>
              <a:t>a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key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driver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6277" y="175006"/>
            <a:ext cx="2534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MONTANA</a:t>
            </a:r>
            <a:r>
              <a:rPr sz="1200" b="1" spc="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40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00358E"/>
                </a:solidFill>
                <a:latin typeface="Calibri"/>
                <a:cs typeface="Calibri"/>
              </a:rPr>
              <a:t>HAZARD</a:t>
            </a:r>
            <a:r>
              <a:rPr sz="1200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1—</a:t>
            </a:r>
            <a:r>
              <a:rPr sz="1200" spc="-10" dirty="0">
                <a:solidFill>
                  <a:srgbClr val="00358E"/>
                </a:solidFill>
                <a:latin typeface="Calibri"/>
                <a:cs typeface="Calibri"/>
              </a:rPr>
              <a:t>WINDSTORM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9596" y="2233857"/>
            <a:ext cx="196850" cy="259715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b="1" spc="45" dirty="0">
                <a:solidFill>
                  <a:srgbClr val="252525"/>
                </a:solidFill>
                <a:latin typeface="Calibri"/>
                <a:cs typeface="Calibri"/>
              </a:rPr>
              <a:t>CUMULATIVE</a:t>
            </a:r>
            <a:r>
              <a:rPr sz="1100" b="1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252525"/>
                </a:solidFill>
                <a:latin typeface="Calibri"/>
                <a:cs typeface="Calibri"/>
              </a:rPr>
              <a:t>OUTAGE</a:t>
            </a:r>
            <a:r>
              <a:rPr sz="11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b="1" spc="75" dirty="0">
                <a:solidFill>
                  <a:srgbClr val="252525"/>
                </a:solidFill>
                <a:latin typeface="Calibri"/>
                <a:cs typeface="Calibri"/>
              </a:rPr>
              <a:t>OCCURRENCE(%)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36942" y="1373504"/>
            <a:ext cx="20237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60" dirty="0">
                <a:solidFill>
                  <a:srgbClr val="00358E"/>
                </a:solidFill>
                <a:latin typeface="Calibri"/>
                <a:cs typeface="Calibri"/>
              </a:rPr>
              <a:t>GUST</a:t>
            </a:r>
            <a:r>
              <a:rPr sz="1050" b="1" spc="-6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50" b="1" spc="85" dirty="0">
                <a:solidFill>
                  <a:srgbClr val="00358E"/>
                </a:solidFill>
                <a:latin typeface="Calibri"/>
                <a:cs typeface="Calibri"/>
              </a:rPr>
              <a:t>SPEED</a:t>
            </a:r>
            <a:r>
              <a:rPr sz="105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50" b="1" spc="-30" dirty="0">
                <a:solidFill>
                  <a:srgbClr val="00358E"/>
                </a:solidFill>
                <a:latin typeface="Calibri"/>
                <a:cs typeface="Calibri"/>
              </a:rPr>
              <a:t>&amp;</a:t>
            </a:r>
            <a:r>
              <a:rPr sz="1050" b="1" spc="-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50" b="1" spc="65" dirty="0">
                <a:solidFill>
                  <a:srgbClr val="00358E"/>
                </a:solidFill>
                <a:latin typeface="Calibri"/>
                <a:cs typeface="Calibri"/>
              </a:rPr>
              <a:t>POWER</a:t>
            </a:r>
            <a:r>
              <a:rPr sz="1050" b="1" spc="-4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50" b="1" spc="45" dirty="0">
                <a:solidFill>
                  <a:srgbClr val="00358E"/>
                </a:solidFill>
                <a:latin typeface="Calibri"/>
                <a:cs typeface="Calibri"/>
              </a:rPr>
              <a:t>OUTAGES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688838" y="2832100"/>
            <a:ext cx="3636645" cy="2896870"/>
            <a:chOff x="5688838" y="2832100"/>
            <a:chExt cx="3636645" cy="2896870"/>
          </a:xfrm>
        </p:grpSpPr>
        <p:sp>
          <p:nvSpPr>
            <p:cNvPr id="14" name="object 14"/>
            <p:cNvSpPr/>
            <p:nvPr/>
          </p:nvSpPr>
          <p:spPr>
            <a:xfrm>
              <a:off x="5688838" y="2841625"/>
              <a:ext cx="1181100" cy="2887345"/>
            </a:xfrm>
            <a:custGeom>
              <a:avLst/>
              <a:gdLst/>
              <a:ahLst/>
              <a:cxnLst/>
              <a:rect l="l" t="t" r="r" b="b"/>
              <a:pathLst>
                <a:path w="1181100" h="2887345">
                  <a:moveTo>
                    <a:pt x="1134237" y="2886862"/>
                  </a:moveTo>
                  <a:lnTo>
                    <a:pt x="1134237" y="0"/>
                  </a:lnTo>
                </a:path>
                <a:path w="1181100" h="2887345">
                  <a:moveTo>
                    <a:pt x="0" y="873887"/>
                  </a:moveTo>
                  <a:lnTo>
                    <a:pt x="1181100" y="873887"/>
                  </a:lnTo>
                </a:path>
              </a:pathLst>
            </a:custGeom>
            <a:ln w="19050">
              <a:solidFill>
                <a:srgbClr val="25252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83675" y="5224398"/>
              <a:ext cx="241300" cy="635"/>
            </a:xfrm>
            <a:custGeom>
              <a:avLst/>
              <a:gdLst/>
              <a:ahLst/>
              <a:cxnLst/>
              <a:rect l="l" t="t" r="r" b="b"/>
              <a:pathLst>
                <a:path w="241300" h="635">
                  <a:moveTo>
                    <a:pt x="0" y="0"/>
                  </a:moveTo>
                  <a:lnTo>
                    <a:pt x="241300" y="126"/>
                  </a:lnTo>
                </a:path>
              </a:pathLst>
            </a:custGeom>
            <a:ln w="19050">
              <a:solidFill>
                <a:srgbClr val="0085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83675" y="5427726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1300" y="0"/>
                  </a:lnTo>
                </a:path>
              </a:pathLst>
            </a:custGeom>
            <a:ln w="19050">
              <a:solidFill>
                <a:srgbClr val="D000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72575" y="5192648"/>
              <a:ext cx="63500" cy="64135"/>
            </a:xfrm>
            <a:custGeom>
              <a:avLst/>
              <a:gdLst/>
              <a:ahLst/>
              <a:cxnLst/>
              <a:rect l="l" t="t" r="r" b="b"/>
              <a:pathLst>
                <a:path w="63500" h="64135">
                  <a:moveTo>
                    <a:pt x="31750" y="0"/>
                  </a:moveTo>
                  <a:lnTo>
                    <a:pt x="19395" y="2496"/>
                  </a:lnTo>
                  <a:lnTo>
                    <a:pt x="9302" y="9302"/>
                  </a:lnTo>
                  <a:lnTo>
                    <a:pt x="2496" y="19395"/>
                  </a:lnTo>
                  <a:lnTo>
                    <a:pt x="0" y="31750"/>
                  </a:lnTo>
                  <a:lnTo>
                    <a:pt x="2496" y="44178"/>
                  </a:lnTo>
                  <a:lnTo>
                    <a:pt x="9302" y="54308"/>
                  </a:lnTo>
                  <a:lnTo>
                    <a:pt x="19395" y="61128"/>
                  </a:lnTo>
                  <a:lnTo>
                    <a:pt x="31750" y="63626"/>
                  </a:lnTo>
                  <a:lnTo>
                    <a:pt x="44104" y="61128"/>
                  </a:lnTo>
                  <a:lnTo>
                    <a:pt x="54197" y="54308"/>
                  </a:lnTo>
                  <a:lnTo>
                    <a:pt x="61003" y="44178"/>
                  </a:lnTo>
                  <a:lnTo>
                    <a:pt x="63500" y="31750"/>
                  </a:lnTo>
                  <a:lnTo>
                    <a:pt x="61003" y="19395"/>
                  </a:lnTo>
                  <a:lnTo>
                    <a:pt x="54197" y="9302"/>
                  </a:lnTo>
                  <a:lnTo>
                    <a:pt x="44104" y="2496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008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172575" y="5192648"/>
              <a:ext cx="63500" cy="64135"/>
            </a:xfrm>
            <a:custGeom>
              <a:avLst/>
              <a:gdLst/>
              <a:ahLst/>
              <a:cxnLst/>
              <a:rect l="l" t="t" r="r" b="b"/>
              <a:pathLst>
                <a:path w="63500" h="64135">
                  <a:moveTo>
                    <a:pt x="0" y="31750"/>
                  </a:moveTo>
                  <a:lnTo>
                    <a:pt x="2496" y="19395"/>
                  </a:lnTo>
                  <a:lnTo>
                    <a:pt x="9302" y="9302"/>
                  </a:lnTo>
                  <a:lnTo>
                    <a:pt x="19395" y="2496"/>
                  </a:lnTo>
                  <a:lnTo>
                    <a:pt x="31750" y="0"/>
                  </a:lnTo>
                  <a:lnTo>
                    <a:pt x="44104" y="2496"/>
                  </a:lnTo>
                  <a:lnTo>
                    <a:pt x="54197" y="9302"/>
                  </a:lnTo>
                  <a:lnTo>
                    <a:pt x="61003" y="19395"/>
                  </a:lnTo>
                  <a:lnTo>
                    <a:pt x="63500" y="31750"/>
                  </a:lnTo>
                  <a:lnTo>
                    <a:pt x="61003" y="44178"/>
                  </a:lnTo>
                  <a:lnTo>
                    <a:pt x="54197" y="54308"/>
                  </a:lnTo>
                  <a:lnTo>
                    <a:pt x="44104" y="61128"/>
                  </a:lnTo>
                  <a:lnTo>
                    <a:pt x="31750" y="63626"/>
                  </a:lnTo>
                  <a:lnTo>
                    <a:pt x="19395" y="61128"/>
                  </a:lnTo>
                  <a:lnTo>
                    <a:pt x="9302" y="54308"/>
                  </a:lnTo>
                  <a:lnTo>
                    <a:pt x="2496" y="44178"/>
                  </a:lnTo>
                  <a:lnTo>
                    <a:pt x="0" y="31750"/>
                  </a:lnTo>
                  <a:close/>
                </a:path>
              </a:pathLst>
            </a:custGeom>
            <a:ln w="9524">
              <a:solidFill>
                <a:srgbClr val="0085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172575" y="5395976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31750" y="0"/>
                  </a:moveTo>
                  <a:lnTo>
                    <a:pt x="19395" y="2478"/>
                  </a:lnTo>
                  <a:lnTo>
                    <a:pt x="9302" y="9255"/>
                  </a:lnTo>
                  <a:lnTo>
                    <a:pt x="2496" y="19341"/>
                  </a:lnTo>
                  <a:lnTo>
                    <a:pt x="0" y="31750"/>
                  </a:lnTo>
                  <a:lnTo>
                    <a:pt x="2496" y="44104"/>
                  </a:lnTo>
                  <a:lnTo>
                    <a:pt x="9302" y="54197"/>
                  </a:lnTo>
                  <a:lnTo>
                    <a:pt x="19395" y="61003"/>
                  </a:lnTo>
                  <a:lnTo>
                    <a:pt x="31750" y="63500"/>
                  </a:lnTo>
                  <a:lnTo>
                    <a:pt x="44104" y="61003"/>
                  </a:lnTo>
                  <a:lnTo>
                    <a:pt x="54197" y="54197"/>
                  </a:lnTo>
                  <a:lnTo>
                    <a:pt x="61003" y="44104"/>
                  </a:lnTo>
                  <a:lnTo>
                    <a:pt x="63500" y="31750"/>
                  </a:lnTo>
                  <a:lnTo>
                    <a:pt x="61003" y="19341"/>
                  </a:lnTo>
                  <a:lnTo>
                    <a:pt x="54197" y="9255"/>
                  </a:lnTo>
                  <a:lnTo>
                    <a:pt x="44104" y="2478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0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172575" y="5395976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0" y="31750"/>
                  </a:moveTo>
                  <a:lnTo>
                    <a:pt x="2496" y="19341"/>
                  </a:lnTo>
                  <a:lnTo>
                    <a:pt x="9302" y="9255"/>
                  </a:lnTo>
                  <a:lnTo>
                    <a:pt x="19395" y="2478"/>
                  </a:lnTo>
                  <a:lnTo>
                    <a:pt x="31750" y="0"/>
                  </a:lnTo>
                  <a:lnTo>
                    <a:pt x="44104" y="2478"/>
                  </a:lnTo>
                  <a:lnTo>
                    <a:pt x="54197" y="9255"/>
                  </a:lnTo>
                  <a:lnTo>
                    <a:pt x="61003" y="19341"/>
                  </a:lnTo>
                  <a:lnTo>
                    <a:pt x="63500" y="31750"/>
                  </a:lnTo>
                  <a:lnTo>
                    <a:pt x="61003" y="44104"/>
                  </a:lnTo>
                  <a:lnTo>
                    <a:pt x="54197" y="54197"/>
                  </a:lnTo>
                  <a:lnTo>
                    <a:pt x="44104" y="61003"/>
                  </a:lnTo>
                  <a:lnTo>
                    <a:pt x="31750" y="63500"/>
                  </a:lnTo>
                  <a:lnTo>
                    <a:pt x="19395" y="61003"/>
                  </a:lnTo>
                  <a:lnTo>
                    <a:pt x="9302" y="54197"/>
                  </a:lnTo>
                  <a:lnTo>
                    <a:pt x="2496" y="44104"/>
                  </a:lnTo>
                  <a:lnTo>
                    <a:pt x="0" y="31750"/>
                  </a:lnTo>
                  <a:close/>
                </a:path>
              </a:pathLst>
            </a:custGeom>
            <a:ln w="9525">
              <a:solidFill>
                <a:srgbClr val="D000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88838" y="2841625"/>
              <a:ext cx="1181100" cy="0"/>
            </a:xfrm>
            <a:custGeom>
              <a:avLst/>
              <a:gdLst/>
              <a:ahLst/>
              <a:cxnLst/>
              <a:rect l="l" t="t" r="r" b="b"/>
              <a:pathLst>
                <a:path w="1181100">
                  <a:moveTo>
                    <a:pt x="0" y="0"/>
                  </a:moveTo>
                  <a:lnTo>
                    <a:pt x="1181100" y="0"/>
                  </a:lnTo>
                </a:path>
              </a:pathLst>
            </a:custGeom>
            <a:ln w="19050">
              <a:solidFill>
                <a:srgbClr val="25252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373869" y="5082311"/>
            <a:ext cx="1703705" cy="432434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0-0.5</a:t>
            </a:r>
            <a:r>
              <a:rPr sz="105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52525"/>
                </a:solidFill>
                <a:latin typeface="Calibri"/>
                <a:cs typeface="Calibri"/>
              </a:rPr>
              <a:t>Customer</a:t>
            </a:r>
            <a:r>
              <a:rPr sz="105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Outage</a:t>
            </a:r>
            <a:r>
              <a:rPr sz="10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252525"/>
                </a:solidFill>
                <a:latin typeface="Calibri"/>
                <a:cs typeface="Calibri"/>
              </a:rPr>
              <a:t>Ratio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050" spc="10" dirty="0">
                <a:solidFill>
                  <a:srgbClr val="252525"/>
                </a:solidFill>
                <a:latin typeface="Calibri"/>
                <a:cs typeface="Calibri"/>
              </a:rPr>
              <a:t>&gt;0.5</a:t>
            </a:r>
            <a:r>
              <a:rPr sz="105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spc="10" dirty="0">
                <a:solidFill>
                  <a:srgbClr val="252525"/>
                </a:solidFill>
                <a:latin typeface="Calibri"/>
                <a:cs typeface="Calibri"/>
              </a:rPr>
              <a:t>Cutomer</a:t>
            </a:r>
            <a:r>
              <a:rPr sz="10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spc="10" dirty="0">
                <a:solidFill>
                  <a:srgbClr val="252525"/>
                </a:solidFill>
                <a:latin typeface="Calibri"/>
                <a:cs typeface="Calibri"/>
              </a:rPr>
              <a:t>Outage</a:t>
            </a:r>
            <a:r>
              <a:rPr sz="105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252525"/>
                </a:solidFill>
                <a:latin typeface="Calibri"/>
                <a:cs typeface="Calibri"/>
              </a:rPr>
              <a:t>Ratio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53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750" b="1" dirty="0">
                <a:latin typeface="Calibri"/>
                <a:cs typeface="Calibri"/>
              </a:rPr>
              <a:t>22</a:t>
            </a:fld>
            <a:r>
              <a:rPr sz="750" b="1" spc="409" dirty="0">
                <a:latin typeface="Calibri"/>
                <a:cs typeface="Calibri"/>
              </a:rPr>
              <a:t>  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470" dirty="0">
                <a:latin typeface="Calibri"/>
                <a:cs typeface="Calibri"/>
              </a:rPr>
              <a:t> </a:t>
            </a:r>
            <a:r>
              <a:rPr dirty="0"/>
              <a:t>Copyright</a:t>
            </a:r>
            <a:r>
              <a:rPr spc="85" dirty="0"/>
              <a:t> </a:t>
            </a:r>
            <a:r>
              <a:rPr spc="-40" dirty="0"/>
              <a:t>©</a:t>
            </a:r>
            <a:r>
              <a:rPr spc="75" dirty="0"/>
              <a:t> </a:t>
            </a:r>
            <a:r>
              <a:rPr dirty="0"/>
              <a:t>Baringa</a:t>
            </a:r>
            <a:r>
              <a:rPr spc="65" dirty="0"/>
              <a:t> </a:t>
            </a:r>
            <a:r>
              <a:rPr dirty="0"/>
              <a:t>Partners </a:t>
            </a:r>
            <a:r>
              <a:rPr spc="50" dirty="0"/>
              <a:t>LLP</a:t>
            </a:r>
            <a:r>
              <a:rPr spc="55" dirty="0"/>
              <a:t> </a:t>
            </a:r>
            <a:r>
              <a:rPr dirty="0"/>
              <a:t>2025.</a:t>
            </a:r>
            <a:r>
              <a:rPr spc="245" dirty="0"/>
              <a:t> </a:t>
            </a:r>
            <a:r>
              <a:rPr dirty="0"/>
              <a:t>All</a:t>
            </a:r>
            <a:r>
              <a:rPr spc="85" dirty="0"/>
              <a:t> </a:t>
            </a:r>
            <a:r>
              <a:rPr dirty="0"/>
              <a:t>rights</a:t>
            </a:r>
            <a:r>
              <a:rPr spc="75" dirty="0"/>
              <a:t> </a:t>
            </a:r>
            <a:r>
              <a:rPr dirty="0"/>
              <a:t>reserved.</a:t>
            </a:r>
            <a:r>
              <a:rPr spc="65" dirty="0"/>
              <a:t> </a:t>
            </a:r>
            <a:r>
              <a:rPr dirty="0"/>
              <a:t>This</a:t>
            </a:r>
            <a:r>
              <a:rPr spc="95" dirty="0"/>
              <a:t> </a:t>
            </a:r>
            <a:r>
              <a:rPr dirty="0"/>
              <a:t>document</a:t>
            </a:r>
            <a:r>
              <a:rPr spc="65" dirty="0"/>
              <a:t> </a:t>
            </a:r>
            <a:r>
              <a:rPr dirty="0"/>
              <a:t>is</a:t>
            </a:r>
            <a:r>
              <a:rPr spc="75" dirty="0"/>
              <a:t> </a:t>
            </a:r>
            <a:r>
              <a:rPr dirty="0"/>
              <a:t>subject</a:t>
            </a:r>
            <a:r>
              <a:rPr spc="85" dirty="0"/>
              <a:t> </a:t>
            </a:r>
            <a:r>
              <a:rPr dirty="0"/>
              <a:t>to</a:t>
            </a:r>
            <a:r>
              <a:rPr spc="65" dirty="0"/>
              <a:t> </a:t>
            </a:r>
            <a:r>
              <a:rPr dirty="0"/>
              <a:t>contract</a:t>
            </a:r>
            <a:r>
              <a:rPr spc="3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contains</a:t>
            </a:r>
            <a:r>
              <a:rPr spc="45" dirty="0"/>
              <a:t> </a:t>
            </a:r>
            <a:r>
              <a:rPr dirty="0"/>
              <a:t>confidential</a:t>
            </a:r>
            <a:r>
              <a:rPr spc="8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proprietary</a:t>
            </a:r>
            <a:r>
              <a:rPr spc="3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  <p:sp>
        <p:nvSpPr>
          <p:cNvPr id="23" name="object 23"/>
          <p:cNvSpPr txBox="1"/>
          <p:nvPr/>
        </p:nvSpPr>
        <p:spPr>
          <a:xfrm>
            <a:off x="7415148" y="3277209"/>
            <a:ext cx="2266950" cy="1252220"/>
          </a:xfrm>
          <a:prstGeom prst="rect">
            <a:avLst/>
          </a:prstGeom>
          <a:solidFill>
            <a:srgbClr val="F1F5F8"/>
          </a:solidFill>
        </p:spPr>
        <p:txBody>
          <a:bodyPr vert="horz" wrap="square" lIns="0" tIns="136525" rIns="0" bIns="0" rtlCol="0">
            <a:spAutoFit/>
          </a:bodyPr>
          <a:lstStyle/>
          <a:p>
            <a:pPr marL="73025" marR="74295">
              <a:lnSpc>
                <a:spcPct val="100000"/>
              </a:lnSpc>
              <a:spcBef>
                <a:spcPts val="1075"/>
              </a:spcBef>
            </a:pPr>
            <a:r>
              <a:rPr sz="1050" spc="20" dirty="0">
                <a:solidFill>
                  <a:srgbClr val="252525"/>
                </a:solidFill>
                <a:latin typeface="Calibri"/>
                <a:cs typeface="Calibri"/>
              </a:rPr>
              <a:t>Designing,</a:t>
            </a:r>
            <a:r>
              <a:rPr sz="105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spc="20" dirty="0">
                <a:solidFill>
                  <a:srgbClr val="252525"/>
                </a:solidFill>
                <a:latin typeface="Calibri"/>
                <a:cs typeface="Calibri"/>
              </a:rPr>
              <a:t>building,</a:t>
            </a:r>
            <a:r>
              <a:rPr sz="105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spc="20" dirty="0">
                <a:solidFill>
                  <a:srgbClr val="252525"/>
                </a:solidFill>
                <a:latin typeface="Calibri"/>
                <a:cs typeface="Calibri"/>
              </a:rPr>
              <a:t>inspecting,</a:t>
            </a:r>
            <a:r>
              <a:rPr sz="105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and </a:t>
            </a:r>
            <a:r>
              <a:rPr sz="1050" spc="10" dirty="0">
                <a:solidFill>
                  <a:srgbClr val="252525"/>
                </a:solidFill>
                <a:latin typeface="Calibri"/>
                <a:cs typeface="Calibri"/>
              </a:rPr>
              <a:t>maintaining (i.e.</a:t>
            </a:r>
            <a:r>
              <a:rPr sz="105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spc="10" dirty="0">
                <a:solidFill>
                  <a:srgbClr val="252525"/>
                </a:solidFill>
                <a:latin typeface="Calibri"/>
                <a:cs typeface="Calibri"/>
              </a:rPr>
              <a:t>veg</a:t>
            </a:r>
            <a:r>
              <a:rPr sz="105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252525"/>
                </a:solidFill>
                <a:latin typeface="Calibri"/>
                <a:cs typeface="Calibri"/>
              </a:rPr>
              <a:t>management) </a:t>
            </a:r>
            <a:r>
              <a:rPr sz="1050" spc="55" dirty="0">
                <a:solidFill>
                  <a:srgbClr val="252525"/>
                </a:solidFill>
                <a:latin typeface="Calibri"/>
                <a:cs typeface="Calibri"/>
              </a:rPr>
              <a:t>assets</a:t>
            </a:r>
            <a:r>
              <a:rPr sz="105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for </a:t>
            </a:r>
            <a:r>
              <a:rPr sz="1050" b="1" dirty="0">
                <a:solidFill>
                  <a:srgbClr val="00358E"/>
                </a:solidFill>
                <a:latin typeface="Calibri"/>
                <a:cs typeface="Calibri"/>
              </a:rPr>
              <a:t>below</a:t>
            </a:r>
            <a:r>
              <a:rPr sz="1050" b="1" spc="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358E"/>
                </a:solidFill>
                <a:latin typeface="Calibri"/>
                <a:cs typeface="Calibri"/>
              </a:rPr>
              <a:t>40</a:t>
            </a:r>
            <a:r>
              <a:rPr sz="1050" b="1" spc="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50" b="1" spc="55" dirty="0">
                <a:solidFill>
                  <a:srgbClr val="00358E"/>
                </a:solidFill>
                <a:latin typeface="Calibri"/>
                <a:cs typeface="Calibri"/>
              </a:rPr>
              <a:t>mph</a:t>
            </a:r>
            <a:r>
              <a:rPr sz="1050" b="1" spc="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358E"/>
                </a:solidFill>
                <a:latin typeface="Calibri"/>
                <a:cs typeface="Calibri"/>
              </a:rPr>
              <a:t>wind</a:t>
            </a:r>
            <a:r>
              <a:rPr sz="1050" b="1" spc="40" dirty="0">
                <a:solidFill>
                  <a:srgbClr val="00358E"/>
                </a:solidFill>
                <a:latin typeface="Calibri"/>
                <a:cs typeface="Calibri"/>
              </a:rPr>
              <a:t> gusts </a:t>
            </a:r>
            <a:r>
              <a:rPr sz="1050" b="1" dirty="0">
                <a:solidFill>
                  <a:srgbClr val="00358E"/>
                </a:solidFill>
                <a:latin typeface="Calibri"/>
                <a:cs typeface="Calibri"/>
              </a:rPr>
              <a:t>will</a:t>
            </a:r>
            <a:r>
              <a:rPr sz="1050" b="1" spc="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358E"/>
                </a:solidFill>
                <a:latin typeface="Calibri"/>
                <a:cs typeface="Calibri"/>
              </a:rPr>
              <a:t>not</a:t>
            </a:r>
            <a:r>
              <a:rPr sz="1050" b="1" spc="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50" b="1" spc="65" dirty="0">
                <a:solidFill>
                  <a:srgbClr val="00358E"/>
                </a:solidFill>
                <a:latin typeface="Calibri"/>
                <a:cs typeface="Calibri"/>
              </a:rPr>
              <a:t>address</a:t>
            </a:r>
            <a:r>
              <a:rPr sz="105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50" b="1" spc="50" dirty="0">
                <a:solidFill>
                  <a:srgbClr val="00358E"/>
                </a:solidFill>
                <a:latin typeface="Calibri"/>
                <a:cs typeface="Calibri"/>
              </a:rPr>
              <a:t>50%</a:t>
            </a:r>
            <a:r>
              <a:rPr sz="1050" b="1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358E"/>
                </a:solidFill>
                <a:latin typeface="Calibri"/>
                <a:cs typeface="Calibri"/>
              </a:rPr>
              <a:t>of</a:t>
            </a:r>
            <a:r>
              <a:rPr sz="1050" b="1" spc="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50" b="1" spc="-20" dirty="0">
                <a:solidFill>
                  <a:srgbClr val="00358E"/>
                </a:solidFill>
                <a:latin typeface="Calibri"/>
                <a:cs typeface="Calibri"/>
              </a:rPr>
              <a:t>more</a:t>
            </a:r>
            <a:r>
              <a:rPr sz="1050" b="1" spc="50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50" b="1" spc="50" dirty="0">
                <a:solidFill>
                  <a:srgbClr val="00358E"/>
                </a:solidFill>
                <a:latin typeface="Calibri"/>
                <a:cs typeface="Calibri"/>
              </a:rPr>
              <a:t>severe</a:t>
            </a:r>
            <a:r>
              <a:rPr sz="1050" b="1" spc="-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50" b="1" spc="55" dirty="0">
                <a:solidFill>
                  <a:srgbClr val="00358E"/>
                </a:solidFill>
                <a:latin typeface="Calibri"/>
                <a:cs typeface="Calibri"/>
              </a:rPr>
              <a:t>and</a:t>
            </a:r>
            <a:r>
              <a:rPr sz="1050" b="1" spc="-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50" b="1" spc="55" dirty="0">
                <a:solidFill>
                  <a:srgbClr val="00358E"/>
                </a:solidFill>
                <a:latin typeface="Calibri"/>
                <a:cs typeface="Calibri"/>
              </a:rPr>
              <a:t>costly</a:t>
            </a:r>
            <a:r>
              <a:rPr sz="1050" b="1" spc="-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50" b="1" spc="45" dirty="0">
                <a:solidFill>
                  <a:srgbClr val="00358E"/>
                </a:solidFill>
                <a:latin typeface="Calibri"/>
                <a:cs typeface="Calibri"/>
              </a:rPr>
              <a:t>outages,</a:t>
            </a:r>
            <a:r>
              <a:rPr sz="1050" b="1" spc="-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252525"/>
                </a:solidFill>
                <a:latin typeface="Calibri"/>
                <a:cs typeface="Calibri"/>
              </a:rPr>
              <a:t>which </a:t>
            </a:r>
            <a:r>
              <a:rPr sz="1050" spc="20" dirty="0">
                <a:solidFill>
                  <a:srgbClr val="252525"/>
                </a:solidFill>
                <a:latin typeface="Calibri"/>
                <a:cs typeface="Calibri"/>
              </a:rPr>
              <a:t>occur</a:t>
            </a:r>
            <a:r>
              <a:rPr sz="105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spc="20" dirty="0">
                <a:solidFill>
                  <a:srgbClr val="252525"/>
                </a:solidFill>
                <a:latin typeface="Calibri"/>
                <a:cs typeface="Calibri"/>
              </a:rPr>
              <a:t>at </a:t>
            </a:r>
            <a:r>
              <a:rPr sz="1050" spc="10" dirty="0">
                <a:solidFill>
                  <a:srgbClr val="252525"/>
                </a:solidFill>
                <a:latin typeface="Calibri"/>
                <a:cs typeface="Calibri"/>
              </a:rPr>
              <a:t>higher</a:t>
            </a:r>
            <a:r>
              <a:rPr sz="105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spc="20" dirty="0">
                <a:solidFill>
                  <a:srgbClr val="252525"/>
                </a:solidFill>
                <a:latin typeface="Calibri"/>
                <a:cs typeface="Calibri"/>
              </a:rPr>
              <a:t>wind</a:t>
            </a:r>
            <a:r>
              <a:rPr sz="105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252525"/>
                </a:solidFill>
                <a:latin typeface="Calibri"/>
                <a:cs typeface="Calibri"/>
              </a:rPr>
              <a:t>speeds.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8812" y="1371472"/>
            <a:ext cx="4142104" cy="1964055"/>
          </a:xfrm>
          <a:prstGeom prst="rect">
            <a:avLst/>
          </a:prstGeom>
          <a:solidFill>
            <a:srgbClr val="00358E">
              <a:alpha val="5097"/>
            </a:srgbClr>
          </a:solidFill>
        </p:spPr>
        <p:txBody>
          <a:bodyPr vert="horz" wrap="square" lIns="0" tIns="6223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490"/>
              </a:spcBef>
            </a:pP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UNDERSTANDING</a:t>
            </a:r>
            <a:r>
              <a:rPr sz="11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THE</a:t>
            </a:r>
            <a:r>
              <a:rPr sz="11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00358E"/>
                </a:solidFill>
                <a:latin typeface="Calibri"/>
                <a:cs typeface="Calibri"/>
              </a:rPr>
              <a:t>DATA</a:t>
            </a:r>
            <a:endParaRPr sz="1100">
              <a:latin typeface="Calibri"/>
              <a:cs typeface="Calibri"/>
            </a:endParaRPr>
          </a:p>
          <a:p>
            <a:pPr marL="71755" marR="133350">
              <a:lnSpc>
                <a:spcPct val="100000"/>
              </a:lnSpc>
              <a:spcBef>
                <a:spcPts val="600"/>
              </a:spcBef>
            </a:pP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Extreme</a:t>
            </a:r>
            <a:r>
              <a:rPr sz="1100" b="1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outages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 (&gt;50%</a:t>
            </a:r>
            <a:r>
              <a:rPr sz="1100" b="1" spc="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of</a:t>
            </a: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customers</a:t>
            </a:r>
            <a:r>
              <a:rPr sz="1100" b="1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out)</a:t>
            </a:r>
            <a:r>
              <a:rPr sz="1100" b="1" spc="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are</a:t>
            </a: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more</a:t>
            </a:r>
            <a:r>
              <a:rPr sz="1100" b="1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likely</a:t>
            </a: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to</a:t>
            </a:r>
            <a:r>
              <a:rPr sz="1100" b="1" spc="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5" dirty="0">
                <a:solidFill>
                  <a:srgbClr val="00358E"/>
                </a:solidFill>
                <a:latin typeface="Calibri"/>
                <a:cs typeface="Calibri"/>
              </a:rPr>
              <a:t>be </a:t>
            </a: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coincident</a:t>
            </a: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with</a:t>
            </a: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&gt;40</a:t>
            </a: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mph 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wind</a:t>
            </a:r>
            <a:r>
              <a:rPr sz="1100" b="1" spc="7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75" dirty="0">
                <a:solidFill>
                  <a:srgbClr val="00358E"/>
                </a:solidFill>
                <a:latin typeface="Calibri"/>
                <a:cs typeface="Calibri"/>
              </a:rPr>
              <a:t>speeds</a:t>
            </a: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than</a:t>
            </a:r>
            <a:r>
              <a:rPr sz="1100" b="1" spc="7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non-</a:t>
            </a:r>
            <a:r>
              <a:rPr sz="1100" b="1" spc="-10" dirty="0">
                <a:solidFill>
                  <a:srgbClr val="00358E"/>
                </a:solidFill>
                <a:latin typeface="Calibri"/>
                <a:cs typeface="Calibri"/>
              </a:rPr>
              <a:t>extreme </a:t>
            </a: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outages</a:t>
            </a:r>
            <a:endParaRPr sz="1100">
              <a:latin typeface="Calibri"/>
              <a:cs typeface="Calibri"/>
            </a:endParaRPr>
          </a:p>
          <a:p>
            <a:pPr marL="240665" marR="163195" indent="-16954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3840" algn="l"/>
              </a:tabLst>
            </a:pP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About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50%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outages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attributable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wind 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speeds 	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above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40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mph,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compared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to just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30%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non-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outages</a:t>
            </a:r>
            <a:endParaRPr sz="1100">
              <a:latin typeface="Calibri"/>
              <a:cs typeface="Calibri"/>
            </a:endParaRPr>
          </a:p>
          <a:p>
            <a:pPr marL="240665" marR="113664" indent="-16954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3840" algn="l"/>
              </a:tabLst>
            </a:pP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gap</a:t>
            </a:r>
            <a:r>
              <a:rPr sz="1100" spc="1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between</a:t>
            </a:r>
            <a:r>
              <a:rPr sz="11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curves</a:t>
            </a:r>
            <a:r>
              <a:rPr sz="1100" spc="1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indicates</a:t>
            </a:r>
            <a:r>
              <a:rPr sz="11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that</a:t>
            </a:r>
            <a:r>
              <a:rPr sz="110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10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outages</a:t>
            </a:r>
            <a:r>
              <a:rPr sz="110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are 	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generally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more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likely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be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coincident</a:t>
            </a:r>
            <a:r>
              <a:rPr sz="11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higher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wind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speeds 	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than</a:t>
            </a:r>
            <a:r>
              <a:rPr sz="110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non-extreme</a:t>
            </a:r>
            <a:r>
              <a:rPr sz="110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outages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8812" y="3522726"/>
            <a:ext cx="4142104" cy="2643505"/>
          </a:xfrm>
          <a:prstGeom prst="rect">
            <a:avLst/>
          </a:prstGeom>
          <a:solidFill>
            <a:srgbClr val="00358E">
              <a:alpha val="5097"/>
            </a:srgbClr>
          </a:solidFill>
        </p:spPr>
        <p:txBody>
          <a:bodyPr vert="horz" wrap="square" lIns="0" tIns="6223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490"/>
              </a:spcBef>
            </a:pPr>
            <a:r>
              <a:rPr sz="1100" b="1" spc="70" dirty="0">
                <a:solidFill>
                  <a:srgbClr val="00358E"/>
                </a:solidFill>
                <a:latin typeface="Calibri"/>
                <a:cs typeface="Calibri"/>
              </a:rPr>
              <a:t>ASSET</a:t>
            </a:r>
            <a:r>
              <a:rPr sz="1100" b="1" spc="-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PLANNING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INSIGHTS</a:t>
            </a:r>
            <a:endParaRPr sz="1100">
              <a:latin typeface="Calibri"/>
              <a:cs typeface="Calibri"/>
            </a:endParaRPr>
          </a:p>
          <a:p>
            <a:pPr marL="71755" marR="388620">
              <a:lnSpc>
                <a:spcPct val="100000"/>
              </a:lnSpc>
              <a:spcBef>
                <a:spcPts val="600"/>
              </a:spcBef>
            </a:pP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Prioritizing vegetation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management </a:t>
            </a: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and</a:t>
            </a:r>
            <a:r>
              <a:rPr sz="1100" b="1" spc="8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active</a:t>
            </a: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40" dirty="0">
                <a:solidFill>
                  <a:srgbClr val="00358E"/>
                </a:solidFill>
                <a:latin typeface="Calibri"/>
                <a:cs typeface="Calibri"/>
              </a:rPr>
              <a:t>inspection </a:t>
            </a: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could</a:t>
            </a:r>
            <a:r>
              <a:rPr sz="1100" b="1" spc="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70" dirty="0">
                <a:solidFill>
                  <a:srgbClr val="00358E"/>
                </a:solidFill>
                <a:latin typeface="Calibri"/>
                <a:cs typeface="Calibri"/>
              </a:rPr>
              <a:t>address</a:t>
            </a:r>
            <a:r>
              <a:rPr sz="1100" b="1" spc="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a</a:t>
            </a: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significant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portion</a:t>
            </a:r>
            <a:r>
              <a:rPr sz="11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of</a:t>
            </a:r>
            <a:r>
              <a:rPr sz="1100" b="1" spc="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wind-driven</a:t>
            </a:r>
            <a:r>
              <a:rPr sz="1100" b="1" spc="45" dirty="0">
                <a:solidFill>
                  <a:srgbClr val="00358E"/>
                </a:solidFill>
                <a:latin typeface="Calibri"/>
                <a:cs typeface="Calibri"/>
              </a:rPr>
              <a:t> outages</a:t>
            </a:r>
            <a:endParaRPr sz="1100">
              <a:latin typeface="Calibri"/>
              <a:cs typeface="Calibri"/>
            </a:endParaRPr>
          </a:p>
          <a:p>
            <a:pPr marL="240665" marR="177165" indent="-16954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3840" algn="l"/>
              </a:tabLst>
            </a:pP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Almost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80%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outages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90%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non-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extreme 	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outages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occur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at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wind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speeds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&lt;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50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mph,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which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more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likely 	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attributable</a:t>
            </a:r>
            <a:r>
              <a:rPr sz="11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vegetation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contact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or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aging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equipment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rather 	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than</a:t>
            </a:r>
            <a:r>
              <a:rPr sz="11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direct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failure</a:t>
            </a:r>
            <a:endParaRPr sz="1100">
              <a:latin typeface="Calibri"/>
              <a:cs typeface="Calibri"/>
            </a:endParaRPr>
          </a:p>
          <a:p>
            <a:pPr marL="240665" marR="123189" indent="-16954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43840" algn="l"/>
              </a:tabLst>
            </a:pP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Designing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to 67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mph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wind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speeds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would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historically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address 	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most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outages,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including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those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caused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by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direct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failure</a:t>
            </a:r>
            <a:endParaRPr sz="1100">
              <a:latin typeface="Calibri"/>
              <a:cs typeface="Calibri"/>
            </a:endParaRPr>
          </a:p>
          <a:p>
            <a:pPr marL="240665" marR="464184" indent="-16954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3840" algn="l"/>
              </a:tabLst>
            </a:pPr>
            <a:r>
              <a:rPr sz="1100" b="1" spc="20" dirty="0">
                <a:solidFill>
                  <a:srgbClr val="252525"/>
                </a:solidFill>
                <a:latin typeface="Calibri"/>
                <a:cs typeface="Calibri"/>
              </a:rPr>
              <a:t>Low-</a:t>
            </a:r>
            <a:r>
              <a:rPr sz="1100" b="1" spc="75" dirty="0">
                <a:solidFill>
                  <a:srgbClr val="252525"/>
                </a:solidFill>
                <a:latin typeface="Calibri"/>
                <a:cs typeface="Calibri"/>
              </a:rPr>
              <a:t>Cost:</a:t>
            </a:r>
            <a:r>
              <a:rPr sz="1100" b="1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Pole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Reinforcement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(Trussing,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Guy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Cables, 	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Concrete</a:t>
            </a:r>
            <a:r>
              <a:rPr sz="110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Base,</a:t>
            </a:r>
            <a:r>
              <a:rPr sz="1100" spc="1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etc.),</a:t>
            </a:r>
            <a:r>
              <a:rPr sz="1100" spc="1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Pole</a:t>
            </a:r>
            <a:r>
              <a:rPr sz="1100" spc="1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Material</a:t>
            </a:r>
            <a:r>
              <a:rPr sz="1100" spc="1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Upgrades,</a:t>
            </a:r>
            <a:r>
              <a:rPr sz="1100" spc="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Decreased 	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Spans,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Vegetation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Management</a:t>
            </a:r>
            <a:endParaRPr sz="1100">
              <a:latin typeface="Calibri"/>
              <a:cs typeface="Calibri"/>
            </a:endParaRPr>
          </a:p>
          <a:p>
            <a:pPr marL="241300" indent="-16954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1100" b="1" dirty="0">
                <a:solidFill>
                  <a:srgbClr val="252525"/>
                </a:solidFill>
                <a:latin typeface="Calibri"/>
                <a:cs typeface="Calibri"/>
              </a:rPr>
              <a:t>High-</a:t>
            </a:r>
            <a:r>
              <a:rPr sz="1100" b="1" spc="75" dirty="0">
                <a:solidFill>
                  <a:srgbClr val="252525"/>
                </a:solidFill>
                <a:latin typeface="Calibri"/>
                <a:cs typeface="Calibri"/>
              </a:rPr>
              <a:t>Cost:</a:t>
            </a:r>
            <a:r>
              <a:rPr sz="1100" b="1" spc="1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Undergrounding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6277" y="461009"/>
            <a:ext cx="1044829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spc="100" dirty="0">
                <a:solidFill>
                  <a:srgbClr val="00358E"/>
                </a:solidFill>
                <a:latin typeface="Calibri"/>
                <a:cs typeface="Calibri"/>
              </a:rPr>
              <a:t>Despite</a:t>
            </a:r>
            <a:r>
              <a:rPr sz="2000" b="1" spc="-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00358E"/>
                </a:solidFill>
                <a:latin typeface="Calibri"/>
                <a:cs typeface="Calibri"/>
              </a:rPr>
              <a:t>the</a:t>
            </a:r>
            <a:r>
              <a:rPr sz="20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90" dirty="0">
                <a:solidFill>
                  <a:srgbClr val="00358E"/>
                </a:solidFill>
                <a:latin typeface="Calibri"/>
                <a:cs typeface="Calibri"/>
              </a:rPr>
              <a:t>importance</a:t>
            </a:r>
            <a:r>
              <a:rPr sz="2000" b="1" spc="-5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50" dirty="0">
                <a:solidFill>
                  <a:srgbClr val="00358E"/>
                </a:solidFill>
                <a:latin typeface="Calibri"/>
                <a:cs typeface="Calibri"/>
              </a:rPr>
              <a:t>of</a:t>
            </a:r>
            <a:r>
              <a:rPr sz="2000" b="1" spc="-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00358E"/>
                </a:solidFill>
                <a:latin typeface="Calibri"/>
                <a:cs typeface="Calibri"/>
              </a:rPr>
              <a:t>wind</a:t>
            </a:r>
            <a:r>
              <a:rPr sz="2000" b="1" spc="-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90" dirty="0">
                <a:solidFill>
                  <a:srgbClr val="00358E"/>
                </a:solidFill>
                <a:latin typeface="Calibri"/>
                <a:cs typeface="Calibri"/>
              </a:rPr>
              <a:t>and</a:t>
            </a:r>
            <a:r>
              <a:rPr sz="20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50" dirty="0">
                <a:solidFill>
                  <a:srgbClr val="00358E"/>
                </a:solidFill>
                <a:latin typeface="Calibri"/>
                <a:cs typeface="Calibri"/>
              </a:rPr>
              <a:t>wildfire</a:t>
            </a:r>
            <a:r>
              <a:rPr sz="2000" b="1" spc="-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00358E"/>
                </a:solidFill>
                <a:latin typeface="Calibri"/>
                <a:cs typeface="Calibri"/>
              </a:rPr>
              <a:t>in</a:t>
            </a:r>
            <a:r>
              <a:rPr sz="2000" b="1" spc="-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00358E"/>
                </a:solidFill>
                <a:latin typeface="Calibri"/>
                <a:cs typeface="Calibri"/>
              </a:rPr>
              <a:t>the</a:t>
            </a:r>
            <a:r>
              <a:rPr sz="20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80" dirty="0">
                <a:solidFill>
                  <a:srgbClr val="00358E"/>
                </a:solidFill>
                <a:latin typeface="Calibri"/>
                <a:cs typeface="Calibri"/>
              </a:rPr>
              <a:t>West,</a:t>
            </a:r>
            <a:r>
              <a:rPr sz="20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70" dirty="0">
                <a:solidFill>
                  <a:srgbClr val="00358E"/>
                </a:solidFill>
                <a:latin typeface="Calibri"/>
                <a:cs typeface="Calibri"/>
              </a:rPr>
              <a:t>utilities</a:t>
            </a:r>
            <a:r>
              <a:rPr sz="2000" b="1" spc="-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114" dirty="0">
                <a:solidFill>
                  <a:srgbClr val="00358E"/>
                </a:solidFill>
                <a:latin typeface="Calibri"/>
                <a:cs typeface="Calibri"/>
              </a:rPr>
              <a:t>could</a:t>
            </a:r>
            <a:r>
              <a:rPr sz="2000" b="1" spc="-4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80" dirty="0">
                <a:solidFill>
                  <a:srgbClr val="00358E"/>
                </a:solidFill>
                <a:latin typeface="Calibri"/>
                <a:cs typeface="Calibri"/>
              </a:rPr>
              <a:t>bolster</a:t>
            </a:r>
            <a:r>
              <a:rPr sz="2000" b="1" spc="-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50" dirty="0">
                <a:solidFill>
                  <a:srgbClr val="00358E"/>
                </a:solidFill>
                <a:latin typeface="Calibri"/>
                <a:cs typeface="Calibri"/>
              </a:rPr>
              <a:t>their</a:t>
            </a:r>
            <a:r>
              <a:rPr sz="2000" b="1" spc="-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100" dirty="0">
                <a:solidFill>
                  <a:srgbClr val="00358E"/>
                </a:solidFill>
                <a:latin typeface="Calibri"/>
                <a:cs typeface="Calibri"/>
              </a:rPr>
              <a:t>capital </a:t>
            </a:r>
            <a:r>
              <a:rPr sz="2000" b="1" spc="80" dirty="0">
                <a:solidFill>
                  <a:srgbClr val="00358E"/>
                </a:solidFill>
                <a:latin typeface="Calibri"/>
                <a:cs typeface="Calibri"/>
              </a:rPr>
              <a:t>alignment</a:t>
            </a:r>
            <a:r>
              <a:rPr sz="2000" b="1" dirty="0">
                <a:solidFill>
                  <a:srgbClr val="00358E"/>
                </a:solidFill>
                <a:latin typeface="Calibri"/>
                <a:cs typeface="Calibri"/>
              </a:rPr>
              <a:t> with</a:t>
            </a:r>
            <a:r>
              <a:rPr sz="2000" b="1" spc="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90" dirty="0">
                <a:solidFill>
                  <a:srgbClr val="00358E"/>
                </a:solidFill>
                <a:latin typeface="Calibri"/>
                <a:cs typeface="Calibri"/>
              </a:rPr>
              <a:t>historical</a:t>
            </a:r>
            <a:r>
              <a:rPr sz="2000" b="1" spc="-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58E"/>
                </a:solidFill>
                <a:latin typeface="Calibri"/>
                <a:cs typeface="Calibri"/>
              </a:rPr>
              <a:t>&amp;</a:t>
            </a:r>
            <a:r>
              <a:rPr sz="20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58E"/>
                </a:solidFill>
                <a:latin typeface="Calibri"/>
                <a:cs typeface="Calibri"/>
              </a:rPr>
              <a:t>future</a:t>
            </a:r>
            <a:r>
              <a:rPr sz="2000" b="1" spc="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95" dirty="0">
                <a:solidFill>
                  <a:srgbClr val="00358E"/>
                </a:solidFill>
                <a:latin typeface="Calibri"/>
                <a:cs typeface="Calibri"/>
              </a:rPr>
              <a:t>risk</a:t>
            </a:r>
            <a:r>
              <a:rPr sz="2000" b="1" spc="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50" dirty="0">
                <a:solidFill>
                  <a:srgbClr val="00358E"/>
                </a:solidFill>
                <a:latin typeface="Calibri"/>
                <a:cs typeface="Calibri"/>
              </a:rPr>
              <a:t>by</a:t>
            </a:r>
            <a:r>
              <a:rPr sz="2000" b="1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105" dirty="0">
                <a:solidFill>
                  <a:srgbClr val="00358E"/>
                </a:solidFill>
                <a:latin typeface="Calibri"/>
                <a:cs typeface="Calibri"/>
              </a:rPr>
              <a:t>conducting</a:t>
            </a:r>
            <a:r>
              <a:rPr sz="2000" b="1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125" dirty="0">
                <a:solidFill>
                  <a:srgbClr val="00358E"/>
                </a:solidFill>
                <a:latin typeface="Calibri"/>
                <a:cs typeface="Calibri"/>
              </a:rPr>
              <a:t>asset-</a:t>
            </a:r>
            <a:r>
              <a:rPr sz="2000" b="1" spc="70" dirty="0">
                <a:solidFill>
                  <a:srgbClr val="00358E"/>
                </a:solidFill>
                <a:latin typeface="Calibri"/>
                <a:cs typeface="Calibri"/>
              </a:rPr>
              <a:t>level</a:t>
            </a:r>
            <a:r>
              <a:rPr sz="2000" b="1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00358E"/>
                </a:solidFill>
                <a:latin typeface="Calibri"/>
                <a:cs typeface="Calibri"/>
              </a:rPr>
              <a:t>vulnerability</a:t>
            </a:r>
            <a:r>
              <a:rPr sz="2000" b="1" spc="-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2000" b="1" spc="140" dirty="0">
                <a:solidFill>
                  <a:srgbClr val="00358E"/>
                </a:solidFill>
                <a:latin typeface="Calibri"/>
                <a:cs typeface="Calibri"/>
              </a:rPr>
              <a:t>assessments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277" y="175006"/>
            <a:ext cx="4222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70" dirty="0">
                <a:solidFill>
                  <a:srgbClr val="00358E"/>
                </a:solidFill>
                <a:latin typeface="Calibri"/>
                <a:cs typeface="Calibri"/>
              </a:rPr>
              <a:t>EXECUTIVE</a:t>
            </a:r>
            <a:r>
              <a:rPr sz="1200" b="1" spc="1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SUMMARY</a:t>
            </a:r>
            <a:r>
              <a:rPr sz="1200" b="1" spc="15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40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spc="1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FINAL</a:t>
            </a:r>
            <a:r>
              <a:rPr sz="1200" spc="1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INVESTMENT</a:t>
            </a:r>
            <a:r>
              <a:rPr sz="1200" spc="7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00358E"/>
                </a:solidFill>
                <a:latin typeface="Calibri"/>
                <a:cs typeface="Calibri"/>
              </a:rPr>
              <a:t>CONSIDERATIONS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342126" y="1401063"/>
          <a:ext cx="5273675" cy="4765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320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358E"/>
                    </a:solidFill>
                  </a:tcPr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INVESTMENT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358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COST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358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HAZARDS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35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92759" marR="339090">
                        <a:lnSpc>
                          <a:spcPts val="1080"/>
                        </a:lnSpc>
                        <a:spcBef>
                          <a:spcPts val="5"/>
                        </a:spcBef>
                      </a:pPr>
                      <a:r>
                        <a:rPr sz="1000" b="1" spc="7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POLES</a:t>
                      </a:r>
                      <a:r>
                        <a:rPr sz="1000" b="1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000" b="1" spc="6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STRUCTURES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9699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Pole</a:t>
                      </a:r>
                      <a:r>
                        <a:rPr sz="1000" spc="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Reinforcement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b="1" spc="-50" dirty="0">
                          <a:solidFill>
                            <a:srgbClr val="0085BE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B w="12700">
                      <a:solidFill>
                        <a:srgbClr val="96999B"/>
                      </a:solidFill>
                      <a:prstDash val="sysDot"/>
                    </a:lnB>
                    <a:solidFill>
                      <a:srgbClr val="0085BE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-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9699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Pole</a:t>
                      </a:r>
                      <a:r>
                        <a:rPr sz="1000" spc="9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Upgrades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b="1" spc="-50" dirty="0">
                          <a:solidFill>
                            <a:srgbClr val="0085BE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  <a:solidFill>
                      <a:srgbClr val="0085BE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-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9699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Dead-End</a:t>
                      </a:r>
                      <a:r>
                        <a:rPr sz="1000" spc="30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Structures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b="1" spc="-50" dirty="0">
                          <a:solidFill>
                            <a:srgbClr val="0085BE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  <a:solidFill>
                      <a:srgbClr val="0085BE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-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9699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Decreased</a:t>
                      </a:r>
                      <a:r>
                        <a:rPr sz="1000" spc="18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Span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b="1" spc="-50" dirty="0">
                          <a:solidFill>
                            <a:srgbClr val="0085BE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  <a:solidFill>
                      <a:srgbClr val="0085BE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-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9699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Pole</a:t>
                      </a:r>
                      <a:r>
                        <a:rPr sz="1000" spc="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Wrapping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b="1" spc="40" dirty="0">
                          <a:solidFill>
                            <a:srgbClr val="96999B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olid"/>
                    </a:lnB>
                    <a:solidFill>
                      <a:srgbClr val="96999B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6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92125">
                        <a:lnSpc>
                          <a:spcPct val="100000"/>
                        </a:lnSpc>
                      </a:pPr>
                      <a:r>
                        <a:rPr sz="1000" b="1" spc="7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CONDUCTORS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96999B"/>
                      </a:solidFill>
                      <a:prstDash val="solid"/>
                    </a:lnT>
                    <a:lnB w="12700">
                      <a:solidFill>
                        <a:srgbClr val="9699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Undergrounding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96999B"/>
                      </a:solidFill>
                      <a:prstDash val="solid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b="1" spc="5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H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T w="12700">
                      <a:solidFill>
                        <a:srgbClr val="96999B"/>
                      </a:solidFill>
                      <a:prstDash val="solid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  <a:solidFill>
                      <a:srgbClr val="D0006E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-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96999B"/>
                      </a:solidFill>
                      <a:prstDash val="solid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96999B"/>
                      </a:solidFill>
                      <a:prstDash val="solid"/>
                    </a:lnT>
                    <a:lnB w="12700">
                      <a:solidFill>
                        <a:srgbClr val="9699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Reconductoring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b="1" spc="-50" dirty="0">
                          <a:solidFill>
                            <a:srgbClr val="0085BE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  <a:solidFill>
                      <a:srgbClr val="0085BE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96999B"/>
                      </a:solidFill>
                      <a:prstDash val="solid"/>
                    </a:lnT>
                    <a:lnB w="12700">
                      <a:solidFill>
                        <a:srgbClr val="9699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10" dirty="0">
                          <a:latin typeface="Calibri"/>
                          <a:cs typeface="Calibri"/>
                        </a:rPr>
                        <a:t>Covered</a:t>
                      </a:r>
                      <a:r>
                        <a:rPr sz="10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Conductors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b="1" spc="-50" dirty="0">
                          <a:solidFill>
                            <a:srgbClr val="0085BE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  <a:solidFill>
                      <a:srgbClr val="E4F3F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-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96999B"/>
                      </a:solidFill>
                      <a:prstDash val="solid"/>
                    </a:lnT>
                    <a:lnB w="12700">
                      <a:solidFill>
                        <a:srgbClr val="9699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Hardening/Rebuilds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b="1" spc="40" dirty="0">
                          <a:solidFill>
                            <a:srgbClr val="96999B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olid"/>
                    </a:lnB>
                    <a:solidFill>
                      <a:srgbClr val="96999B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46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92125">
                        <a:lnSpc>
                          <a:spcPct val="100000"/>
                        </a:lnSpc>
                      </a:pPr>
                      <a:r>
                        <a:rPr sz="1000" b="1" spc="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SUBSTATIONS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96999B"/>
                      </a:solidFill>
                      <a:prstDash val="solid"/>
                    </a:lnT>
                    <a:lnB w="12700">
                      <a:solidFill>
                        <a:srgbClr val="9699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Substation</a:t>
                      </a:r>
                      <a:r>
                        <a:rPr sz="1000" spc="19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Elevation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96999B"/>
                      </a:solidFill>
                      <a:prstDash val="solid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b="1" spc="5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H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T w="12700">
                      <a:solidFill>
                        <a:srgbClr val="96999B"/>
                      </a:solidFill>
                      <a:prstDash val="solid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  <a:solidFill>
                      <a:srgbClr val="D0006E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96999B"/>
                      </a:solidFill>
                      <a:prstDash val="solid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96999B"/>
                      </a:solidFill>
                      <a:prstDash val="solid"/>
                    </a:lnT>
                    <a:lnB w="12700">
                      <a:solidFill>
                        <a:srgbClr val="9699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Control</a:t>
                      </a:r>
                      <a:r>
                        <a:rPr sz="1000" spc="1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House</a:t>
                      </a:r>
                      <a:r>
                        <a:rPr sz="1000" spc="1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Remediation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50" b="1" spc="5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H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  <a:solidFill>
                      <a:srgbClr val="D0006E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96999B"/>
                      </a:solidFill>
                      <a:prstDash val="solid"/>
                    </a:lnT>
                    <a:lnB w="12700">
                      <a:solidFill>
                        <a:srgbClr val="9699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3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Enclosures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b="1" spc="5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H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  <a:solidFill>
                      <a:srgbClr val="D0006E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96999B"/>
                      </a:solidFill>
                      <a:prstDash val="solid"/>
                    </a:lnT>
                    <a:lnB w="12700">
                      <a:solidFill>
                        <a:srgbClr val="9699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Reclosers/Switchgear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b="1" spc="-50" dirty="0">
                          <a:solidFill>
                            <a:srgbClr val="0085BE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  <a:solidFill>
                      <a:srgbClr val="0085BE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96999B"/>
                      </a:solidFill>
                      <a:prstDash val="solid"/>
                    </a:lnT>
                    <a:lnB w="12700">
                      <a:solidFill>
                        <a:srgbClr val="9699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Flood</a:t>
                      </a:r>
                      <a:r>
                        <a:rPr sz="1000" spc="13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Walls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b="1" spc="-50" dirty="0">
                          <a:solidFill>
                            <a:srgbClr val="0085BE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  <a:solidFill>
                      <a:srgbClr val="0085BE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96999B"/>
                      </a:solidFill>
                      <a:prstDash val="solid"/>
                    </a:lnT>
                    <a:lnB w="12700">
                      <a:solidFill>
                        <a:srgbClr val="9699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Cooling</a:t>
                      </a:r>
                      <a:r>
                        <a:rPr sz="1000" spc="1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Mechanisms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b="1" spc="-50" dirty="0">
                          <a:solidFill>
                            <a:srgbClr val="0085BE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olid"/>
                    </a:lnB>
                    <a:solidFill>
                      <a:srgbClr val="0085BE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14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92125">
                        <a:lnSpc>
                          <a:spcPts val="1140"/>
                        </a:lnSpc>
                      </a:pPr>
                      <a:r>
                        <a:rPr sz="1000" b="1" spc="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PLANNING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492125">
                        <a:lnSpc>
                          <a:spcPts val="1055"/>
                        </a:lnSpc>
                      </a:pPr>
                      <a:r>
                        <a:rPr sz="1000" b="1" spc="4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TOOLS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T w="12700">
                      <a:solidFill>
                        <a:srgbClr val="96999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Vegetation</a:t>
                      </a:r>
                      <a:r>
                        <a:rPr sz="1000" spc="9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Management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96999B"/>
                      </a:solidFill>
                      <a:prstDash val="solid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b="1" spc="55" dirty="0">
                          <a:solidFill>
                            <a:srgbClr val="D0006E"/>
                          </a:solidFill>
                          <a:latin typeface="Calibri"/>
                          <a:cs typeface="Calibri"/>
                        </a:rPr>
                        <a:t>H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96999B"/>
                      </a:solidFill>
                      <a:prstDash val="solid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  <a:solidFill>
                      <a:srgbClr val="D0006E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96999B"/>
                      </a:solidFill>
                      <a:prstDash val="solid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4769" marB="0">
                    <a:lnT w="12700">
                      <a:solidFill>
                        <a:srgbClr val="96999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Dynamic Line</a:t>
                      </a:r>
                      <a:r>
                        <a:rPr sz="1000" spc="3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Rating</a:t>
                      </a:r>
                      <a:r>
                        <a:rPr sz="1000" spc="4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(DLR)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b="1" spc="40" dirty="0">
                          <a:solidFill>
                            <a:srgbClr val="96999B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  <a:solidFill>
                      <a:srgbClr val="96999B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96999B"/>
                      </a:solidFill>
                      <a:prstDash val="sysDot"/>
                    </a:lnT>
                    <a:lnB w="12700">
                      <a:solidFill>
                        <a:srgbClr val="96999B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0825">
                <a:tc gridSpan="2">
                  <a:txBody>
                    <a:bodyPr/>
                    <a:lstStyle/>
                    <a:p>
                      <a:pPr marL="17125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Wildfire</a:t>
                      </a:r>
                      <a:r>
                        <a:rPr sz="1000" spc="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Planning</a:t>
                      </a:r>
                      <a:r>
                        <a:rPr sz="1000" spc="3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Tools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b="1" spc="-50" dirty="0">
                          <a:solidFill>
                            <a:srgbClr val="0085BE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96999B"/>
                      </a:solidFill>
                      <a:prstDash val="sysDot"/>
                    </a:lnT>
                    <a:solidFill>
                      <a:srgbClr val="0085BE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96999B"/>
                      </a:solidFill>
                      <a:prstDash val="sysDot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6482715" y="5643981"/>
            <a:ext cx="279400" cy="278765"/>
            <a:chOff x="6482715" y="5643981"/>
            <a:chExt cx="279400" cy="278765"/>
          </a:xfrm>
        </p:grpSpPr>
        <p:sp>
          <p:nvSpPr>
            <p:cNvPr id="6" name="object 6"/>
            <p:cNvSpPr/>
            <p:nvPr/>
          </p:nvSpPr>
          <p:spPr>
            <a:xfrm>
              <a:off x="6482715" y="5643981"/>
              <a:ext cx="279400" cy="278765"/>
            </a:xfrm>
            <a:custGeom>
              <a:avLst/>
              <a:gdLst/>
              <a:ahLst/>
              <a:cxnLst/>
              <a:rect l="l" t="t" r="r" b="b"/>
              <a:pathLst>
                <a:path w="279400" h="278764">
                  <a:moveTo>
                    <a:pt x="139573" y="0"/>
                  </a:moveTo>
                  <a:lnTo>
                    <a:pt x="95455" y="7098"/>
                  </a:lnTo>
                  <a:lnTo>
                    <a:pt x="57140" y="26866"/>
                  </a:lnTo>
                  <a:lnTo>
                    <a:pt x="26928" y="57009"/>
                  </a:lnTo>
                  <a:lnTo>
                    <a:pt x="7115" y="95232"/>
                  </a:lnTo>
                  <a:lnTo>
                    <a:pt x="0" y="139242"/>
                  </a:lnTo>
                  <a:lnTo>
                    <a:pt x="7115" y="183253"/>
                  </a:lnTo>
                  <a:lnTo>
                    <a:pt x="26928" y="221476"/>
                  </a:lnTo>
                  <a:lnTo>
                    <a:pt x="57140" y="251618"/>
                  </a:lnTo>
                  <a:lnTo>
                    <a:pt x="95455" y="271386"/>
                  </a:lnTo>
                  <a:lnTo>
                    <a:pt x="139573" y="278485"/>
                  </a:lnTo>
                  <a:lnTo>
                    <a:pt x="183752" y="271386"/>
                  </a:lnTo>
                  <a:lnTo>
                    <a:pt x="222104" y="251618"/>
                  </a:lnTo>
                  <a:lnTo>
                    <a:pt x="252336" y="221476"/>
                  </a:lnTo>
                  <a:lnTo>
                    <a:pt x="272156" y="183253"/>
                  </a:lnTo>
                  <a:lnTo>
                    <a:pt x="279273" y="139242"/>
                  </a:lnTo>
                  <a:lnTo>
                    <a:pt x="272156" y="95232"/>
                  </a:lnTo>
                  <a:lnTo>
                    <a:pt x="252336" y="57009"/>
                  </a:lnTo>
                  <a:lnTo>
                    <a:pt x="222104" y="26866"/>
                  </a:lnTo>
                  <a:lnTo>
                    <a:pt x="183752" y="7098"/>
                  </a:lnTo>
                  <a:lnTo>
                    <a:pt x="139573" y="0"/>
                  </a:lnTo>
                  <a:close/>
                </a:path>
              </a:pathLst>
            </a:custGeom>
            <a:solidFill>
              <a:srgbClr val="003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2438" y="5711454"/>
              <a:ext cx="140309" cy="14428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482715" y="4504816"/>
            <a:ext cx="279400" cy="278765"/>
            <a:chOff x="6482715" y="4504816"/>
            <a:chExt cx="279400" cy="278765"/>
          </a:xfrm>
        </p:grpSpPr>
        <p:sp>
          <p:nvSpPr>
            <p:cNvPr id="9" name="object 9"/>
            <p:cNvSpPr/>
            <p:nvPr/>
          </p:nvSpPr>
          <p:spPr>
            <a:xfrm>
              <a:off x="6482715" y="4504816"/>
              <a:ext cx="279400" cy="278765"/>
            </a:xfrm>
            <a:custGeom>
              <a:avLst/>
              <a:gdLst/>
              <a:ahLst/>
              <a:cxnLst/>
              <a:rect l="l" t="t" r="r" b="b"/>
              <a:pathLst>
                <a:path w="279400" h="278764">
                  <a:moveTo>
                    <a:pt x="139573" y="0"/>
                  </a:moveTo>
                  <a:lnTo>
                    <a:pt x="95455" y="7099"/>
                  </a:lnTo>
                  <a:lnTo>
                    <a:pt x="57140" y="26867"/>
                  </a:lnTo>
                  <a:lnTo>
                    <a:pt x="26928" y="57003"/>
                  </a:lnTo>
                  <a:lnTo>
                    <a:pt x="7115" y="95211"/>
                  </a:lnTo>
                  <a:lnTo>
                    <a:pt x="0" y="139191"/>
                  </a:lnTo>
                  <a:lnTo>
                    <a:pt x="7115" y="183234"/>
                  </a:lnTo>
                  <a:lnTo>
                    <a:pt x="26928" y="221479"/>
                  </a:lnTo>
                  <a:lnTo>
                    <a:pt x="57140" y="251635"/>
                  </a:lnTo>
                  <a:lnTo>
                    <a:pt x="95455" y="271410"/>
                  </a:lnTo>
                  <a:lnTo>
                    <a:pt x="139573" y="278510"/>
                  </a:lnTo>
                  <a:lnTo>
                    <a:pt x="183752" y="271410"/>
                  </a:lnTo>
                  <a:lnTo>
                    <a:pt x="222104" y="251635"/>
                  </a:lnTo>
                  <a:lnTo>
                    <a:pt x="252336" y="221479"/>
                  </a:lnTo>
                  <a:lnTo>
                    <a:pt x="272156" y="183234"/>
                  </a:lnTo>
                  <a:lnTo>
                    <a:pt x="279273" y="139191"/>
                  </a:lnTo>
                  <a:lnTo>
                    <a:pt x="272156" y="95211"/>
                  </a:lnTo>
                  <a:lnTo>
                    <a:pt x="252336" y="57003"/>
                  </a:lnTo>
                  <a:lnTo>
                    <a:pt x="222104" y="26867"/>
                  </a:lnTo>
                  <a:lnTo>
                    <a:pt x="183752" y="7099"/>
                  </a:lnTo>
                  <a:lnTo>
                    <a:pt x="139573" y="0"/>
                  </a:lnTo>
                  <a:close/>
                </a:path>
              </a:pathLst>
            </a:custGeom>
            <a:solidFill>
              <a:srgbClr val="003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6533" y="4550411"/>
              <a:ext cx="92320" cy="188803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482715" y="3216529"/>
            <a:ext cx="279400" cy="278765"/>
            <a:chOff x="6482715" y="3216529"/>
            <a:chExt cx="279400" cy="278765"/>
          </a:xfrm>
        </p:grpSpPr>
        <p:sp>
          <p:nvSpPr>
            <p:cNvPr id="12" name="object 12"/>
            <p:cNvSpPr/>
            <p:nvPr/>
          </p:nvSpPr>
          <p:spPr>
            <a:xfrm>
              <a:off x="6482715" y="3216529"/>
              <a:ext cx="279400" cy="278765"/>
            </a:xfrm>
            <a:custGeom>
              <a:avLst/>
              <a:gdLst/>
              <a:ahLst/>
              <a:cxnLst/>
              <a:rect l="l" t="t" r="r" b="b"/>
              <a:pathLst>
                <a:path w="279400" h="278764">
                  <a:moveTo>
                    <a:pt x="139573" y="0"/>
                  </a:moveTo>
                  <a:lnTo>
                    <a:pt x="95455" y="7100"/>
                  </a:lnTo>
                  <a:lnTo>
                    <a:pt x="57140" y="26875"/>
                  </a:lnTo>
                  <a:lnTo>
                    <a:pt x="26928" y="57031"/>
                  </a:lnTo>
                  <a:lnTo>
                    <a:pt x="7115" y="95276"/>
                  </a:lnTo>
                  <a:lnTo>
                    <a:pt x="0" y="139319"/>
                  </a:lnTo>
                  <a:lnTo>
                    <a:pt x="7115" y="183299"/>
                  </a:lnTo>
                  <a:lnTo>
                    <a:pt x="26928" y="221507"/>
                  </a:lnTo>
                  <a:lnTo>
                    <a:pt x="57140" y="251643"/>
                  </a:lnTo>
                  <a:lnTo>
                    <a:pt x="95455" y="271411"/>
                  </a:lnTo>
                  <a:lnTo>
                    <a:pt x="139573" y="278511"/>
                  </a:lnTo>
                  <a:lnTo>
                    <a:pt x="183752" y="271411"/>
                  </a:lnTo>
                  <a:lnTo>
                    <a:pt x="222104" y="251643"/>
                  </a:lnTo>
                  <a:lnTo>
                    <a:pt x="252336" y="221507"/>
                  </a:lnTo>
                  <a:lnTo>
                    <a:pt x="272156" y="183299"/>
                  </a:lnTo>
                  <a:lnTo>
                    <a:pt x="279273" y="139319"/>
                  </a:lnTo>
                  <a:lnTo>
                    <a:pt x="272156" y="95276"/>
                  </a:lnTo>
                  <a:lnTo>
                    <a:pt x="252336" y="57031"/>
                  </a:lnTo>
                  <a:lnTo>
                    <a:pt x="222104" y="26875"/>
                  </a:lnTo>
                  <a:lnTo>
                    <a:pt x="183752" y="7100"/>
                  </a:lnTo>
                  <a:lnTo>
                    <a:pt x="139573" y="0"/>
                  </a:lnTo>
                  <a:close/>
                </a:path>
              </a:pathLst>
            </a:custGeom>
            <a:solidFill>
              <a:srgbClr val="003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4785" y="3299587"/>
              <a:ext cx="175133" cy="112522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6485001" y="2185289"/>
            <a:ext cx="276225" cy="275590"/>
            <a:chOff x="6485001" y="2185289"/>
            <a:chExt cx="276225" cy="275590"/>
          </a:xfrm>
        </p:grpSpPr>
        <p:sp>
          <p:nvSpPr>
            <p:cNvPr id="15" name="object 15"/>
            <p:cNvSpPr/>
            <p:nvPr/>
          </p:nvSpPr>
          <p:spPr>
            <a:xfrm>
              <a:off x="6485001" y="2185289"/>
              <a:ext cx="276225" cy="275590"/>
            </a:xfrm>
            <a:custGeom>
              <a:avLst/>
              <a:gdLst/>
              <a:ahLst/>
              <a:cxnLst/>
              <a:rect l="l" t="t" r="r" b="b"/>
              <a:pathLst>
                <a:path w="276225" h="275589">
                  <a:moveTo>
                    <a:pt x="137922" y="0"/>
                  </a:moveTo>
                  <a:lnTo>
                    <a:pt x="94366" y="7013"/>
                  </a:lnTo>
                  <a:lnTo>
                    <a:pt x="56509" y="26541"/>
                  </a:lnTo>
                  <a:lnTo>
                    <a:pt x="26639" y="56317"/>
                  </a:lnTo>
                  <a:lnTo>
                    <a:pt x="7040" y="94073"/>
                  </a:lnTo>
                  <a:lnTo>
                    <a:pt x="0" y="137540"/>
                  </a:lnTo>
                  <a:lnTo>
                    <a:pt x="7040" y="181008"/>
                  </a:lnTo>
                  <a:lnTo>
                    <a:pt x="26639" y="218764"/>
                  </a:lnTo>
                  <a:lnTo>
                    <a:pt x="56509" y="248540"/>
                  </a:lnTo>
                  <a:lnTo>
                    <a:pt x="94366" y="268068"/>
                  </a:lnTo>
                  <a:lnTo>
                    <a:pt x="137922" y="275082"/>
                  </a:lnTo>
                  <a:lnTo>
                    <a:pt x="181539" y="268068"/>
                  </a:lnTo>
                  <a:lnTo>
                    <a:pt x="219433" y="248540"/>
                  </a:lnTo>
                  <a:lnTo>
                    <a:pt x="249323" y="218764"/>
                  </a:lnTo>
                  <a:lnTo>
                    <a:pt x="268929" y="181008"/>
                  </a:lnTo>
                  <a:lnTo>
                    <a:pt x="275971" y="137540"/>
                  </a:lnTo>
                  <a:lnTo>
                    <a:pt x="268929" y="94073"/>
                  </a:lnTo>
                  <a:lnTo>
                    <a:pt x="249323" y="56317"/>
                  </a:lnTo>
                  <a:lnTo>
                    <a:pt x="219433" y="26541"/>
                  </a:lnTo>
                  <a:lnTo>
                    <a:pt x="181539" y="7013"/>
                  </a:lnTo>
                  <a:lnTo>
                    <a:pt x="137922" y="0"/>
                  </a:lnTo>
                  <a:close/>
                </a:path>
              </a:pathLst>
            </a:custGeom>
            <a:solidFill>
              <a:srgbClr val="003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6784" y="2226627"/>
              <a:ext cx="192341" cy="192341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8209026" y="21399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182879" y="0"/>
                </a:moveTo>
                <a:lnTo>
                  <a:pt x="0" y="0"/>
                </a:lnTo>
                <a:lnTo>
                  <a:pt x="0" y="182879"/>
                </a:lnTo>
                <a:lnTo>
                  <a:pt x="182879" y="182879"/>
                </a:lnTo>
                <a:lnTo>
                  <a:pt x="182879" y="0"/>
                </a:lnTo>
                <a:close/>
              </a:path>
            </a:pathLst>
          </a:custGeom>
          <a:solidFill>
            <a:srgbClr val="D00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58427" y="21399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182879" y="0"/>
                </a:moveTo>
                <a:lnTo>
                  <a:pt x="0" y="0"/>
                </a:lnTo>
                <a:lnTo>
                  <a:pt x="0" y="182879"/>
                </a:lnTo>
                <a:lnTo>
                  <a:pt x="182879" y="182879"/>
                </a:lnTo>
                <a:lnTo>
                  <a:pt x="182879" y="0"/>
                </a:lnTo>
                <a:close/>
              </a:path>
            </a:pathLst>
          </a:custGeom>
          <a:solidFill>
            <a:srgbClr val="008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547222" y="21399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182879" y="0"/>
                </a:moveTo>
                <a:lnTo>
                  <a:pt x="0" y="0"/>
                </a:lnTo>
                <a:lnTo>
                  <a:pt x="0" y="182879"/>
                </a:lnTo>
                <a:lnTo>
                  <a:pt x="182879" y="182879"/>
                </a:lnTo>
                <a:lnTo>
                  <a:pt x="182879" y="0"/>
                </a:lnTo>
                <a:close/>
              </a:path>
            </a:pathLst>
          </a:custGeom>
          <a:solidFill>
            <a:srgbClr val="969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446389" y="188213"/>
            <a:ext cx="29305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8070" algn="l"/>
                <a:tab pos="2352040" algn="l"/>
              </a:tabLst>
            </a:pP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High</a:t>
            </a:r>
            <a:r>
              <a:rPr sz="11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Cost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	Moderate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Cost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	Low</a:t>
            </a:r>
            <a:r>
              <a:rPr sz="11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Cost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38402" y="2005964"/>
            <a:ext cx="4278630" cy="8636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15"/>
              </a:spcBef>
            </a:pPr>
            <a:r>
              <a:rPr sz="1000" b="1" dirty="0">
                <a:solidFill>
                  <a:srgbClr val="00358E"/>
                </a:solidFill>
                <a:latin typeface="Calibri"/>
                <a:cs typeface="Calibri"/>
              </a:rPr>
              <a:t>Invest</a:t>
            </a:r>
            <a:r>
              <a:rPr sz="1000" b="1" spc="16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358E"/>
                </a:solidFill>
                <a:latin typeface="Calibri"/>
                <a:cs typeface="Calibri"/>
              </a:rPr>
              <a:t>against</a:t>
            </a:r>
            <a:r>
              <a:rPr sz="1000" b="1" spc="17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358E"/>
                </a:solidFill>
                <a:latin typeface="Calibri"/>
                <a:cs typeface="Calibri"/>
              </a:rPr>
              <a:t>windstorms:</a:t>
            </a:r>
            <a:r>
              <a:rPr sz="1000" b="1" spc="16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Windstorms</a:t>
            </a:r>
            <a:r>
              <a:rPr sz="1000" spc="1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sz="1000" spc="1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000" spc="1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most</a:t>
            </a:r>
            <a:r>
              <a:rPr sz="1000" spc="1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widespread</a:t>
            </a:r>
            <a:r>
              <a:rPr sz="1000" spc="2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000" spc="1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severe </a:t>
            </a:r>
            <a:r>
              <a:rPr sz="1000" spc="55" dirty="0">
                <a:solidFill>
                  <a:srgbClr val="252525"/>
                </a:solidFill>
                <a:latin typeface="Calibri"/>
                <a:cs typeface="Calibri"/>
              </a:rPr>
              <a:t>cause</a:t>
            </a:r>
            <a:r>
              <a:rPr sz="10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0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outages</a:t>
            </a:r>
            <a:r>
              <a:rPr sz="10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252525"/>
                </a:solidFill>
                <a:latin typeface="Calibri"/>
                <a:cs typeface="Calibri"/>
              </a:rPr>
              <a:t>across</a:t>
            </a:r>
            <a:r>
              <a:rPr sz="10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85" dirty="0">
                <a:solidFill>
                  <a:srgbClr val="252525"/>
                </a:solidFill>
                <a:latin typeface="Calibri"/>
                <a:cs typeface="Calibri"/>
              </a:rPr>
              <a:t>WECC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0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past</a:t>
            </a:r>
            <a:r>
              <a:rPr sz="10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5</a:t>
            </a:r>
            <a:r>
              <a:rPr sz="10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years.</a:t>
            </a:r>
            <a:r>
              <a:rPr sz="10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While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utilities</a:t>
            </a:r>
            <a:r>
              <a:rPr sz="10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 investing</a:t>
            </a:r>
            <a:r>
              <a:rPr sz="10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some</a:t>
            </a:r>
            <a:r>
              <a:rPr sz="10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capital</a:t>
            </a:r>
            <a:r>
              <a:rPr sz="10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against</a:t>
            </a:r>
            <a:r>
              <a:rPr sz="10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wind</a:t>
            </a:r>
            <a:r>
              <a:rPr sz="10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risk,</a:t>
            </a:r>
            <a:r>
              <a:rPr sz="10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0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universal</a:t>
            </a:r>
            <a:r>
              <a:rPr sz="10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elevated</a:t>
            </a:r>
            <a:r>
              <a:rPr sz="10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exposure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requires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an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increased volume</a:t>
            </a:r>
            <a:r>
              <a:rPr sz="1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capital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towards</a:t>
            </a:r>
            <a:r>
              <a:rPr sz="10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mitigations.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Given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its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 homogenous</a:t>
            </a:r>
            <a:r>
              <a:rPr sz="10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exposure,</a:t>
            </a:r>
            <a:r>
              <a:rPr sz="10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wind</a:t>
            </a:r>
            <a:r>
              <a:rPr sz="10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upgrades</a:t>
            </a:r>
            <a:r>
              <a:rPr sz="10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could</a:t>
            </a:r>
            <a:r>
              <a:rPr sz="10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be</a:t>
            </a:r>
            <a:r>
              <a:rPr sz="10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pursued</a:t>
            </a:r>
            <a:r>
              <a:rPr sz="100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252525"/>
                </a:solidFill>
                <a:latin typeface="Calibri"/>
                <a:cs typeface="Calibri"/>
              </a:rPr>
              <a:t>as</a:t>
            </a:r>
            <a:r>
              <a:rPr sz="10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updates</a:t>
            </a:r>
            <a:r>
              <a:rPr sz="10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0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design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standards</a:t>
            </a:r>
            <a:r>
              <a:rPr sz="10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rather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than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targeted,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ad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hoc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investments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like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substation</a:t>
            </a:r>
            <a:r>
              <a:rPr sz="10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upgrades.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67155" y="2005533"/>
            <a:ext cx="360045" cy="904875"/>
            <a:chOff x="867155" y="2005533"/>
            <a:chExt cx="360045" cy="904875"/>
          </a:xfrm>
        </p:grpSpPr>
        <p:sp>
          <p:nvSpPr>
            <p:cNvPr id="23" name="object 23"/>
            <p:cNvSpPr/>
            <p:nvPr/>
          </p:nvSpPr>
          <p:spPr>
            <a:xfrm>
              <a:off x="867155" y="2005533"/>
              <a:ext cx="360045" cy="904875"/>
            </a:xfrm>
            <a:custGeom>
              <a:avLst/>
              <a:gdLst/>
              <a:ahLst/>
              <a:cxnLst/>
              <a:rect l="l" t="t" r="r" b="b"/>
              <a:pathLst>
                <a:path w="360044" h="904875">
                  <a:moveTo>
                    <a:pt x="359498" y="0"/>
                  </a:moveTo>
                  <a:lnTo>
                    <a:pt x="0" y="0"/>
                  </a:lnTo>
                  <a:lnTo>
                    <a:pt x="0" y="904290"/>
                  </a:lnTo>
                  <a:lnTo>
                    <a:pt x="359498" y="904290"/>
                  </a:lnTo>
                  <a:lnTo>
                    <a:pt x="359498" y="0"/>
                  </a:lnTo>
                  <a:close/>
                </a:path>
              </a:pathLst>
            </a:custGeom>
            <a:solidFill>
              <a:srgbClr val="003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4915" y="2324417"/>
              <a:ext cx="343966" cy="306387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438402" y="3366008"/>
            <a:ext cx="4333240" cy="11379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229"/>
              </a:spcBef>
            </a:pPr>
            <a:r>
              <a:rPr sz="1000" b="1" spc="45" dirty="0">
                <a:solidFill>
                  <a:srgbClr val="0085BE"/>
                </a:solidFill>
                <a:latin typeface="Calibri"/>
                <a:cs typeface="Calibri"/>
              </a:rPr>
              <a:t>Continue</a:t>
            </a:r>
            <a:r>
              <a:rPr sz="1000" b="1" spc="1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000" b="1" spc="20" dirty="0">
                <a:solidFill>
                  <a:srgbClr val="0085BE"/>
                </a:solidFill>
                <a:latin typeface="Calibri"/>
                <a:cs typeface="Calibri"/>
              </a:rPr>
              <a:t>existing</a:t>
            </a:r>
            <a:r>
              <a:rPr sz="1000" b="1" spc="-1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000" b="1" spc="20" dirty="0">
                <a:solidFill>
                  <a:srgbClr val="0085BE"/>
                </a:solidFill>
                <a:latin typeface="Calibri"/>
                <a:cs typeface="Calibri"/>
              </a:rPr>
              <a:t>wildfire</a:t>
            </a:r>
            <a:r>
              <a:rPr sz="1000" b="1" spc="1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000" b="1" spc="20" dirty="0">
                <a:solidFill>
                  <a:srgbClr val="0085BE"/>
                </a:solidFill>
                <a:latin typeface="Calibri"/>
                <a:cs typeface="Calibri"/>
              </a:rPr>
              <a:t>mitigations:</a:t>
            </a:r>
            <a:r>
              <a:rPr sz="1000" b="1" spc="5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While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wildfire</a:t>
            </a:r>
            <a:r>
              <a:rPr sz="10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exposure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the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past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252525"/>
                </a:solidFill>
                <a:latin typeface="Calibri"/>
                <a:cs typeface="Calibri"/>
              </a:rPr>
              <a:t>5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 years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varies</a:t>
            </a:r>
            <a:r>
              <a:rPr sz="10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by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geography,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cost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ignition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remains</a:t>
            </a:r>
            <a:r>
              <a:rPr sz="10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inordinately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high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 comparison</a:t>
            </a:r>
            <a:r>
              <a:rPr sz="10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0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other</a:t>
            </a:r>
            <a:r>
              <a:rPr sz="10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hazards.</a:t>
            </a:r>
            <a:r>
              <a:rPr sz="100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Therefore,</a:t>
            </a:r>
            <a:r>
              <a:rPr sz="10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even</a:t>
            </a:r>
            <a:r>
              <a:rPr sz="10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though</a:t>
            </a:r>
            <a:r>
              <a:rPr sz="1000" spc="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ignition</a:t>
            </a:r>
            <a:r>
              <a:rPr sz="10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probability</a:t>
            </a:r>
            <a:r>
              <a:rPr sz="10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may</a:t>
            </a:r>
            <a:r>
              <a:rPr sz="1000" spc="5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be</a:t>
            </a:r>
            <a:r>
              <a:rPr sz="10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low,</a:t>
            </a:r>
            <a:r>
              <a:rPr sz="100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0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high</a:t>
            </a:r>
            <a:r>
              <a:rPr sz="100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expected</a:t>
            </a:r>
            <a:r>
              <a:rPr sz="10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cost,</a:t>
            </a:r>
            <a:r>
              <a:rPr sz="10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coupled</a:t>
            </a:r>
            <a:r>
              <a:rPr sz="100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10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0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expected</a:t>
            </a:r>
            <a:r>
              <a:rPr sz="10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increase</a:t>
            </a:r>
            <a:r>
              <a:rPr sz="10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0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exposure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due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changes</a:t>
            </a:r>
            <a:r>
              <a:rPr sz="10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in climate, substantiates</a:t>
            </a:r>
            <a:r>
              <a:rPr sz="10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increased</a:t>
            </a:r>
            <a:r>
              <a:rPr sz="10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investment in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mitigation.</a:t>
            </a:r>
            <a:endParaRPr sz="1000">
              <a:latin typeface="Calibri"/>
              <a:cs typeface="Calibri"/>
            </a:endParaRPr>
          </a:p>
          <a:p>
            <a:pPr marL="12700" marR="138430">
              <a:lnSpc>
                <a:spcPts val="1080"/>
              </a:lnSpc>
            </a:pP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Utilities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50" dirty="0">
                <a:solidFill>
                  <a:srgbClr val="252525"/>
                </a:solidFill>
                <a:latin typeface="Calibri"/>
                <a:cs typeface="Calibri"/>
              </a:rPr>
              <a:t>can</a:t>
            </a:r>
            <a:r>
              <a:rPr sz="10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better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justify</a:t>
            </a:r>
            <a:r>
              <a:rPr sz="10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expensive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investments</a:t>
            </a:r>
            <a:r>
              <a:rPr sz="10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like</a:t>
            </a:r>
            <a:r>
              <a:rPr sz="10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undergrounding</a:t>
            </a:r>
            <a:r>
              <a:rPr sz="10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by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 ensuring</a:t>
            </a:r>
            <a:r>
              <a:rPr sz="10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upgrades</a:t>
            </a:r>
            <a:r>
              <a:rPr sz="10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sz="10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done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on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feeders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that</a:t>
            </a:r>
            <a:r>
              <a:rPr sz="10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sz="10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exposed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0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multiple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hazards,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having</a:t>
            </a:r>
            <a:r>
              <a:rPr sz="10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5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0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double</a:t>
            </a:r>
            <a:r>
              <a:rPr sz="10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dividend</a:t>
            </a:r>
            <a:r>
              <a:rPr sz="10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effect</a:t>
            </a:r>
            <a:r>
              <a:rPr sz="10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on</a:t>
            </a:r>
            <a:r>
              <a:rPr sz="10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0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investment.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67155" y="3340176"/>
            <a:ext cx="360045" cy="1231265"/>
            <a:chOff x="867155" y="3340176"/>
            <a:chExt cx="360045" cy="1231265"/>
          </a:xfrm>
        </p:grpSpPr>
        <p:sp>
          <p:nvSpPr>
            <p:cNvPr id="27" name="object 27"/>
            <p:cNvSpPr/>
            <p:nvPr/>
          </p:nvSpPr>
          <p:spPr>
            <a:xfrm>
              <a:off x="867155" y="3340176"/>
              <a:ext cx="360045" cy="1231265"/>
            </a:xfrm>
            <a:custGeom>
              <a:avLst/>
              <a:gdLst/>
              <a:ahLst/>
              <a:cxnLst/>
              <a:rect l="l" t="t" r="r" b="b"/>
              <a:pathLst>
                <a:path w="360044" h="1231264">
                  <a:moveTo>
                    <a:pt x="359498" y="0"/>
                  </a:moveTo>
                  <a:lnTo>
                    <a:pt x="0" y="0"/>
                  </a:lnTo>
                  <a:lnTo>
                    <a:pt x="0" y="1231188"/>
                  </a:lnTo>
                  <a:lnTo>
                    <a:pt x="359498" y="1231188"/>
                  </a:lnTo>
                  <a:lnTo>
                    <a:pt x="359498" y="0"/>
                  </a:lnTo>
                  <a:close/>
                </a:path>
              </a:pathLst>
            </a:custGeom>
            <a:solidFill>
              <a:srgbClr val="008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22424" y="3775569"/>
              <a:ext cx="234950" cy="343535"/>
            </a:xfrm>
            <a:custGeom>
              <a:avLst/>
              <a:gdLst/>
              <a:ahLst/>
              <a:cxnLst/>
              <a:rect l="l" t="t" r="r" b="b"/>
              <a:pathLst>
                <a:path w="234950" h="343535">
                  <a:moveTo>
                    <a:pt x="97446" y="0"/>
                  </a:moveTo>
                  <a:lnTo>
                    <a:pt x="106897" y="40076"/>
                  </a:lnTo>
                  <a:lnTo>
                    <a:pt x="77653" y="105865"/>
                  </a:lnTo>
                  <a:lnTo>
                    <a:pt x="38863" y="142718"/>
                  </a:lnTo>
                  <a:lnTo>
                    <a:pt x="24827" y="157935"/>
                  </a:lnTo>
                  <a:lnTo>
                    <a:pt x="14603" y="171580"/>
                  </a:lnTo>
                  <a:lnTo>
                    <a:pt x="8529" y="182720"/>
                  </a:lnTo>
                  <a:lnTo>
                    <a:pt x="0" y="228799"/>
                  </a:lnTo>
                  <a:lnTo>
                    <a:pt x="8479" y="269791"/>
                  </a:lnTo>
                  <a:lnTo>
                    <a:pt x="26752" y="301657"/>
                  </a:lnTo>
                  <a:lnTo>
                    <a:pt x="47604" y="320358"/>
                  </a:lnTo>
                  <a:lnTo>
                    <a:pt x="39680" y="295810"/>
                  </a:lnTo>
                  <a:lnTo>
                    <a:pt x="37437" y="264605"/>
                  </a:lnTo>
                  <a:lnTo>
                    <a:pt x="46259" y="229360"/>
                  </a:lnTo>
                  <a:lnTo>
                    <a:pt x="71528" y="192693"/>
                  </a:lnTo>
                  <a:lnTo>
                    <a:pt x="69871" y="201358"/>
                  </a:lnTo>
                  <a:lnTo>
                    <a:pt x="68438" y="223114"/>
                  </a:lnTo>
                  <a:lnTo>
                    <a:pt x="72538" y="251601"/>
                  </a:lnTo>
                  <a:lnTo>
                    <a:pt x="87478" y="280463"/>
                  </a:lnTo>
                  <a:lnTo>
                    <a:pt x="104474" y="305398"/>
                  </a:lnTo>
                  <a:lnTo>
                    <a:pt x="113096" y="325245"/>
                  </a:lnTo>
                  <a:lnTo>
                    <a:pt x="116187" y="338361"/>
                  </a:lnTo>
                  <a:lnTo>
                    <a:pt x="116585" y="343099"/>
                  </a:lnTo>
                  <a:lnTo>
                    <a:pt x="150172" y="338093"/>
                  </a:lnTo>
                  <a:lnTo>
                    <a:pt x="206132" y="300853"/>
                  </a:lnTo>
                  <a:lnTo>
                    <a:pt x="232205" y="248042"/>
                  </a:lnTo>
                  <a:lnTo>
                    <a:pt x="234710" y="222864"/>
                  </a:lnTo>
                  <a:lnTo>
                    <a:pt x="231084" y="198061"/>
                  </a:lnTo>
                  <a:lnTo>
                    <a:pt x="220655" y="176735"/>
                  </a:lnTo>
                  <a:lnTo>
                    <a:pt x="219670" y="197874"/>
                  </a:lnTo>
                  <a:lnTo>
                    <a:pt x="208294" y="215085"/>
                  </a:lnTo>
                  <a:lnTo>
                    <a:pt x="190039" y="224591"/>
                  </a:lnTo>
                  <a:lnTo>
                    <a:pt x="168421" y="222615"/>
                  </a:lnTo>
                  <a:lnTo>
                    <a:pt x="152901" y="212666"/>
                  </a:lnTo>
                  <a:lnTo>
                    <a:pt x="144148" y="197481"/>
                  </a:lnTo>
                  <a:lnTo>
                    <a:pt x="143244" y="179304"/>
                  </a:lnTo>
                  <a:lnTo>
                    <a:pt x="151275" y="160378"/>
                  </a:lnTo>
                  <a:lnTo>
                    <a:pt x="168209" y="117535"/>
                  </a:lnTo>
                  <a:lnTo>
                    <a:pt x="162938" y="71362"/>
                  </a:lnTo>
                  <a:lnTo>
                    <a:pt x="138378" y="29603"/>
                  </a:lnTo>
                  <a:lnTo>
                    <a:pt x="97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438147" y="4954651"/>
            <a:ext cx="4358005" cy="100076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15"/>
              </a:spcBef>
            </a:pPr>
            <a:r>
              <a:rPr sz="1000" b="1" spc="20" dirty="0">
                <a:solidFill>
                  <a:srgbClr val="D0006E"/>
                </a:solidFill>
                <a:latin typeface="Calibri"/>
                <a:cs typeface="Calibri"/>
              </a:rPr>
              <a:t>Quantify</a:t>
            </a:r>
            <a:r>
              <a:rPr sz="1000" b="1" spc="3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000" b="1" spc="20" dirty="0">
                <a:solidFill>
                  <a:srgbClr val="D0006E"/>
                </a:solidFill>
                <a:latin typeface="Calibri"/>
                <a:cs typeface="Calibri"/>
              </a:rPr>
              <a:t>extreme weather</a:t>
            </a:r>
            <a:r>
              <a:rPr sz="1000" b="1" spc="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000" b="1" spc="20" dirty="0">
                <a:solidFill>
                  <a:srgbClr val="D0006E"/>
                </a:solidFill>
                <a:latin typeface="Calibri"/>
                <a:cs typeface="Calibri"/>
              </a:rPr>
              <a:t>risk</a:t>
            </a:r>
            <a:r>
              <a:rPr sz="1000" b="1" spc="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000" b="1" spc="20" dirty="0">
                <a:solidFill>
                  <a:srgbClr val="D0006E"/>
                </a:solidFill>
                <a:latin typeface="Calibri"/>
                <a:cs typeface="Calibri"/>
              </a:rPr>
              <a:t>in</a:t>
            </a:r>
            <a:r>
              <a:rPr sz="1000" b="1" spc="3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000" b="1" spc="20" dirty="0">
                <a:solidFill>
                  <a:srgbClr val="D0006E"/>
                </a:solidFill>
                <a:latin typeface="Calibri"/>
                <a:cs typeface="Calibri"/>
              </a:rPr>
              <a:t>dollars:</a:t>
            </a:r>
            <a:r>
              <a:rPr sz="1000" b="1" spc="4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order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optimally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allocate</a:t>
            </a:r>
            <a:r>
              <a:rPr sz="10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capital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expenditures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buy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down the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most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weather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risk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 the least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amount</a:t>
            </a:r>
            <a:r>
              <a:rPr sz="1000" spc="500" dirty="0">
                <a:solidFill>
                  <a:srgbClr val="252525"/>
                </a:solidFill>
                <a:latin typeface="Calibri"/>
                <a:cs typeface="Calibri"/>
              </a:rPr>
              <a:t> 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dollars,</a:t>
            </a:r>
            <a:r>
              <a:rPr sz="10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utilities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must</a:t>
            </a:r>
            <a:r>
              <a:rPr sz="10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quantify</a:t>
            </a:r>
            <a:r>
              <a:rPr sz="10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cost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0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benefits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0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risk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000" spc="5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subsequent</a:t>
            </a:r>
            <a:r>
              <a:rPr sz="10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investment.</a:t>
            </a:r>
            <a:r>
              <a:rPr sz="10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utilities</a:t>
            </a:r>
            <a:r>
              <a:rPr sz="10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that</a:t>
            </a:r>
            <a:r>
              <a:rPr sz="10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sz="10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most</a:t>
            </a:r>
            <a:r>
              <a:rPr sz="10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effectively</a:t>
            </a:r>
            <a:r>
              <a:rPr sz="1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optimizing</a:t>
            </a:r>
            <a:r>
              <a:rPr sz="10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their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plans</a:t>
            </a:r>
            <a:r>
              <a:rPr sz="10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sz="10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implementing</a:t>
            </a:r>
            <a:r>
              <a:rPr sz="10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asset-level</a:t>
            </a:r>
            <a:r>
              <a:rPr sz="10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vulnerability</a:t>
            </a:r>
            <a:r>
              <a:rPr sz="10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50" dirty="0">
                <a:solidFill>
                  <a:srgbClr val="252525"/>
                </a:solidFill>
                <a:latin typeface="Calibri"/>
                <a:cs typeface="Calibri"/>
              </a:rPr>
              <a:t>assessments,</a:t>
            </a:r>
            <a:r>
              <a:rPr sz="1000" spc="1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using</a:t>
            </a:r>
            <a:r>
              <a:rPr sz="100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52525"/>
                </a:solidFill>
                <a:latin typeface="Calibri"/>
                <a:cs typeface="Calibri"/>
              </a:rPr>
              <a:t>down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downscaled</a:t>
            </a:r>
            <a:r>
              <a:rPr sz="10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climate</a:t>
            </a:r>
            <a:r>
              <a:rPr sz="10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projections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0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predict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impacts</a:t>
            </a:r>
            <a:r>
              <a:rPr sz="10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out</a:t>
            </a:r>
            <a:r>
              <a:rPr sz="10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0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mid-century.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Baringa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will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be</a:t>
            </a:r>
            <a:r>
              <a:rPr sz="10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expanding</a:t>
            </a:r>
            <a:r>
              <a:rPr sz="10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on</a:t>
            </a:r>
            <a:r>
              <a:rPr sz="1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how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conduct</a:t>
            </a:r>
            <a:r>
              <a:rPr sz="1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252525"/>
                </a:solidFill>
                <a:latin typeface="Calibri"/>
                <a:cs typeface="Calibri"/>
              </a:rPr>
              <a:t>such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analysis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phase 4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this</a:t>
            </a:r>
            <a:r>
              <a:rPr sz="10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project.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67155" y="4943589"/>
            <a:ext cx="360045" cy="1062990"/>
            <a:chOff x="867155" y="4943589"/>
            <a:chExt cx="360045" cy="1062990"/>
          </a:xfrm>
        </p:grpSpPr>
        <p:sp>
          <p:nvSpPr>
            <p:cNvPr id="31" name="object 31"/>
            <p:cNvSpPr/>
            <p:nvPr/>
          </p:nvSpPr>
          <p:spPr>
            <a:xfrm>
              <a:off x="867155" y="4943589"/>
              <a:ext cx="360045" cy="1062990"/>
            </a:xfrm>
            <a:custGeom>
              <a:avLst/>
              <a:gdLst/>
              <a:ahLst/>
              <a:cxnLst/>
              <a:rect l="l" t="t" r="r" b="b"/>
              <a:pathLst>
                <a:path w="360044" h="1062989">
                  <a:moveTo>
                    <a:pt x="359498" y="0"/>
                  </a:moveTo>
                  <a:lnTo>
                    <a:pt x="0" y="0"/>
                  </a:lnTo>
                  <a:lnTo>
                    <a:pt x="0" y="1062723"/>
                  </a:lnTo>
                  <a:lnTo>
                    <a:pt x="359498" y="1062723"/>
                  </a:lnTo>
                  <a:lnTo>
                    <a:pt x="359498" y="0"/>
                  </a:lnTo>
                  <a:close/>
                </a:path>
              </a:pathLst>
            </a:custGeom>
            <a:solidFill>
              <a:srgbClr val="D0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51387" y="5275577"/>
              <a:ext cx="172720" cy="373380"/>
            </a:xfrm>
            <a:custGeom>
              <a:avLst/>
              <a:gdLst/>
              <a:ahLst/>
              <a:cxnLst/>
              <a:rect l="l" t="t" r="r" b="b"/>
              <a:pathLst>
                <a:path w="172719" h="373379">
                  <a:moveTo>
                    <a:pt x="20820" y="277756"/>
                  </a:moveTo>
                  <a:lnTo>
                    <a:pt x="0" y="297677"/>
                  </a:lnTo>
                  <a:lnTo>
                    <a:pt x="7784" y="305767"/>
                  </a:lnTo>
                  <a:lnTo>
                    <a:pt x="16233" y="313127"/>
                  </a:lnTo>
                  <a:lnTo>
                    <a:pt x="52813" y="332049"/>
                  </a:lnTo>
                  <a:lnTo>
                    <a:pt x="71613" y="335174"/>
                  </a:lnTo>
                  <a:lnTo>
                    <a:pt x="71613" y="373235"/>
                  </a:lnTo>
                  <a:lnTo>
                    <a:pt x="97638" y="373235"/>
                  </a:lnTo>
                  <a:lnTo>
                    <a:pt x="97638" y="334176"/>
                  </a:lnTo>
                  <a:lnTo>
                    <a:pt x="119358" y="327973"/>
                  </a:lnTo>
                  <a:lnTo>
                    <a:pt x="138932" y="317038"/>
                  </a:lnTo>
                  <a:lnTo>
                    <a:pt x="150263" y="306270"/>
                  </a:lnTo>
                  <a:lnTo>
                    <a:pt x="71613" y="306270"/>
                  </a:lnTo>
                  <a:lnTo>
                    <a:pt x="57119" y="302803"/>
                  </a:lnTo>
                  <a:lnTo>
                    <a:pt x="43858" y="296505"/>
                  </a:lnTo>
                  <a:lnTo>
                    <a:pt x="31776" y="287961"/>
                  </a:lnTo>
                  <a:lnTo>
                    <a:pt x="20820" y="277756"/>
                  </a:lnTo>
                  <a:close/>
                </a:path>
                <a:path w="172719" h="373379">
                  <a:moveTo>
                    <a:pt x="97638" y="0"/>
                  </a:moveTo>
                  <a:lnTo>
                    <a:pt x="71613" y="0"/>
                  </a:lnTo>
                  <a:lnTo>
                    <a:pt x="71613" y="39363"/>
                  </a:lnTo>
                  <a:lnTo>
                    <a:pt x="64991" y="40914"/>
                  </a:lnTo>
                  <a:lnTo>
                    <a:pt x="24688" y="65971"/>
                  </a:lnTo>
                  <a:lnTo>
                    <a:pt x="5270" y="116599"/>
                  </a:lnTo>
                  <a:lnTo>
                    <a:pt x="9932" y="143956"/>
                  </a:lnTo>
                  <a:lnTo>
                    <a:pt x="20320" y="161811"/>
                  </a:lnTo>
                  <a:lnTo>
                    <a:pt x="34933" y="175122"/>
                  </a:lnTo>
                  <a:lnTo>
                    <a:pt x="52466" y="185023"/>
                  </a:lnTo>
                  <a:lnTo>
                    <a:pt x="71613" y="192650"/>
                  </a:lnTo>
                  <a:lnTo>
                    <a:pt x="71613" y="306270"/>
                  </a:lnTo>
                  <a:lnTo>
                    <a:pt x="150263" y="306270"/>
                  </a:lnTo>
                  <a:lnTo>
                    <a:pt x="151496" y="305098"/>
                  </a:lnTo>
                  <a:lnTo>
                    <a:pt x="97638" y="305098"/>
                  </a:lnTo>
                  <a:lnTo>
                    <a:pt x="97638" y="201417"/>
                  </a:lnTo>
                  <a:lnTo>
                    <a:pt x="154297" y="201417"/>
                  </a:lnTo>
                  <a:lnTo>
                    <a:pt x="149385" y="195297"/>
                  </a:lnTo>
                  <a:lnTo>
                    <a:pt x="137652" y="187068"/>
                  </a:lnTo>
                  <a:lnTo>
                    <a:pt x="124780" y="180726"/>
                  </a:lnTo>
                  <a:lnTo>
                    <a:pt x="111274" y="175670"/>
                  </a:lnTo>
                  <a:lnTo>
                    <a:pt x="97638" y="171297"/>
                  </a:lnTo>
                  <a:lnTo>
                    <a:pt x="97638" y="162965"/>
                  </a:lnTo>
                  <a:lnTo>
                    <a:pt x="56431" y="155970"/>
                  </a:lnTo>
                  <a:lnTo>
                    <a:pt x="35117" y="111601"/>
                  </a:lnTo>
                  <a:lnTo>
                    <a:pt x="42013" y="91209"/>
                  </a:lnTo>
                  <a:lnTo>
                    <a:pt x="57169" y="75471"/>
                  </a:lnTo>
                  <a:lnTo>
                    <a:pt x="61651" y="72596"/>
                  </a:lnTo>
                  <a:lnTo>
                    <a:pt x="66512" y="70361"/>
                  </a:lnTo>
                  <a:lnTo>
                    <a:pt x="71613" y="68831"/>
                  </a:lnTo>
                  <a:lnTo>
                    <a:pt x="97638" y="68831"/>
                  </a:lnTo>
                  <a:lnTo>
                    <a:pt x="97638" y="66357"/>
                  </a:lnTo>
                  <a:lnTo>
                    <a:pt x="162288" y="66357"/>
                  </a:lnTo>
                  <a:lnTo>
                    <a:pt x="150269" y="56181"/>
                  </a:lnTo>
                  <a:lnTo>
                    <a:pt x="133998" y="46864"/>
                  </a:lnTo>
                  <a:lnTo>
                    <a:pt x="116311" y="40643"/>
                  </a:lnTo>
                  <a:lnTo>
                    <a:pt x="97638" y="37714"/>
                  </a:lnTo>
                  <a:lnTo>
                    <a:pt x="97638" y="0"/>
                  </a:lnTo>
                  <a:close/>
                </a:path>
                <a:path w="172719" h="373379">
                  <a:moveTo>
                    <a:pt x="154297" y="201417"/>
                  </a:moveTo>
                  <a:lnTo>
                    <a:pt x="97638" y="201417"/>
                  </a:lnTo>
                  <a:lnTo>
                    <a:pt x="110890" y="206323"/>
                  </a:lnTo>
                  <a:lnTo>
                    <a:pt x="123658" y="212706"/>
                  </a:lnTo>
                  <a:lnTo>
                    <a:pt x="134498" y="221441"/>
                  </a:lnTo>
                  <a:lnTo>
                    <a:pt x="141968" y="233402"/>
                  </a:lnTo>
                  <a:lnTo>
                    <a:pt x="144732" y="247920"/>
                  </a:lnTo>
                  <a:lnTo>
                    <a:pt x="142906" y="262870"/>
                  </a:lnTo>
                  <a:lnTo>
                    <a:pt x="121647" y="294531"/>
                  </a:lnTo>
                  <a:lnTo>
                    <a:pt x="97638" y="305098"/>
                  </a:lnTo>
                  <a:lnTo>
                    <a:pt x="151496" y="305098"/>
                  </a:lnTo>
                  <a:lnTo>
                    <a:pt x="155122" y="301652"/>
                  </a:lnTo>
                  <a:lnTo>
                    <a:pt x="166692" y="282096"/>
                  </a:lnTo>
                  <a:lnTo>
                    <a:pt x="172454" y="259398"/>
                  </a:lnTo>
                  <a:lnTo>
                    <a:pt x="171767" y="235881"/>
                  </a:lnTo>
                  <a:lnTo>
                    <a:pt x="164216" y="213773"/>
                  </a:lnTo>
                  <a:lnTo>
                    <a:pt x="154297" y="201417"/>
                  </a:lnTo>
                  <a:close/>
                </a:path>
                <a:path w="172719" h="373379">
                  <a:moveTo>
                    <a:pt x="97638" y="68831"/>
                  </a:moveTo>
                  <a:lnTo>
                    <a:pt x="71613" y="68831"/>
                  </a:lnTo>
                  <a:lnTo>
                    <a:pt x="71613" y="162965"/>
                  </a:lnTo>
                  <a:lnTo>
                    <a:pt x="97638" y="162965"/>
                  </a:lnTo>
                  <a:lnTo>
                    <a:pt x="97638" y="68831"/>
                  </a:lnTo>
                  <a:close/>
                </a:path>
                <a:path w="172719" h="373379">
                  <a:moveTo>
                    <a:pt x="162288" y="66357"/>
                  </a:moveTo>
                  <a:lnTo>
                    <a:pt x="97638" y="66357"/>
                  </a:lnTo>
                  <a:lnTo>
                    <a:pt x="111041" y="68831"/>
                  </a:lnTo>
                  <a:lnTo>
                    <a:pt x="110777" y="68831"/>
                  </a:lnTo>
                  <a:lnTo>
                    <a:pt x="122697" y="73280"/>
                  </a:lnTo>
                  <a:lnTo>
                    <a:pt x="133906" y="79864"/>
                  </a:lnTo>
                  <a:lnTo>
                    <a:pt x="143876" y="88361"/>
                  </a:lnTo>
                  <a:lnTo>
                    <a:pt x="164697" y="68397"/>
                  </a:lnTo>
                  <a:lnTo>
                    <a:pt x="162288" y="663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911453" y="1415796"/>
            <a:ext cx="4953635" cy="236854"/>
          </a:xfrm>
          <a:custGeom>
            <a:avLst/>
            <a:gdLst/>
            <a:ahLst/>
            <a:cxnLst/>
            <a:rect l="l" t="t" r="r" b="b"/>
            <a:pathLst>
              <a:path w="4953635" h="236855">
                <a:moveTo>
                  <a:pt x="4953508" y="0"/>
                </a:moveTo>
                <a:lnTo>
                  <a:pt x="0" y="0"/>
                </a:lnTo>
                <a:lnTo>
                  <a:pt x="0" y="236727"/>
                </a:lnTo>
                <a:lnTo>
                  <a:pt x="4953508" y="236727"/>
                </a:lnTo>
                <a:lnTo>
                  <a:pt x="4953508" y="0"/>
                </a:lnTo>
                <a:close/>
              </a:path>
            </a:pathLst>
          </a:custGeom>
          <a:solidFill>
            <a:srgbClr val="003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61389" y="1436369"/>
            <a:ext cx="4568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114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1000" b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10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00" b="1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12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000" b="1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130" dirty="0">
                <a:solidFill>
                  <a:srgbClr val="FFFFFF"/>
                </a:solidFill>
                <a:latin typeface="Calibri"/>
                <a:cs typeface="Calibri"/>
              </a:rPr>
              <a:t>GRID</a:t>
            </a:r>
            <a:r>
              <a:rPr sz="1000" b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13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1000" b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0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14" dirty="0">
                <a:solidFill>
                  <a:srgbClr val="FFFFFF"/>
                </a:solidFill>
                <a:latin typeface="Calibri"/>
                <a:cs typeface="Calibri"/>
              </a:rPr>
              <a:t>FINAL</a:t>
            </a:r>
            <a:r>
              <a:rPr sz="10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10" dirty="0">
                <a:solidFill>
                  <a:srgbClr val="FFFFFF"/>
                </a:solidFill>
                <a:latin typeface="Calibri"/>
                <a:cs typeface="Calibri"/>
              </a:rPr>
              <a:t>INVESTMENT</a:t>
            </a:r>
            <a:r>
              <a:rPr sz="10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30" dirty="0">
                <a:solidFill>
                  <a:srgbClr val="FFFFFF"/>
                </a:solidFill>
                <a:latin typeface="Calibri"/>
                <a:cs typeface="Calibri"/>
              </a:rPr>
              <a:t>CONSIDERATIONS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56247" y="1332991"/>
            <a:ext cx="412750" cy="394335"/>
            <a:chOff x="656247" y="1332991"/>
            <a:chExt cx="412750" cy="394335"/>
          </a:xfrm>
        </p:grpSpPr>
        <p:sp>
          <p:nvSpPr>
            <p:cNvPr id="36" name="object 36"/>
            <p:cNvSpPr/>
            <p:nvPr/>
          </p:nvSpPr>
          <p:spPr>
            <a:xfrm>
              <a:off x="668947" y="1345691"/>
              <a:ext cx="387350" cy="368935"/>
            </a:xfrm>
            <a:custGeom>
              <a:avLst/>
              <a:gdLst/>
              <a:ahLst/>
              <a:cxnLst/>
              <a:rect l="l" t="t" r="r" b="b"/>
              <a:pathLst>
                <a:path w="387350" h="368935">
                  <a:moveTo>
                    <a:pt x="193586" y="0"/>
                  </a:moveTo>
                  <a:lnTo>
                    <a:pt x="142125" y="6586"/>
                  </a:lnTo>
                  <a:lnTo>
                    <a:pt x="95882" y="25174"/>
                  </a:lnTo>
                  <a:lnTo>
                    <a:pt x="56702" y="54006"/>
                  </a:lnTo>
                  <a:lnTo>
                    <a:pt x="26431" y="91327"/>
                  </a:lnTo>
                  <a:lnTo>
                    <a:pt x="6915" y="135378"/>
                  </a:lnTo>
                  <a:lnTo>
                    <a:pt x="0" y="184404"/>
                  </a:lnTo>
                  <a:lnTo>
                    <a:pt x="6915" y="233429"/>
                  </a:lnTo>
                  <a:lnTo>
                    <a:pt x="26431" y="277480"/>
                  </a:lnTo>
                  <a:lnTo>
                    <a:pt x="56702" y="314801"/>
                  </a:lnTo>
                  <a:lnTo>
                    <a:pt x="95882" y="343633"/>
                  </a:lnTo>
                  <a:lnTo>
                    <a:pt x="142125" y="362221"/>
                  </a:lnTo>
                  <a:lnTo>
                    <a:pt x="193586" y="368808"/>
                  </a:lnTo>
                  <a:lnTo>
                    <a:pt x="245045" y="362221"/>
                  </a:lnTo>
                  <a:lnTo>
                    <a:pt x="291286" y="343633"/>
                  </a:lnTo>
                  <a:lnTo>
                    <a:pt x="330463" y="314801"/>
                  </a:lnTo>
                  <a:lnTo>
                    <a:pt x="360731" y="277480"/>
                  </a:lnTo>
                  <a:lnTo>
                    <a:pt x="380244" y="233429"/>
                  </a:lnTo>
                  <a:lnTo>
                    <a:pt x="387159" y="184404"/>
                  </a:lnTo>
                  <a:lnTo>
                    <a:pt x="380244" y="135378"/>
                  </a:lnTo>
                  <a:lnTo>
                    <a:pt x="360731" y="91327"/>
                  </a:lnTo>
                  <a:lnTo>
                    <a:pt x="330463" y="54006"/>
                  </a:lnTo>
                  <a:lnTo>
                    <a:pt x="291286" y="25174"/>
                  </a:lnTo>
                  <a:lnTo>
                    <a:pt x="245045" y="6586"/>
                  </a:lnTo>
                  <a:lnTo>
                    <a:pt x="193586" y="0"/>
                  </a:lnTo>
                  <a:close/>
                </a:path>
              </a:pathLst>
            </a:custGeom>
            <a:solidFill>
              <a:srgbClr val="003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8947" y="1345691"/>
              <a:ext cx="387350" cy="368935"/>
            </a:xfrm>
            <a:custGeom>
              <a:avLst/>
              <a:gdLst/>
              <a:ahLst/>
              <a:cxnLst/>
              <a:rect l="l" t="t" r="r" b="b"/>
              <a:pathLst>
                <a:path w="387350" h="368935">
                  <a:moveTo>
                    <a:pt x="0" y="184404"/>
                  </a:moveTo>
                  <a:lnTo>
                    <a:pt x="6915" y="135378"/>
                  </a:lnTo>
                  <a:lnTo>
                    <a:pt x="26431" y="91327"/>
                  </a:lnTo>
                  <a:lnTo>
                    <a:pt x="56702" y="54006"/>
                  </a:lnTo>
                  <a:lnTo>
                    <a:pt x="95882" y="25174"/>
                  </a:lnTo>
                  <a:lnTo>
                    <a:pt x="142125" y="6586"/>
                  </a:lnTo>
                  <a:lnTo>
                    <a:pt x="193586" y="0"/>
                  </a:lnTo>
                  <a:lnTo>
                    <a:pt x="245045" y="6586"/>
                  </a:lnTo>
                  <a:lnTo>
                    <a:pt x="291286" y="25174"/>
                  </a:lnTo>
                  <a:lnTo>
                    <a:pt x="330463" y="54006"/>
                  </a:lnTo>
                  <a:lnTo>
                    <a:pt x="360731" y="91327"/>
                  </a:lnTo>
                  <a:lnTo>
                    <a:pt x="380244" y="135378"/>
                  </a:lnTo>
                  <a:lnTo>
                    <a:pt x="387159" y="184404"/>
                  </a:lnTo>
                  <a:lnTo>
                    <a:pt x="380244" y="233429"/>
                  </a:lnTo>
                  <a:lnTo>
                    <a:pt x="360731" y="277480"/>
                  </a:lnTo>
                  <a:lnTo>
                    <a:pt x="330463" y="314801"/>
                  </a:lnTo>
                  <a:lnTo>
                    <a:pt x="291286" y="343633"/>
                  </a:lnTo>
                  <a:lnTo>
                    <a:pt x="245045" y="362221"/>
                  </a:lnTo>
                  <a:lnTo>
                    <a:pt x="193586" y="368808"/>
                  </a:lnTo>
                  <a:lnTo>
                    <a:pt x="142125" y="362221"/>
                  </a:lnTo>
                  <a:lnTo>
                    <a:pt x="95882" y="343633"/>
                  </a:lnTo>
                  <a:lnTo>
                    <a:pt x="56702" y="314801"/>
                  </a:lnTo>
                  <a:lnTo>
                    <a:pt x="26431" y="277480"/>
                  </a:lnTo>
                  <a:lnTo>
                    <a:pt x="6915" y="233429"/>
                  </a:lnTo>
                  <a:lnTo>
                    <a:pt x="0" y="18440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448" y="1411827"/>
              <a:ext cx="241089" cy="241222"/>
            </a:xfrm>
            <a:prstGeom prst="rect">
              <a:avLst/>
            </a:prstGeom>
          </p:spPr>
        </p:pic>
      </p:grp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53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750" b="1" dirty="0">
                <a:latin typeface="Calibri"/>
                <a:cs typeface="Calibri"/>
              </a:rPr>
              <a:t>23</a:t>
            </a:fld>
            <a:r>
              <a:rPr sz="750" b="1" spc="409" dirty="0">
                <a:latin typeface="Calibri"/>
                <a:cs typeface="Calibri"/>
              </a:rPr>
              <a:t>  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470" dirty="0">
                <a:latin typeface="Calibri"/>
                <a:cs typeface="Calibri"/>
              </a:rPr>
              <a:t> </a:t>
            </a:r>
            <a:r>
              <a:rPr dirty="0"/>
              <a:t>Copyright</a:t>
            </a:r>
            <a:r>
              <a:rPr spc="85" dirty="0"/>
              <a:t> </a:t>
            </a:r>
            <a:r>
              <a:rPr spc="-40" dirty="0"/>
              <a:t>©</a:t>
            </a:r>
            <a:r>
              <a:rPr spc="75" dirty="0"/>
              <a:t> </a:t>
            </a:r>
            <a:r>
              <a:rPr dirty="0"/>
              <a:t>Baringa</a:t>
            </a:r>
            <a:r>
              <a:rPr spc="65" dirty="0"/>
              <a:t> </a:t>
            </a:r>
            <a:r>
              <a:rPr dirty="0"/>
              <a:t>Partners </a:t>
            </a:r>
            <a:r>
              <a:rPr spc="50" dirty="0"/>
              <a:t>LLP</a:t>
            </a:r>
            <a:r>
              <a:rPr spc="55" dirty="0"/>
              <a:t> </a:t>
            </a:r>
            <a:r>
              <a:rPr dirty="0"/>
              <a:t>2025.</a:t>
            </a:r>
            <a:r>
              <a:rPr spc="245" dirty="0"/>
              <a:t> </a:t>
            </a:r>
            <a:r>
              <a:rPr dirty="0"/>
              <a:t>All</a:t>
            </a:r>
            <a:r>
              <a:rPr spc="85" dirty="0"/>
              <a:t> </a:t>
            </a:r>
            <a:r>
              <a:rPr dirty="0"/>
              <a:t>rights</a:t>
            </a:r>
            <a:r>
              <a:rPr spc="75" dirty="0"/>
              <a:t> </a:t>
            </a:r>
            <a:r>
              <a:rPr dirty="0"/>
              <a:t>reserved.</a:t>
            </a:r>
            <a:r>
              <a:rPr spc="65" dirty="0"/>
              <a:t> </a:t>
            </a:r>
            <a:r>
              <a:rPr dirty="0"/>
              <a:t>This</a:t>
            </a:r>
            <a:r>
              <a:rPr spc="95" dirty="0"/>
              <a:t> </a:t>
            </a:r>
            <a:r>
              <a:rPr dirty="0"/>
              <a:t>document</a:t>
            </a:r>
            <a:r>
              <a:rPr spc="65" dirty="0"/>
              <a:t> </a:t>
            </a:r>
            <a:r>
              <a:rPr dirty="0"/>
              <a:t>is</a:t>
            </a:r>
            <a:r>
              <a:rPr spc="75" dirty="0"/>
              <a:t> </a:t>
            </a:r>
            <a:r>
              <a:rPr dirty="0"/>
              <a:t>subject</a:t>
            </a:r>
            <a:r>
              <a:rPr spc="85" dirty="0"/>
              <a:t> </a:t>
            </a:r>
            <a:r>
              <a:rPr dirty="0"/>
              <a:t>to</a:t>
            </a:r>
            <a:r>
              <a:rPr spc="65" dirty="0"/>
              <a:t> </a:t>
            </a:r>
            <a:r>
              <a:rPr dirty="0"/>
              <a:t>contract</a:t>
            </a:r>
            <a:r>
              <a:rPr spc="3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contains</a:t>
            </a:r>
            <a:r>
              <a:rPr spc="45" dirty="0"/>
              <a:t> </a:t>
            </a:r>
            <a:r>
              <a:rPr dirty="0"/>
              <a:t>confidential</a:t>
            </a:r>
            <a:r>
              <a:rPr spc="8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proprietary</a:t>
            </a:r>
            <a:r>
              <a:rPr spc="3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121" y="6513738"/>
            <a:ext cx="492252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ts val="869"/>
              </a:lnSpc>
            </a:pPr>
            <a:r>
              <a:rPr sz="750" b="1" dirty="0">
                <a:solidFill>
                  <a:srgbClr val="252525"/>
                </a:solidFill>
                <a:latin typeface="Calibri"/>
                <a:cs typeface="Calibri"/>
              </a:rPr>
              <a:t>24</a:t>
            </a:r>
            <a:r>
              <a:rPr sz="750" b="1" spc="405" dirty="0">
                <a:solidFill>
                  <a:srgbClr val="252525"/>
                </a:solidFill>
                <a:latin typeface="Calibri"/>
                <a:cs typeface="Calibri"/>
              </a:rPr>
              <a:t>  </a:t>
            </a:r>
            <a:r>
              <a:rPr sz="750" b="1" spc="-45" dirty="0">
                <a:solidFill>
                  <a:srgbClr val="252525"/>
                </a:solidFill>
                <a:latin typeface="Calibri"/>
                <a:cs typeface="Calibri"/>
              </a:rPr>
              <a:t>|</a:t>
            </a:r>
            <a:r>
              <a:rPr sz="750" b="1" spc="4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Copyright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spc="-40" dirty="0">
                <a:solidFill>
                  <a:srgbClr val="252525"/>
                </a:solidFill>
                <a:latin typeface="Calibri"/>
                <a:cs typeface="Calibri"/>
              </a:rPr>
              <a:t>©</a:t>
            </a:r>
            <a:r>
              <a:rPr sz="55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Baringa</a:t>
            </a:r>
            <a:r>
              <a:rPr sz="5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Partners </a:t>
            </a:r>
            <a:r>
              <a:rPr sz="550" spc="50" dirty="0">
                <a:solidFill>
                  <a:srgbClr val="252525"/>
                </a:solidFill>
                <a:latin typeface="Calibri"/>
                <a:cs typeface="Calibri"/>
              </a:rPr>
              <a:t>LLP</a:t>
            </a:r>
            <a:r>
              <a:rPr sz="5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2025.</a:t>
            </a:r>
            <a:r>
              <a:rPr sz="550" spc="2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All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rights</a:t>
            </a:r>
            <a:r>
              <a:rPr sz="5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reserved.</a:t>
            </a:r>
            <a:r>
              <a:rPr sz="5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This</a:t>
            </a:r>
            <a:r>
              <a:rPr sz="55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document</a:t>
            </a:r>
            <a:r>
              <a:rPr sz="5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5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subject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5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contract</a:t>
            </a:r>
            <a:r>
              <a:rPr sz="55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5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contains</a:t>
            </a:r>
            <a:r>
              <a:rPr sz="55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confidential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5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proprietary</a:t>
            </a:r>
            <a:r>
              <a:rPr sz="55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252525"/>
                </a:solidFill>
                <a:latin typeface="Calibri"/>
                <a:cs typeface="Calibri"/>
              </a:rPr>
              <a:t>information.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500" dirty="0">
                <a:solidFill>
                  <a:srgbClr val="252525"/>
                </a:solidFill>
                <a:latin typeface="Calibri"/>
                <a:cs typeface="Calibri"/>
              </a:rPr>
              <a:t>Baringa</a:t>
            </a:r>
            <a:r>
              <a:rPr sz="5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52525"/>
                </a:solidFill>
                <a:latin typeface="Calibri"/>
                <a:cs typeface="Calibri"/>
              </a:rPr>
              <a:t>Confidential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79075" y="6274894"/>
              <a:ext cx="1268450" cy="503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6277" y="2574747"/>
            <a:ext cx="3385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r>
              <a:rPr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85" dirty="0">
                <a:solidFill>
                  <a:srgbClr val="FFFFFF"/>
                </a:solidFill>
                <a:latin typeface="Calibri"/>
                <a:cs typeface="Calibri"/>
              </a:rPr>
              <a:t>Question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60" dirty="0">
                <a:solidFill>
                  <a:srgbClr val="FFFFFF"/>
                </a:solidFill>
                <a:latin typeface="Calibri"/>
                <a:cs typeface="Calibri"/>
              </a:rPr>
              <a:t>Answer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240" y="3566540"/>
            <a:ext cx="1525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Open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Discussion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812" y="1242441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456" y="0"/>
                </a:lnTo>
              </a:path>
            </a:pathLst>
          </a:custGeom>
          <a:ln w="28575">
            <a:solidFill>
              <a:srgbClr val="0035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6277" y="461009"/>
            <a:ext cx="1051941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b="1" dirty="0">
                <a:latin typeface="Calibri"/>
                <a:cs typeface="Calibri"/>
              </a:rPr>
              <a:t>If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50" dirty="0">
                <a:latin typeface="Calibri"/>
                <a:cs typeface="Calibri"/>
              </a:rPr>
              <a:t>you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would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like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80" dirty="0">
                <a:latin typeface="Calibri"/>
                <a:cs typeface="Calibri"/>
              </a:rPr>
              <a:t>learn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75" dirty="0">
                <a:latin typeface="Calibri"/>
                <a:cs typeface="Calibri"/>
              </a:rPr>
              <a:t>more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about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the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135" dirty="0">
                <a:latin typeface="Calibri"/>
                <a:cs typeface="Calibri"/>
              </a:rPr>
              <a:t>GRACI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110" dirty="0">
                <a:latin typeface="Calibri"/>
                <a:cs typeface="Calibri"/>
              </a:rPr>
              <a:t>technical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spc="130" dirty="0">
                <a:latin typeface="Calibri"/>
                <a:cs typeface="Calibri"/>
              </a:rPr>
              <a:t>assistance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program,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120" dirty="0">
                <a:latin typeface="Calibri"/>
                <a:cs typeface="Calibri"/>
              </a:rPr>
              <a:t>please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reach </a:t>
            </a:r>
            <a:r>
              <a:rPr b="1" spc="50" dirty="0">
                <a:latin typeface="Calibri"/>
                <a:cs typeface="Calibri"/>
              </a:rPr>
              <a:t>out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125" dirty="0">
                <a:latin typeface="Calibri"/>
                <a:cs typeface="Calibri"/>
              </a:rPr>
              <a:t>DEQ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or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Baringa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for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195" dirty="0">
                <a:latin typeface="Calibri"/>
                <a:cs typeface="Calibri"/>
              </a:rPr>
              <a:t>access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the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reports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6277" y="175006"/>
            <a:ext cx="2955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60" dirty="0">
                <a:solidFill>
                  <a:srgbClr val="00358E"/>
                </a:solidFill>
                <a:latin typeface="Calibri"/>
                <a:cs typeface="Calibri"/>
              </a:rPr>
              <a:t>QUESTION</a:t>
            </a:r>
            <a:r>
              <a:rPr sz="1200" b="1" spc="-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&amp;</a:t>
            </a:r>
            <a:r>
              <a:rPr sz="1200" b="1" spc="-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70" dirty="0">
                <a:solidFill>
                  <a:srgbClr val="00358E"/>
                </a:solidFill>
                <a:latin typeface="Calibri"/>
                <a:cs typeface="Calibri"/>
              </a:rPr>
              <a:t>ANSWER</a:t>
            </a:r>
            <a:r>
              <a:rPr sz="12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-254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70" dirty="0">
                <a:solidFill>
                  <a:srgbClr val="00358E"/>
                </a:solidFill>
                <a:latin typeface="Calibri"/>
                <a:cs typeface="Calibri"/>
              </a:rPr>
              <a:t>OPEN</a:t>
            </a:r>
            <a:r>
              <a:rPr sz="1200" spc="-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solidFill>
                  <a:srgbClr val="00358E"/>
                </a:solidFill>
                <a:latin typeface="Calibri"/>
                <a:cs typeface="Calibri"/>
              </a:rPr>
              <a:t>DISCUSSION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46020" y="1723617"/>
            <a:ext cx="3563620" cy="2036445"/>
            <a:chOff x="7146020" y="1723617"/>
            <a:chExt cx="3563620" cy="20364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6020" y="1723617"/>
              <a:ext cx="3563142" cy="20361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54417" y="1731517"/>
              <a:ext cx="3497072" cy="19704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142957" y="4163541"/>
            <a:ext cx="3569335" cy="2036445"/>
            <a:chOff x="7142957" y="4163541"/>
            <a:chExt cx="3569335" cy="20364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2957" y="4163541"/>
              <a:ext cx="3569269" cy="203611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50480" y="4171289"/>
              <a:ext cx="3504946" cy="197040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770368" y="1454277"/>
            <a:ext cx="2263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70" dirty="0">
                <a:solidFill>
                  <a:srgbClr val="00358E"/>
                </a:solidFill>
                <a:latin typeface="Calibri"/>
                <a:cs typeface="Calibri"/>
              </a:rPr>
              <a:t>GRID</a:t>
            </a:r>
            <a:r>
              <a:rPr sz="1200" b="1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90" dirty="0">
                <a:solidFill>
                  <a:srgbClr val="00358E"/>
                </a:solidFill>
                <a:latin typeface="Calibri"/>
                <a:cs typeface="Calibri"/>
              </a:rPr>
              <a:t>RESILIENCE</a:t>
            </a:r>
            <a:r>
              <a:rPr sz="12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60" dirty="0">
                <a:solidFill>
                  <a:srgbClr val="00358E"/>
                </a:solidFill>
                <a:latin typeface="Calibri"/>
                <a:cs typeface="Calibri"/>
              </a:rPr>
              <a:t>REPORT</a:t>
            </a:r>
            <a:r>
              <a:rPr sz="1200" b="1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358E"/>
                </a:solidFill>
                <a:latin typeface="Calibri"/>
                <a:cs typeface="Calibri"/>
              </a:rPr>
              <a:t>(GRR)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5421" y="6501038"/>
            <a:ext cx="4947920" cy="3162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70"/>
              </a:spcBef>
            </a:pPr>
            <a:r>
              <a:rPr sz="750" b="1" dirty="0">
                <a:solidFill>
                  <a:srgbClr val="252525"/>
                </a:solidFill>
                <a:latin typeface="Calibri"/>
                <a:cs typeface="Calibri"/>
              </a:rPr>
              <a:t>25</a:t>
            </a:r>
            <a:r>
              <a:rPr sz="750" b="1" spc="405" dirty="0">
                <a:solidFill>
                  <a:srgbClr val="252525"/>
                </a:solidFill>
                <a:latin typeface="Calibri"/>
                <a:cs typeface="Calibri"/>
              </a:rPr>
              <a:t>  </a:t>
            </a:r>
            <a:r>
              <a:rPr sz="750" b="1" spc="-45" dirty="0">
                <a:solidFill>
                  <a:srgbClr val="252525"/>
                </a:solidFill>
                <a:latin typeface="Calibri"/>
                <a:cs typeface="Calibri"/>
              </a:rPr>
              <a:t>|</a:t>
            </a:r>
            <a:r>
              <a:rPr sz="750" b="1" spc="4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Copyright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spc="-40" dirty="0">
                <a:solidFill>
                  <a:srgbClr val="252525"/>
                </a:solidFill>
                <a:latin typeface="Calibri"/>
                <a:cs typeface="Calibri"/>
              </a:rPr>
              <a:t>©</a:t>
            </a:r>
            <a:r>
              <a:rPr sz="55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Baringa</a:t>
            </a:r>
            <a:r>
              <a:rPr sz="5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Partners </a:t>
            </a:r>
            <a:r>
              <a:rPr sz="550" spc="50" dirty="0">
                <a:solidFill>
                  <a:srgbClr val="252525"/>
                </a:solidFill>
                <a:latin typeface="Calibri"/>
                <a:cs typeface="Calibri"/>
              </a:rPr>
              <a:t>LLP</a:t>
            </a:r>
            <a:r>
              <a:rPr sz="5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2025.</a:t>
            </a:r>
            <a:r>
              <a:rPr sz="550" spc="2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All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rights</a:t>
            </a:r>
            <a:r>
              <a:rPr sz="5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reserved.</a:t>
            </a:r>
            <a:r>
              <a:rPr sz="5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This</a:t>
            </a:r>
            <a:r>
              <a:rPr sz="55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document</a:t>
            </a:r>
            <a:r>
              <a:rPr sz="5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5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subject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5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contract</a:t>
            </a:r>
            <a:r>
              <a:rPr sz="55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5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contains</a:t>
            </a:r>
            <a:r>
              <a:rPr sz="55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confidential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5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proprietary</a:t>
            </a:r>
            <a:r>
              <a:rPr sz="55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252525"/>
                </a:solidFill>
                <a:latin typeface="Calibri"/>
                <a:cs typeface="Calibri"/>
              </a:rPr>
              <a:t>information.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500" dirty="0">
                <a:solidFill>
                  <a:srgbClr val="252525"/>
                </a:solidFill>
                <a:latin typeface="Calibri"/>
                <a:cs typeface="Calibri"/>
              </a:rPr>
              <a:t>Baringa</a:t>
            </a:r>
            <a:r>
              <a:rPr sz="5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52525"/>
                </a:solidFill>
                <a:latin typeface="Calibri"/>
                <a:cs typeface="Calibri"/>
              </a:rPr>
              <a:t>Confidential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60005" y="3875023"/>
            <a:ext cx="2484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D0006E"/>
                </a:solidFill>
                <a:latin typeface="Calibri"/>
                <a:cs typeface="Calibri"/>
              </a:rPr>
              <a:t>STATE</a:t>
            </a:r>
            <a:r>
              <a:rPr sz="1200" b="1" spc="1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75" dirty="0">
                <a:solidFill>
                  <a:srgbClr val="D0006E"/>
                </a:solidFill>
                <a:latin typeface="Calibri"/>
                <a:cs typeface="Calibri"/>
              </a:rPr>
              <a:t>OF</a:t>
            </a:r>
            <a:r>
              <a:rPr sz="1200" b="1" spc="1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65" dirty="0">
                <a:solidFill>
                  <a:srgbClr val="D0006E"/>
                </a:solidFill>
                <a:latin typeface="Calibri"/>
                <a:cs typeface="Calibri"/>
              </a:rPr>
              <a:t>THE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70" dirty="0">
                <a:solidFill>
                  <a:srgbClr val="D0006E"/>
                </a:solidFill>
                <a:latin typeface="Calibri"/>
                <a:cs typeface="Calibri"/>
              </a:rPr>
              <a:t>GRID</a:t>
            </a:r>
            <a:r>
              <a:rPr sz="1200" b="1" spc="1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60" dirty="0">
                <a:solidFill>
                  <a:srgbClr val="D0006E"/>
                </a:solidFill>
                <a:latin typeface="Calibri"/>
                <a:cs typeface="Calibri"/>
              </a:rPr>
              <a:t>REPORT</a:t>
            </a:r>
            <a:r>
              <a:rPr sz="1200" b="1" spc="3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D0006E"/>
                </a:solidFill>
                <a:latin typeface="Calibri"/>
                <a:cs typeface="Calibri"/>
              </a:rPr>
              <a:t>(SOGR)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0519" y="1446442"/>
            <a:ext cx="4328795" cy="147066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200" b="1" spc="50" dirty="0">
                <a:solidFill>
                  <a:srgbClr val="252525"/>
                </a:solidFill>
                <a:latin typeface="Calibri"/>
                <a:cs typeface="Calibri"/>
              </a:rPr>
              <a:t>NEXT</a:t>
            </a:r>
            <a:r>
              <a:rPr sz="1200" b="1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80" dirty="0">
                <a:solidFill>
                  <a:srgbClr val="252525"/>
                </a:solidFill>
                <a:latin typeface="Calibri"/>
                <a:cs typeface="Calibri"/>
              </a:rPr>
              <a:t>STEPS</a:t>
            </a:r>
            <a:endParaRPr sz="120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185420" algn="l"/>
              </a:tabLst>
            </a:pP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Open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up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presentation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Question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&amp;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Answer</a:t>
            </a:r>
            <a:endParaRPr sz="12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186055" algn="l"/>
              </a:tabLst>
            </a:pP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Please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reach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out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252525"/>
                </a:solidFill>
                <a:latin typeface="Calibri"/>
                <a:cs typeface="Calibri"/>
              </a:rPr>
              <a:t>MT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Utilities</a:t>
            </a:r>
            <a:r>
              <a:rPr sz="1200" spc="3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or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Baringa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for:</a:t>
            </a:r>
            <a:endParaRPr sz="1200">
              <a:latin typeface="Calibri"/>
              <a:cs typeface="Calibri"/>
            </a:endParaRPr>
          </a:p>
          <a:p>
            <a:pPr marL="703580" lvl="1" indent="-17145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703580" algn="l"/>
              </a:tabLst>
            </a:pP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Access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these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reports</a:t>
            </a:r>
            <a:endParaRPr sz="1200">
              <a:latin typeface="Calibri"/>
              <a:cs typeface="Calibri"/>
            </a:endParaRPr>
          </a:p>
          <a:p>
            <a:pPr marL="703580" lvl="1" indent="-17145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703580" algn="l"/>
              </a:tabLst>
            </a:pP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Additional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follow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up technical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assistance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opportunities</a:t>
            </a:r>
            <a:endParaRPr sz="12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186055" algn="l"/>
              </a:tabLst>
            </a:pP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Prepare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next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round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40101(d)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solicitations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121" y="6513738"/>
            <a:ext cx="492252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ts val="869"/>
              </a:lnSpc>
            </a:pPr>
            <a:r>
              <a:rPr sz="750" b="1" dirty="0">
                <a:solidFill>
                  <a:srgbClr val="252525"/>
                </a:solidFill>
                <a:latin typeface="Calibri"/>
                <a:cs typeface="Calibri"/>
              </a:rPr>
              <a:t>26</a:t>
            </a:r>
            <a:r>
              <a:rPr sz="750" b="1" spc="405" dirty="0">
                <a:solidFill>
                  <a:srgbClr val="252525"/>
                </a:solidFill>
                <a:latin typeface="Calibri"/>
                <a:cs typeface="Calibri"/>
              </a:rPr>
              <a:t>  </a:t>
            </a:r>
            <a:r>
              <a:rPr sz="750" b="1" spc="-45" dirty="0">
                <a:solidFill>
                  <a:srgbClr val="252525"/>
                </a:solidFill>
                <a:latin typeface="Calibri"/>
                <a:cs typeface="Calibri"/>
              </a:rPr>
              <a:t>|</a:t>
            </a:r>
            <a:r>
              <a:rPr sz="750" b="1" spc="4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Copyright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spc="-40" dirty="0">
                <a:solidFill>
                  <a:srgbClr val="252525"/>
                </a:solidFill>
                <a:latin typeface="Calibri"/>
                <a:cs typeface="Calibri"/>
              </a:rPr>
              <a:t>©</a:t>
            </a:r>
            <a:r>
              <a:rPr sz="55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Baringa</a:t>
            </a:r>
            <a:r>
              <a:rPr sz="5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Partners </a:t>
            </a:r>
            <a:r>
              <a:rPr sz="550" spc="50" dirty="0">
                <a:solidFill>
                  <a:srgbClr val="252525"/>
                </a:solidFill>
                <a:latin typeface="Calibri"/>
                <a:cs typeface="Calibri"/>
              </a:rPr>
              <a:t>LLP</a:t>
            </a:r>
            <a:r>
              <a:rPr sz="5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2025.</a:t>
            </a:r>
            <a:r>
              <a:rPr sz="550" spc="2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All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rights</a:t>
            </a:r>
            <a:r>
              <a:rPr sz="5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reserved.</a:t>
            </a:r>
            <a:r>
              <a:rPr sz="5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This</a:t>
            </a:r>
            <a:r>
              <a:rPr sz="55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document</a:t>
            </a:r>
            <a:r>
              <a:rPr sz="5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5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subject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5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contract</a:t>
            </a:r>
            <a:r>
              <a:rPr sz="55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5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contains</a:t>
            </a:r>
            <a:r>
              <a:rPr sz="55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confidential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5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proprietary</a:t>
            </a:r>
            <a:r>
              <a:rPr sz="55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252525"/>
                </a:solidFill>
                <a:latin typeface="Calibri"/>
                <a:cs typeface="Calibri"/>
              </a:rPr>
              <a:t>information.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500" dirty="0">
                <a:solidFill>
                  <a:srgbClr val="252525"/>
                </a:solidFill>
                <a:latin typeface="Calibri"/>
                <a:cs typeface="Calibri"/>
              </a:rPr>
              <a:t>Baringa</a:t>
            </a:r>
            <a:r>
              <a:rPr sz="5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52525"/>
                </a:solidFill>
                <a:latin typeface="Calibri"/>
                <a:cs typeface="Calibri"/>
              </a:rPr>
              <a:t>Confidential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79075" y="6274894"/>
              <a:ext cx="1268450" cy="503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6277" y="2574747"/>
            <a:ext cx="1514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60" dirty="0">
                <a:solidFill>
                  <a:srgbClr val="FFFFFF"/>
                </a:solidFill>
                <a:latin typeface="Calibri"/>
                <a:cs typeface="Calibri"/>
              </a:rPr>
              <a:t>Appendix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812" y="1242441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456" y="0"/>
                </a:lnTo>
              </a:path>
            </a:pathLst>
          </a:custGeom>
          <a:ln w="28575">
            <a:solidFill>
              <a:srgbClr val="0035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b="1" spc="85" dirty="0">
                <a:latin typeface="Calibri"/>
                <a:cs typeface="Calibri"/>
              </a:rPr>
              <a:t>Historically,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severe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outages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in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50" dirty="0">
                <a:latin typeface="Calibri"/>
                <a:cs typeface="Calibri"/>
              </a:rPr>
              <a:t>Montana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have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primarily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been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driven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50" dirty="0">
                <a:latin typeface="Calibri"/>
                <a:cs typeface="Calibri"/>
              </a:rPr>
              <a:t>by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wind-related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events, </a:t>
            </a:r>
            <a:r>
              <a:rPr b="1" spc="90" dirty="0">
                <a:latin typeface="Calibri"/>
                <a:cs typeface="Calibri"/>
              </a:rPr>
              <a:t>making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this</a:t>
            </a:r>
            <a:r>
              <a:rPr b="1" spc="35" dirty="0">
                <a:latin typeface="Calibri"/>
                <a:cs typeface="Calibri"/>
              </a:rPr>
              <a:t> </a:t>
            </a:r>
            <a:r>
              <a:rPr b="1" spc="105" dirty="0">
                <a:latin typeface="Calibri"/>
                <a:cs typeface="Calibri"/>
              </a:rPr>
              <a:t>a</a:t>
            </a:r>
            <a:r>
              <a:rPr b="1" spc="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priority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for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75" dirty="0">
                <a:latin typeface="Calibri"/>
                <a:cs typeface="Calibri"/>
              </a:rPr>
              <a:t>additional</a:t>
            </a:r>
            <a:r>
              <a:rPr b="1" spc="30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investment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6277" y="175006"/>
            <a:ext cx="4305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70" dirty="0">
                <a:solidFill>
                  <a:srgbClr val="00358E"/>
                </a:solidFill>
                <a:latin typeface="Calibri"/>
                <a:cs typeface="Calibri"/>
              </a:rPr>
              <a:t>EXECUTIVE</a:t>
            </a:r>
            <a:r>
              <a:rPr sz="1200" b="1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SUMMARY</a:t>
            </a:r>
            <a:r>
              <a:rPr sz="1200" b="1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-254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b="1" spc="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00358E"/>
                </a:solidFill>
                <a:latin typeface="Calibri"/>
                <a:cs typeface="Calibri"/>
              </a:rPr>
              <a:t>PROJECT</a:t>
            </a:r>
            <a:r>
              <a:rPr sz="1200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00358E"/>
                </a:solidFill>
                <a:latin typeface="Calibri"/>
                <a:cs typeface="Calibri"/>
              </a:rPr>
              <a:t>AND</a:t>
            </a:r>
            <a:r>
              <a:rPr sz="1200" spc="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00358E"/>
                </a:solidFill>
                <a:latin typeface="Calibri"/>
                <a:cs typeface="Calibri"/>
              </a:rPr>
              <a:t>DELIVERABLE</a:t>
            </a:r>
            <a:r>
              <a:rPr sz="1200" spc="-10" dirty="0">
                <a:solidFill>
                  <a:srgbClr val="00358E"/>
                </a:solidFill>
                <a:latin typeface="Calibri"/>
                <a:cs typeface="Calibri"/>
              </a:rPr>
              <a:t> OVERVIEW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603" y="6161633"/>
            <a:ext cx="7453630" cy="339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6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severe</a:t>
            </a:r>
            <a:r>
              <a:rPr sz="7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outage</a:t>
            </a:r>
            <a:r>
              <a:rPr sz="7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7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defined</a:t>
            </a:r>
            <a:r>
              <a:rPr sz="7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as</a:t>
            </a:r>
            <a:r>
              <a:rPr sz="7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one</a:t>
            </a:r>
            <a:r>
              <a:rPr sz="7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7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which</a:t>
            </a:r>
            <a:r>
              <a:rPr sz="7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&gt;50%</a:t>
            </a:r>
            <a:r>
              <a:rPr sz="7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7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customers</a:t>
            </a:r>
            <a:r>
              <a:rPr sz="7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7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7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county</a:t>
            </a:r>
            <a:r>
              <a:rPr sz="7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sz="7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out</a:t>
            </a:r>
            <a:r>
              <a:rPr sz="7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simultaneously,</a:t>
            </a:r>
            <a:r>
              <a:rPr sz="700" spc="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252525"/>
                </a:solidFill>
                <a:latin typeface="Calibri"/>
                <a:cs typeface="Calibri"/>
              </a:rPr>
              <a:t>or</a:t>
            </a:r>
            <a:r>
              <a:rPr sz="7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at</a:t>
            </a:r>
            <a:r>
              <a:rPr sz="7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least</a:t>
            </a:r>
            <a:r>
              <a:rPr sz="7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30,0000</a:t>
            </a:r>
            <a:r>
              <a:rPr sz="7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customers</a:t>
            </a:r>
            <a:r>
              <a:rPr sz="700" spc="1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7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7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county</a:t>
            </a:r>
            <a:r>
              <a:rPr sz="7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experience</a:t>
            </a:r>
            <a:r>
              <a:rPr sz="7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an</a:t>
            </a:r>
            <a:r>
              <a:rPr sz="7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outage</a:t>
            </a:r>
            <a:r>
              <a:rPr sz="7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simultaneously,</a:t>
            </a:r>
            <a:r>
              <a:rPr sz="700" spc="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whichever</a:t>
            </a:r>
            <a:r>
              <a:rPr sz="7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7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spc="-20" dirty="0">
                <a:solidFill>
                  <a:srgbClr val="252525"/>
                </a:solidFill>
                <a:latin typeface="Calibri"/>
                <a:cs typeface="Calibri"/>
              </a:rPr>
              <a:t>less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Sources:</a:t>
            </a:r>
            <a:r>
              <a:rPr sz="7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Found</a:t>
            </a:r>
            <a:r>
              <a:rPr sz="7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7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spc="10" dirty="0">
                <a:solidFill>
                  <a:srgbClr val="252525"/>
                </a:solidFill>
                <a:latin typeface="Calibri"/>
                <a:cs typeface="Calibri"/>
              </a:rPr>
              <a:t>slide</a:t>
            </a:r>
            <a:r>
              <a:rPr sz="7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700" spc="-20" dirty="0">
                <a:solidFill>
                  <a:srgbClr val="252525"/>
                </a:solidFill>
                <a:latin typeface="Calibri"/>
                <a:cs typeface="Calibri"/>
              </a:rPr>
              <a:t>notes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73722" y="1737232"/>
            <a:ext cx="5091430" cy="2199005"/>
            <a:chOff x="773722" y="1737232"/>
            <a:chExt cx="5091430" cy="2199005"/>
          </a:xfrm>
        </p:grpSpPr>
        <p:sp>
          <p:nvSpPr>
            <p:cNvPr id="7" name="object 7"/>
            <p:cNvSpPr/>
            <p:nvPr/>
          </p:nvSpPr>
          <p:spPr>
            <a:xfrm>
              <a:off x="773722" y="1737232"/>
              <a:ext cx="5091430" cy="2199005"/>
            </a:xfrm>
            <a:custGeom>
              <a:avLst/>
              <a:gdLst/>
              <a:ahLst/>
              <a:cxnLst/>
              <a:rect l="l" t="t" r="r" b="b"/>
              <a:pathLst>
                <a:path w="5091430" h="2199004">
                  <a:moveTo>
                    <a:pt x="5091303" y="0"/>
                  </a:moveTo>
                  <a:lnTo>
                    <a:pt x="0" y="0"/>
                  </a:lnTo>
                  <a:lnTo>
                    <a:pt x="0" y="2198751"/>
                  </a:lnTo>
                  <a:lnTo>
                    <a:pt x="5091303" y="2198751"/>
                  </a:lnTo>
                  <a:lnTo>
                    <a:pt x="5091303" y="0"/>
                  </a:lnTo>
                  <a:close/>
                </a:path>
              </a:pathLst>
            </a:custGeom>
            <a:solidFill>
              <a:srgbClr val="B5D1FF">
                <a:alpha val="160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1453" y="1741411"/>
              <a:ext cx="4953635" cy="277495"/>
            </a:xfrm>
            <a:custGeom>
              <a:avLst/>
              <a:gdLst/>
              <a:ahLst/>
              <a:cxnLst/>
              <a:rect l="l" t="t" r="r" b="b"/>
              <a:pathLst>
                <a:path w="4953635" h="277494">
                  <a:moveTo>
                    <a:pt x="4953508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4953508" y="276999"/>
                  </a:lnTo>
                  <a:lnTo>
                    <a:pt x="4953508" y="0"/>
                  </a:lnTo>
                  <a:close/>
                </a:path>
              </a:pathLst>
            </a:custGeom>
            <a:solidFill>
              <a:srgbClr val="003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93393" y="1764029"/>
            <a:ext cx="1737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5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sz="12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35" dirty="0">
                <a:solidFill>
                  <a:srgbClr val="FFFFFF"/>
                </a:solidFill>
                <a:latin typeface="Calibri"/>
                <a:cs typeface="Calibri"/>
              </a:rPr>
              <a:t>OBJECTIVE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6247" y="1658492"/>
            <a:ext cx="441959" cy="422275"/>
            <a:chOff x="656247" y="1658492"/>
            <a:chExt cx="441959" cy="422275"/>
          </a:xfrm>
        </p:grpSpPr>
        <p:sp>
          <p:nvSpPr>
            <p:cNvPr id="11" name="object 11"/>
            <p:cNvSpPr/>
            <p:nvPr/>
          </p:nvSpPr>
          <p:spPr>
            <a:xfrm>
              <a:off x="668947" y="1671192"/>
              <a:ext cx="416559" cy="396875"/>
            </a:xfrm>
            <a:custGeom>
              <a:avLst/>
              <a:gdLst/>
              <a:ahLst/>
              <a:cxnLst/>
              <a:rect l="l" t="t" r="r" b="b"/>
              <a:pathLst>
                <a:path w="416559" h="396875">
                  <a:moveTo>
                    <a:pt x="208140" y="0"/>
                  </a:moveTo>
                  <a:lnTo>
                    <a:pt x="160417" y="5236"/>
                  </a:lnTo>
                  <a:lnTo>
                    <a:pt x="116607" y="20152"/>
                  </a:lnTo>
                  <a:lnTo>
                    <a:pt x="77961" y="43557"/>
                  </a:lnTo>
                  <a:lnTo>
                    <a:pt x="45727" y="74259"/>
                  </a:lnTo>
                  <a:lnTo>
                    <a:pt x="21156" y="111069"/>
                  </a:lnTo>
                  <a:lnTo>
                    <a:pt x="5497" y="152795"/>
                  </a:lnTo>
                  <a:lnTo>
                    <a:pt x="0" y="198247"/>
                  </a:lnTo>
                  <a:lnTo>
                    <a:pt x="5497" y="243745"/>
                  </a:lnTo>
                  <a:lnTo>
                    <a:pt x="21156" y="285505"/>
                  </a:lnTo>
                  <a:lnTo>
                    <a:pt x="45727" y="322337"/>
                  </a:lnTo>
                  <a:lnTo>
                    <a:pt x="77961" y="353053"/>
                  </a:lnTo>
                  <a:lnTo>
                    <a:pt x="116607" y="376465"/>
                  </a:lnTo>
                  <a:lnTo>
                    <a:pt x="160417" y="391384"/>
                  </a:lnTo>
                  <a:lnTo>
                    <a:pt x="208140" y="396621"/>
                  </a:lnTo>
                  <a:lnTo>
                    <a:pt x="255863" y="391384"/>
                  </a:lnTo>
                  <a:lnTo>
                    <a:pt x="299672" y="376465"/>
                  </a:lnTo>
                  <a:lnTo>
                    <a:pt x="338319" y="353053"/>
                  </a:lnTo>
                  <a:lnTo>
                    <a:pt x="370552" y="322337"/>
                  </a:lnTo>
                  <a:lnTo>
                    <a:pt x="395124" y="285505"/>
                  </a:lnTo>
                  <a:lnTo>
                    <a:pt x="410783" y="243745"/>
                  </a:lnTo>
                  <a:lnTo>
                    <a:pt x="416280" y="198247"/>
                  </a:lnTo>
                  <a:lnTo>
                    <a:pt x="410783" y="152795"/>
                  </a:lnTo>
                  <a:lnTo>
                    <a:pt x="395124" y="111069"/>
                  </a:lnTo>
                  <a:lnTo>
                    <a:pt x="370552" y="74259"/>
                  </a:lnTo>
                  <a:lnTo>
                    <a:pt x="338319" y="43557"/>
                  </a:lnTo>
                  <a:lnTo>
                    <a:pt x="299672" y="20152"/>
                  </a:lnTo>
                  <a:lnTo>
                    <a:pt x="255863" y="5236"/>
                  </a:lnTo>
                  <a:lnTo>
                    <a:pt x="208140" y="0"/>
                  </a:lnTo>
                  <a:close/>
                </a:path>
              </a:pathLst>
            </a:custGeom>
            <a:solidFill>
              <a:srgbClr val="003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8947" y="1671192"/>
              <a:ext cx="416559" cy="396875"/>
            </a:xfrm>
            <a:custGeom>
              <a:avLst/>
              <a:gdLst/>
              <a:ahLst/>
              <a:cxnLst/>
              <a:rect l="l" t="t" r="r" b="b"/>
              <a:pathLst>
                <a:path w="416559" h="396875">
                  <a:moveTo>
                    <a:pt x="0" y="198247"/>
                  </a:moveTo>
                  <a:lnTo>
                    <a:pt x="5497" y="152795"/>
                  </a:lnTo>
                  <a:lnTo>
                    <a:pt x="21156" y="111069"/>
                  </a:lnTo>
                  <a:lnTo>
                    <a:pt x="45727" y="74259"/>
                  </a:lnTo>
                  <a:lnTo>
                    <a:pt x="77961" y="43557"/>
                  </a:lnTo>
                  <a:lnTo>
                    <a:pt x="116607" y="20152"/>
                  </a:lnTo>
                  <a:lnTo>
                    <a:pt x="160417" y="5236"/>
                  </a:lnTo>
                  <a:lnTo>
                    <a:pt x="208140" y="0"/>
                  </a:lnTo>
                  <a:lnTo>
                    <a:pt x="255863" y="5236"/>
                  </a:lnTo>
                  <a:lnTo>
                    <a:pt x="299672" y="20152"/>
                  </a:lnTo>
                  <a:lnTo>
                    <a:pt x="338319" y="43557"/>
                  </a:lnTo>
                  <a:lnTo>
                    <a:pt x="370552" y="74259"/>
                  </a:lnTo>
                  <a:lnTo>
                    <a:pt x="395124" y="111069"/>
                  </a:lnTo>
                  <a:lnTo>
                    <a:pt x="410783" y="152795"/>
                  </a:lnTo>
                  <a:lnTo>
                    <a:pt x="416280" y="198247"/>
                  </a:lnTo>
                  <a:lnTo>
                    <a:pt x="410783" y="243745"/>
                  </a:lnTo>
                  <a:lnTo>
                    <a:pt x="395124" y="285505"/>
                  </a:lnTo>
                  <a:lnTo>
                    <a:pt x="370552" y="322337"/>
                  </a:lnTo>
                  <a:lnTo>
                    <a:pt x="338319" y="353053"/>
                  </a:lnTo>
                  <a:lnTo>
                    <a:pt x="299672" y="376465"/>
                  </a:lnTo>
                  <a:lnTo>
                    <a:pt x="255863" y="391384"/>
                  </a:lnTo>
                  <a:lnTo>
                    <a:pt x="208140" y="396621"/>
                  </a:lnTo>
                  <a:lnTo>
                    <a:pt x="160417" y="391384"/>
                  </a:lnTo>
                  <a:lnTo>
                    <a:pt x="116607" y="376465"/>
                  </a:lnTo>
                  <a:lnTo>
                    <a:pt x="77961" y="353053"/>
                  </a:lnTo>
                  <a:lnTo>
                    <a:pt x="45727" y="322337"/>
                  </a:lnTo>
                  <a:lnTo>
                    <a:pt x="21156" y="285505"/>
                  </a:lnTo>
                  <a:lnTo>
                    <a:pt x="5497" y="243745"/>
                  </a:lnTo>
                  <a:lnTo>
                    <a:pt x="0" y="19824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67841" y="2107438"/>
            <a:ext cx="474472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Help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state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energy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offices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select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utilities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assess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how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use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358E"/>
                </a:solidFill>
                <a:latin typeface="Calibri"/>
                <a:cs typeface="Calibri"/>
              </a:rPr>
              <a:t>40101(d) </a:t>
            </a: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funding</a:t>
            </a:r>
            <a:r>
              <a:rPr sz="1200" b="1" spc="10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best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strengthen</a:t>
            </a:r>
            <a:r>
              <a:rPr sz="1200" spc="1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power</a:t>
            </a:r>
            <a:r>
              <a:rPr sz="12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grid</a:t>
            </a:r>
            <a:r>
              <a:rPr sz="12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against</a:t>
            </a:r>
            <a:r>
              <a:rPr sz="1200" spc="1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weather,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52525"/>
                </a:solidFill>
                <a:latin typeface="Calibri"/>
                <a:cs typeface="Calibri"/>
              </a:rPr>
              <a:t>by: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7841" y="2531109"/>
            <a:ext cx="4512945" cy="131826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555"/>
              </a:spcBef>
              <a:buClr>
                <a:srgbClr val="252525"/>
              </a:buClr>
              <a:buFont typeface="Arial"/>
              <a:buChar char="•"/>
              <a:tabLst>
                <a:tab pos="240665" algn="l"/>
              </a:tabLst>
            </a:pPr>
            <a:r>
              <a:rPr sz="1200" b="1" spc="80" dirty="0">
                <a:solidFill>
                  <a:srgbClr val="00358E"/>
                </a:solidFill>
                <a:latin typeface="Calibri"/>
                <a:cs typeface="Calibri"/>
              </a:rPr>
              <a:t>Assessing</a:t>
            </a:r>
            <a:r>
              <a:rPr sz="1200" b="1" spc="5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unique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70" dirty="0">
                <a:solidFill>
                  <a:srgbClr val="00358E"/>
                </a:solidFill>
                <a:latin typeface="Calibri"/>
                <a:cs typeface="Calibri"/>
              </a:rPr>
              <a:t>needs</a:t>
            </a:r>
            <a:r>
              <a:rPr sz="1200" b="1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each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state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energy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office</a:t>
            </a:r>
            <a:endParaRPr sz="1200">
              <a:latin typeface="Calibri"/>
              <a:cs typeface="Calibri"/>
            </a:endParaRPr>
          </a:p>
          <a:p>
            <a:pPr marL="241300" marR="110489" indent="-228600">
              <a:lnSpc>
                <a:spcPts val="1300"/>
              </a:lnSpc>
              <a:spcBef>
                <a:spcPts val="615"/>
              </a:spcBef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1200" b="1" spc="20" dirty="0">
                <a:solidFill>
                  <a:srgbClr val="00358E"/>
                </a:solidFill>
                <a:latin typeface="Calibri"/>
                <a:cs typeface="Calibri"/>
              </a:rPr>
              <a:t>Analyzing</a:t>
            </a:r>
            <a:r>
              <a:rPr sz="1200" b="1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00358E"/>
                </a:solidFill>
                <a:latin typeface="Calibri"/>
                <a:cs typeface="Calibri"/>
              </a:rPr>
              <a:t>future</a:t>
            </a:r>
            <a:r>
              <a:rPr sz="1200" b="1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00358E"/>
                </a:solidFill>
                <a:latin typeface="Calibri"/>
                <a:cs typeface="Calibri"/>
              </a:rPr>
              <a:t>exposure</a:t>
            </a:r>
            <a:r>
              <a:rPr sz="12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00358E"/>
                </a:solidFill>
                <a:latin typeface="Calibri"/>
                <a:cs typeface="Calibri"/>
              </a:rPr>
              <a:t>to</a:t>
            </a:r>
            <a:r>
              <a:rPr sz="1200" b="1" spc="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45" dirty="0">
                <a:solidFill>
                  <a:srgbClr val="00358E"/>
                </a:solidFill>
                <a:latin typeface="Calibri"/>
                <a:cs typeface="Calibri"/>
              </a:rPr>
              <a:t>extreme</a:t>
            </a:r>
            <a:r>
              <a:rPr sz="1200" b="1" spc="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00358E"/>
                </a:solidFill>
                <a:latin typeface="Calibri"/>
                <a:cs typeface="Calibri"/>
              </a:rPr>
              <a:t>weather</a:t>
            </a:r>
            <a:r>
              <a:rPr sz="12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in the state,</a:t>
            </a:r>
            <a:r>
              <a:rPr sz="12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52525"/>
                </a:solidFill>
                <a:latin typeface="Calibri"/>
                <a:cs typeface="Calibri"/>
              </a:rPr>
              <a:t>its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coincidence</a:t>
            </a:r>
            <a:r>
              <a:rPr sz="1200" spc="1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1200" spc="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energy</a:t>
            </a:r>
            <a:r>
              <a:rPr sz="1200" spc="1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assets,</a:t>
            </a:r>
            <a:r>
              <a:rPr sz="1200" spc="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potential</a:t>
            </a:r>
            <a:r>
              <a:rPr sz="120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impacts</a:t>
            </a:r>
            <a:endParaRPr sz="1200">
              <a:latin typeface="Calibri"/>
              <a:cs typeface="Calibri"/>
            </a:endParaRPr>
          </a:p>
          <a:p>
            <a:pPr marL="240665" indent="-227965">
              <a:lnSpc>
                <a:spcPts val="1370"/>
              </a:lnSpc>
              <a:spcBef>
                <a:spcPts val="434"/>
              </a:spcBef>
              <a:buClr>
                <a:srgbClr val="252525"/>
              </a:buClr>
              <a:buFont typeface="Arial"/>
              <a:buChar char="•"/>
              <a:tabLst>
                <a:tab pos="240665" algn="l"/>
              </a:tabLst>
            </a:pPr>
            <a:r>
              <a:rPr sz="1200" b="1" spc="10" dirty="0">
                <a:solidFill>
                  <a:srgbClr val="00358E"/>
                </a:solidFill>
                <a:latin typeface="Calibri"/>
                <a:cs typeface="Calibri"/>
              </a:rPr>
              <a:t>Attributing</a:t>
            </a:r>
            <a:r>
              <a:rPr sz="1200" b="1" spc="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00358E"/>
                </a:solidFill>
                <a:latin typeface="Calibri"/>
                <a:cs typeface="Calibri"/>
              </a:rPr>
              <a:t>outages</a:t>
            </a:r>
            <a:r>
              <a:rPr sz="1200" b="1" spc="7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0358E"/>
                </a:solidFill>
                <a:latin typeface="Calibri"/>
                <a:cs typeface="Calibri"/>
              </a:rPr>
              <a:t>to</a:t>
            </a:r>
            <a:r>
              <a:rPr sz="1200" b="1" spc="5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0358E"/>
                </a:solidFill>
                <a:latin typeface="Calibri"/>
                <a:cs typeface="Calibri"/>
              </a:rPr>
              <a:t>weather</a:t>
            </a:r>
            <a:r>
              <a:rPr sz="1200" b="1" spc="5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00358E"/>
                </a:solidFill>
                <a:latin typeface="Calibri"/>
                <a:cs typeface="Calibri"/>
              </a:rPr>
              <a:t>events</a:t>
            </a:r>
            <a:r>
              <a:rPr sz="1200" b="1" spc="6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commenting</a:t>
            </a:r>
            <a:r>
              <a:rPr sz="120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on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endParaRPr sz="1200">
              <a:latin typeface="Calibri"/>
              <a:cs typeface="Calibri"/>
            </a:endParaRPr>
          </a:p>
          <a:p>
            <a:pPr marL="241300">
              <a:lnSpc>
                <a:spcPts val="1370"/>
              </a:lnSpc>
            </a:pP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alignment</a:t>
            </a:r>
            <a:r>
              <a:rPr sz="12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utility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capital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spending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historical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exposure</a:t>
            </a:r>
            <a:endParaRPr sz="1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0665" algn="l"/>
              </a:tabLst>
            </a:pP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Outlining</a:t>
            </a:r>
            <a:r>
              <a:rPr sz="1200" spc="1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20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benefit-</a:t>
            </a:r>
            <a:r>
              <a:rPr sz="1200" b="1" spc="80" dirty="0">
                <a:solidFill>
                  <a:srgbClr val="00358E"/>
                </a:solidFill>
                <a:latin typeface="Calibri"/>
                <a:cs typeface="Calibri"/>
              </a:rPr>
              <a:t>cost</a:t>
            </a:r>
            <a:r>
              <a:rPr sz="1200" b="1" spc="10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methodology</a:t>
            </a:r>
            <a:r>
              <a:rPr sz="1200" b="1" spc="7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improve</a:t>
            </a:r>
            <a:r>
              <a:rPr sz="1200" spc="1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asset</a:t>
            </a:r>
            <a:r>
              <a:rPr sz="1200" spc="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planning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502019" y="1728660"/>
            <a:ext cx="5031105" cy="4212590"/>
            <a:chOff x="6502019" y="1728660"/>
            <a:chExt cx="5031105" cy="4212590"/>
          </a:xfrm>
        </p:grpSpPr>
        <p:sp>
          <p:nvSpPr>
            <p:cNvPr id="16" name="object 16"/>
            <p:cNvSpPr/>
            <p:nvPr/>
          </p:nvSpPr>
          <p:spPr>
            <a:xfrm>
              <a:off x="6502019" y="1728660"/>
              <a:ext cx="5031105" cy="4212590"/>
            </a:xfrm>
            <a:custGeom>
              <a:avLst/>
              <a:gdLst/>
              <a:ahLst/>
              <a:cxnLst/>
              <a:rect l="l" t="t" r="r" b="b"/>
              <a:pathLst>
                <a:path w="5031105" h="4212590">
                  <a:moveTo>
                    <a:pt x="5031105" y="302069"/>
                  </a:moveTo>
                  <a:lnTo>
                    <a:pt x="0" y="302069"/>
                  </a:lnTo>
                  <a:lnTo>
                    <a:pt x="0" y="4212463"/>
                  </a:lnTo>
                  <a:lnTo>
                    <a:pt x="5031105" y="4212463"/>
                  </a:lnTo>
                  <a:lnTo>
                    <a:pt x="5031105" y="302069"/>
                  </a:lnTo>
                  <a:close/>
                </a:path>
                <a:path w="5031105" h="4212590">
                  <a:moveTo>
                    <a:pt x="5031105" y="0"/>
                  </a:moveTo>
                  <a:lnTo>
                    <a:pt x="0" y="0"/>
                  </a:lnTo>
                  <a:lnTo>
                    <a:pt x="0" y="14820"/>
                  </a:lnTo>
                  <a:lnTo>
                    <a:pt x="5031105" y="14820"/>
                  </a:lnTo>
                  <a:lnTo>
                    <a:pt x="5031105" y="0"/>
                  </a:lnTo>
                  <a:close/>
                </a:path>
              </a:pathLst>
            </a:custGeom>
            <a:solidFill>
              <a:srgbClr val="D0006E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02019" y="1743481"/>
              <a:ext cx="5020945" cy="287655"/>
            </a:xfrm>
            <a:custGeom>
              <a:avLst/>
              <a:gdLst/>
              <a:ahLst/>
              <a:cxnLst/>
              <a:rect l="l" t="t" r="r" b="b"/>
              <a:pathLst>
                <a:path w="5020945" h="287655">
                  <a:moveTo>
                    <a:pt x="5020945" y="0"/>
                  </a:moveTo>
                  <a:lnTo>
                    <a:pt x="0" y="0"/>
                  </a:lnTo>
                  <a:lnTo>
                    <a:pt x="0" y="287248"/>
                  </a:lnTo>
                  <a:lnTo>
                    <a:pt x="5020945" y="287248"/>
                  </a:lnTo>
                  <a:lnTo>
                    <a:pt x="5020945" y="0"/>
                  </a:lnTo>
                  <a:close/>
                </a:path>
              </a:pathLst>
            </a:custGeom>
            <a:solidFill>
              <a:srgbClr val="D0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502019" y="1770710"/>
            <a:ext cx="50311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3540">
              <a:lnSpc>
                <a:spcPct val="100000"/>
              </a:lnSpc>
              <a:spcBef>
                <a:spcPts val="100"/>
              </a:spcBef>
            </a:pPr>
            <a:r>
              <a:rPr sz="1200" b="1" spc="140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200" b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45" dirty="0">
                <a:solidFill>
                  <a:srgbClr val="FFFFFF"/>
                </a:solidFill>
                <a:latin typeface="Calibri"/>
                <a:cs typeface="Calibri"/>
              </a:rPr>
              <a:t>FINDINGS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329298" y="1658492"/>
            <a:ext cx="441959" cy="457200"/>
            <a:chOff x="6329298" y="1658492"/>
            <a:chExt cx="441959" cy="457200"/>
          </a:xfrm>
        </p:grpSpPr>
        <p:sp>
          <p:nvSpPr>
            <p:cNvPr id="20" name="object 20"/>
            <p:cNvSpPr/>
            <p:nvPr/>
          </p:nvSpPr>
          <p:spPr>
            <a:xfrm>
              <a:off x="6341998" y="1671192"/>
              <a:ext cx="416559" cy="431800"/>
            </a:xfrm>
            <a:custGeom>
              <a:avLst/>
              <a:gdLst/>
              <a:ahLst/>
              <a:cxnLst/>
              <a:rect l="l" t="t" r="r" b="b"/>
              <a:pathLst>
                <a:path w="416559" h="431800">
                  <a:moveTo>
                    <a:pt x="208152" y="0"/>
                  </a:moveTo>
                  <a:lnTo>
                    <a:pt x="160433" y="5701"/>
                  </a:lnTo>
                  <a:lnTo>
                    <a:pt x="116623" y="21941"/>
                  </a:lnTo>
                  <a:lnTo>
                    <a:pt x="77974" y="47426"/>
                  </a:lnTo>
                  <a:lnTo>
                    <a:pt x="45736" y="80859"/>
                  </a:lnTo>
                  <a:lnTo>
                    <a:pt x="21161" y="120946"/>
                  </a:lnTo>
                  <a:lnTo>
                    <a:pt x="5498" y="166391"/>
                  </a:lnTo>
                  <a:lnTo>
                    <a:pt x="0" y="215900"/>
                  </a:lnTo>
                  <a:lnTo>
                    <a:pt x="5498" y="265361"/>
                  </a:lnTo>
                  <a:lnTo>
                    <a:pt x="21161" y="310773"/>
                  </a:lnTo>
                  <a:lnTo>
                    <a:pt x="45736" y="350837"/>
                  </a:lnTo>
                  <a:lnTo>
                    <a:pt x="77974" y="384256"/>
                  </a:lnTo>
                  <a:lnTo>
                    <a:pt x="116623" y="409734"/>
                  </a:lnTo>
                  <a:lnTo>
                    <a:pt x="160433" y="425972"/>
                  </a:lnTo>
                  <a:lnTo>
                    <a:pt x="208152" y="431673"/>
                  </a:lnTo>
                  <a:lnTo>
                    <a:pt x="255872" y="425972"/>
                  </a:lnTo>
                  <a:lnTo>
                    <a:pt x="299682" y="409734"/>
                  </a:lnTo>
                  <a:lnTo>
                    <a:pt x="338331" y="384256"/>
                  </a:lnTo>
                  <a:lnTo>
                    <a:pt x="370569" y="350837"/>
                  </a:lnTo>
                  <a:lnTo>
                    <a:pt x="395144" y="310773"/>
                  </a:lnTo>
                  <a:lnTo>
                    <a:pt x="410807" y="265361"/>
                  </a:lnTo>
                  <a:lnTo>
                    <a:pt x="416305" y="215900"/>
                  </a:lnTo>
                  <a:lnTo>
                    <a:pt x="410807" y="166391"/>
                  </a:lnTo>
                  <a:lnTo>
                    <a:pt x="395144" y="120946"/>
                  </a:lnTo>
                  <a:lnTo>
                    <a:pt x="370569" y="80859"/>
                  </a:lnTo>
                  <a:lnTo>
                    <a:pt x="338331" y="47426"/>
                  </a:lnTo>
                  <a:lnTo>
                    <a:pt x="299682" y="21941"/>
                  </a:lnTo>
                  <a:lnTo>
                    <a:pt x="255872" y="5701"/>
                  </a:lnTo>
                  <a:lnTo>
                    <a:pt x="208152" y="0"/>
                  </a:lnTo>
                  <a:close/>
                </a:path>
              </a:pathLst>
            </a:custGeom>
            <a:solidFill>
              <a:srgbClr val="D0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41998" y="1671192"/>
              <a:ext cx="416559" cy="431800"/>
            </a:xfrm>
            <a:custGeom>
              <a:avLst/>
              <a:gdLst/>
              <a:ahLst/>
              <a:cxnLst/>
              <a:rect l="l" t="t" r="r" b="b"/>
              <a:pathLst>
                <a:path w="416559" h="431800">
                  <a:moveTo>
                    <a:pt x="0" y="215900"/>
                  </a:moveTo>
                  <a:lnTo>
                    <a:pt x="5498" y="166391"/>
                  </a:lnTo>
                  <a:lnTo>
                    <a:pt x="21161" y="120946"/>
                  </a:lnTo>
                  <a:lnTo>
                    <a:pt x="45736" y="80859"/>
                  </a:lnTo>
                  <a:lnTo>
                    <a:pt x="77974" y="47426"/>
                  </a:lnTo>
                  <a:lnTo>
                    <a:pt x="116623" y="21941"/>
                  </a:lnTo>
                  <a:lnTo>
                    <a:pt x="160433" y="5701"/>
                  </a:lnTo>
                  <a:lnTo>
                    <a:pt x="208152" y="0"/>
                  </a:lnTo>
                  <a:lnTo>
                    <a:pt x="255872" y="5701"/>
                  </a:lnTo>
                  <a:lnTo>
                    <a:pt x="299682" y="21941"/>
                  </a:lnTo>
                  <a:lnTo>
                    <a:pt x="338331" y="47426"/>
                  </a:lnTo>
                  <a:lnTo>
                    <a:pt x="370569" y="80859"/>
                  </a:lnTo>
                  <a:lnTo>
                    <a:pt x="395144" y="120946"/>
                  </a:lnTo>
                  <a:lnTo>
                    <a:pt x="410807" y="166391"/>
                  </a:lnTo>
                  <a:lnTo>
                    <a:pt x="416305" y="215900"/>
                  </a:lnTo>
                  <a:lnTo>
                    <a:pt x="410807" y="265361"/>
                  </a:lnTo>
                  <a:lnTo>
                    <a:pt x="395144" y="310773"/>
                  </a:lnTo>
                  <a:lnTo>
                    <a:pt x="370569" y="350837"/>
                  </a:lnTo>
                  <a:lnTo>
                    <a:pt x="338331" y="384256"/>
                  </a:lnTo>
                  <a:lnTo>
                    <a:pt x="299682" y="409734"/>
                  </a:lnTo>
                  <a:lnTo>
                    <a:pt x="255872" y="425972"/>
                  </a:lnTo>
                  <a:lnTo>
                    <a:pt x="208152" y="431673"/>
                  </a:lnTo>
                  <a:lnTo>
                    <a:pt x="160433" y="425972"/>
                  </a:lnTo>
                  <a:lnTo>
                    <a:pt x="116623" y="409734"/>
                  </a:lnTo>
                  <a:lnTo>
                    <a:pt x="77974" y="384256"/>
                  </a:lnTo>
                  <a:lnTo>
                    <a:pt x="45736" y="350837"/>
                  </a:lnTo>
                  <a:lnTo>
                    <a:pt x="21161" y="310773"/>
                  </a:lnTo>
                  <a:lnTo>
                    <a:pt x="5498" y="265361"/>
                  </a:lnTo>
                  <a:lnTo>
                    <a:pt x="0" y="2159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0281" y="1783192"/>
              <a:ext cx="280937" cy="209033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502019" y="2100198"/>
            <a:ext cx="5031105" cy="3434079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56235">
              <a:lnSpc>
                <a:spcPct val="100000"/>
              </a:lnSpc>
              <a:spcBef>
                <a:spcPts val="555"/>
              </a:spcBef>
            </a:pPr>
            <a:r>
              <a:rPr sz="1200" b="1" spc="60" dirty="0">
                <a:solidFill>
                  <a:srgbClr val="D0006E"/>
                </a:solidFill>
                <a:latin typeface="Calibri"/>
                <a:cs typeface="Calibri"/>
              </a:rPr>
              <a:t>Hazard</a:t>
            </a:r>
            <a:r>
              <a:rPr sz="1200" b="1" spc="-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45" dirty="0">
                <a:solidFill>
                  <a:srgbClr val="D0006E"/>
                </a:solidFill>
                <a:latin typeface="Calibri"/>
                <a:cs typeface="Calibri"/>
              </a:rPr>
              <a:t>Analysis:</a:t>
            </a:r>
            <a:endParaRPr sz="1200">
              <a:latin typeface="Calibri"/>
              <a:cs typeface="Calibri"/>
            </a:endParaRPr>
          </a:p>
          <a:p>
            <a:pPr marL="356235" marR="484505">
              <a:lnSpc>
                <a:spcPts val="1300"/>
              </a:lnSpc>
              <a:spcBef>
                <a:spcPts val="615"/>
              </a:spcBef>
            </a:pP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High</a:t>
            </a:r>
            <a:r>
              <a:rPr sz="1200" b="1" spc="5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wind</a:t>
            </a:r>
            <a:r>
              <a:rPr sz="1200" b="1" spc="6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85" dirty="0">
                <a:solidFill>
                  <a:srgbClr val="D0006E"/>
                </a:solidFill>
                <a:latin typeface="Calibri"/>
                <a:cs typeface="Calibri"/>
              </a:rPr>
              <a:t>speeds</a:t>
            </a:r>
            <a:r>
              <a:rPr sz="1200" b="1" spc="3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the</a:t>
            </a:r>
            <a:r>
              <a:rPr sz="1200" b="1" spc="5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key</a:t>
            </a:r>
            <a:r>
              <a:rPr sz="1200" b="1" spc="2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driver</a:t>
            </a:r>
            <a:r>
              <a:rPr sz="1200" b="1" spc="3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of</a:t>
            </a:r>
            <a:r>
              <a:rPr sz="1200" b="1" spc="5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D0006E"/>
                </a:solidFill>
                <a:latin typeface="Calibri"/>
                <a:cs typeface="Calibri"/>
              </a:rPr>
              <a:t>severe</a:t>
            </a:r>
            <a:r>
              <a:rPr sz="1200" b="1" spc="1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outages*</a:t>
            </a:r>
            <a:r>
              <a:rPr sz="1200" b="1" spc="7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on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52525"/>
                </a:solidFill>
                <a:latin typeface="Calibri"/>
                <a:cs typeface="Calibri"/>
              </a:rPr>
              <a:t>the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Montana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grid</a:t>
            </a:r>
            <a:endParaRPr sz="1200">
              <a:latin typeface="Calibri"/>
              <a:cs typeface="Calibri"/>
            </a:endParaRPr>
          </a:p>
          <a:p>
            <a:pPr marL="528320" marR="709295" indent="-172720">
              <a:lnSpc>
                <a:spcPts val="1300"/>
              </a:lnSpc>
              <a:spcBef>
                <a:spcPts val="595"/>
              </a:spcBef>
              <a:buFont typeface="Arial"/>
              <a:buChar char="•"/>
              <a:tabLst>
                <a:tab pos="528320" algn="l"/>
              </a:tabLst>
            </a:pP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High wind</a:t>
            </a:r>
            <a:r>
              <a:rPr sz="1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speeds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sz="12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coincident</a:t>
            </a:r>
            <a:r>
              <a:rPr sz="12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1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60%</a:t>
            </a:r>
            <a:r>
              <a:rPr sz="1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all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customer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interruptions</a:t>
            </a:r>
            <a:r>
              <a:rPr sz="1200" spc="1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from</a:t>
            </a:r>
            <a:r>
              <a:rPr sz="1200" spc="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severe</a:t>
            </a:r>
            <a:r>
              <a:rPr sz="120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outages</a:t>
            </a:r>
            <a:r>
              <a:rPr sz="1200" spc="1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during</a:t>
            </a:r>
            <a:r>
              <a:rPr sz="1200" spc="1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2018-</a:t>
            </a:r>
            <a:r>
              <a:rPr sz="1200" spc="-25" dirty="0">
                <a:solidFill>
                  <a:srgbClr val="252525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  <a:p>
            <a:pPr marL="528320" marR="944880" indent="-172720">
              <a:lnSpc>
                <a:spcPct val="90100"/>
              </a:lnSpc>
              <a:spcBef>
                <a:spcPts val="570"/>
              </a:spcBef>
              <a:buFont typeface="Arial"/>
              <a:buChar char="•"/>
              <a:tabLst>
                <a:tab pos="528320" algn="l"/>
              </a:tabLst>
            </a:pP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Only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2%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interruptions</a:t>
            </a:r>
            <a:r>
              <a:rPr sz="120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from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severe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outages</a:t>
            </a:r>
            <a:r>
              <a:rPr sz="12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were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52525"/>
                </a:solidFill>
                <a:latin typeface="Calibri"/>
                <a:cs typeface="Calibri"/>
              </a:rPr>
              <a:t>not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coincident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weather,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justifying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expanded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weatherization</a:t>
            </a:r>
            <a:r>
              <a:rPr sz="1200" spc="2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2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resilience-related</a:t>
            </a:r>
            <a:r>
              <a:rPr sz="1200" spc="3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investments</a:t>
            </a:r>
            <a:endParaRPr sz="1200">
              <a:latin typeface="Calibri"/>
              <a:cs typeface="Calibri"/>
            </a:endParaRPr>
          </a:p>
          <a:p>
            <a:pPr marL="356235">
              <a:lnSpc>
                <a:spcPct val="100000"/>
              </a:lnSpc>
              <a:spcBef>
                <a:spcPts val="459"/>
              </a:spcBef>
            </a:pPr>
            <a:r>
              <a:rPr sz="1200" b="1" spc="65" dirty="0">
                <a:solidFill>
                  <a:srgbClr val="D0006E"/>
                </a:solidFill>
                <a:latin typeface="Calibri"/>
                <a:cs typeface="Calibri"/>
              </a:rPr>
              <a:t>Capital</a:t>
            </a:r>
            <a:r>
              <a:rPr sz="1200" b="1" spc="6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D0006E"/>
                </a:solidFill>
                <a:latin typeface="Calibri"/>
                <a:cs typeface="Calibri"/>
              </a:rPr>
              <a:t>Planning</a:t>
            </a:r>
            <a:r>
              <a:rPr sz="1200" b="1" spc="9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D0006E"/>
                </a:solidFill>
                <a:latin typeface="Calibri"/>
                <a:cs typeface="Calibri"/>
              </a:rPr>
              <a:t>Insights:</a:t>
            </a:r>
            <a:endParaRPr sz="1200">
              <a:latin typeface="Calibri"/>
              <a:cs typeface="Calibri"/>
            </a:endParaRPr>
          </a:p>
          <a:p>
            <a:pPr marL="356235" marR="683260">
              <a:lnSpc>
                <a:spcPts val="1300"/>
              </a:lnSpc>
              <a:spcBef>
                <a:spcPts val="615"/>
              </a:spcBef>
            </a:pP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IOU-1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investing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heavily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mitigate</a:t>
            </a:r>
            <a:r>
              <a:rPr sz="12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wildfire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risk,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but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could </a:t>
            </a:r>
            <a:r>
              <a:rPr sz="1200" b="1" spc="60" dirty="0">
                <a:solidFill>
                  <a:srgbClr val="D0006E"/>
                </a:solidFill>
                <a:latin typeface="Calibri"/>
                <a:cs typeface="Calibri"/>
              </a:rPr>
              <a:t>consider</a:t>
            </a:r>
            <a:r>
              <a:rPr sz="1200" b="1" spc="4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0006E"/>
                </a:solidFill>
                <a:latin typeface="Calibri"/>
                <a:cs typeface="Calibri"/>
              </a:rPr>
              <a:t>whether</a:t>
            </a:r>
            <a:r>
              <a:rPr sz="1200" b="1" spc="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D0006E"/>
                </a:solidFill>
                <a:latin typeface="Calibri"/>
                <a:cs typeface="Calibri"/>
              </a:rPr>
              <a:t>investments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60" dirty="0">
                <a:solidFill>
                  <a:srgbClr val="D0006E"/>
                </a:solidFill>
                <a:latin typeface="Calibri"/>
                <a:cs typeface="Calibri"/>
              </a:rPr>
              <a:t>addressing</a:t>
            </a:r>
            <a:r>
              <a:rPr sz="1200" b="1" spc="3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0006E"/>
                </a:solidFill>
                <a:latin typeface="Calibri"/>
                <a:cs typeface="Calibri"/>
              </a:rPr>
              <a:t>wind</a:t>
            </a:r>
            <a:r>
              <a:rPr sz="1200" b="1" spc="5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60" dirty="0">
                <a:solidFill>
                  <a:srgbClr val="D0006E"/>
                </a:solidFill>
                <a:latin typeface="Calibri"/>
                <a:cs typeface="Calibri"/>
              </a:rPr>
              <a:t>should </a:t>
            </a:r>
            <a:r>
              <a:rPr sz="1200" b="1" spc="30" dirty="0">
                <a:solidFill>
                  <a:srgbClr val="D0006E"/>
                </a:solidFill>
                <a:latin typeface="Calibri"/>
                <a:cs typeface="Calibri"/>
              </a:rPr>
              <a:t>be </a:t>
            </a:r>
            <a:r>
              <a:rPr sz="1200" b="1" spc="45" dirty="0">
                <a:solidFill>
                  <a:srgbClr val="D0006E"/>
                </a:solidFill>
                <a:latin typeface="Calibri"/>
                <a:cs typeface="Calibri"/>
              </a:rPr>
              <a:t>expanded</a:t>
            </a:r>
            <a:endParaRPr sz="1200">
              <a:latin typeface="Calibri"/>
              <a:cs typeface="Calibri"/>
            </a:endParaRPr>
          </a:p>
          <a:p>
            <a:pPr marL="529590" indent="-173355">
              <a:lnSpc>
                <a:spcPts val="1370"/>
              </a:lnSpc>
              <a:spcBef>
                <a:spcPts val="425"/>
              </a:spcBef>
              <a:buFont typeface="Arial"/>
              <a:buChar char="•"/>
              <a:tabLst>
                <a:tab pos="529590" algn="l"/>
              </a:tabLst>
            </a:pP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Purely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wind-driven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outages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account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40%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customer</a:t>
            </a:r>
            <a:endParaRPr sz="1200">
              <a:latin typeface="Calibri"/>
              <a:cs typeface="Calibri"/>
            </a:endParaRPr>
          </a:p>
          <a:p>
            <a:pPr marL="528320">
              <a:lnSpc>
                <a:spcPts val="1370"/>
              </a:lnSpc>
            </a:pP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interruptions</a:t>
            </a:r>
            <a:r>
              <a:rPr sz="12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from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severe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outages</a:t>
            </a:r>
            <a:r>
              <a:rPr sz="12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IOU-1’s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service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territory</a:t>
            </a:r>
            <a:endParaRPr sz="1200">
              <a:latin typeface="Calibri"/>
              <a:cs typeface="Calibri"/>
            </a:endParaRPr>
          </a:p>
          <a:p>
            <a:pPr marL="528320" marR="556895" indent="-172720">
              <a:lnSpc>
                <a:spcPts val="1300"/>
              </a:lnSpc>
              <a:spcBef>
                <a:spcPts val="620"/>
              </a:spcBef>
              <a:buFont typeface="Arial"/>
              <a:buChar char="•"/>
              <a:tabLst>
                <a:tab pos="528320" algn="l"/>
              </a:tabLst>
            </a:pP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IOU-1</a:t>
            </a:r>
            <a:r>
              <a:rPr sz="12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generally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spending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effectively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given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its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relatively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52525"/>
                </a:solidFill>
                <a:latin typeface="Calibri"/>
                <a:cs typeface="Calibri"/>
              </a:rPr>
              <a:t>low 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spend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per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line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mile</a:t>
            </a:r>
            <a:r>
              <a:rPr sz="120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SAIDI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minutes</a:t>
            </a:r>
            <a:r>
              <a:rPr sz="120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compared</a:t>
            </a:r>
            <a:r>
              <a:rPr sz="12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other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utilities</a:t>
            </a:r>
            <a:r>
              <a:rPr sz="120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WECC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81608" y="4076382"/>
            <a:ext cx="5083810" cy="1864995"/>
            <a:chOff x="781608" y="4076382"/>
            <a:chExt cx="5083810" cy="1864995"/>
          </a:xfrm>
        </p:grpSpPr>
        <p:sp>
          <p:nvSpPr>
            <p:cNvPr id="25" name="object 25"/>
            <p:cNvSpPr/>
            <p:nvPr/>
          </p:nvSpPr>
          <p:spPr>
            <a:xfrm>
              <a:off x="781608" y="4076382"/>
              <a:ext cx="5083810" cy="1864995"/>
            </a:xfrm>
            <a:custGeom>
              <a:avLst/>
              <a:gdLst/>
              <a:ahLst/>
              <a:cxnLst/>
              <a:rect l="l" t="t" r="r" b="b"/>
              <a:pathLst>
                <a:path w="5083810" h="1864995">
                  <a:moveTo>
                    <a:pt x="5083429" y="0"/>
                  </a:moveTo>
                  <a:lnTo>
                    <a:pt x="0" y="0"/>
                  </a:lnTo>
                  <a:lnTo>
                    <a:pt x="0" y="1864740"/>
                  </a:lnTo>
                  <a:lnTo>
                    <a:pt x="5083429" y="1864740"/>
                  </a:lnTo>
                  <a:lnTo>
                    <a:pt x="5083429" y="0"/>
                  </a:lnTo>
                  <a:close/>
                </a:path>
              </a:pathLst>
            </a:custGeom>
            <a:solidFill>
              <a:srgbClr val="B8DDEC">
                <a:alpha val="3411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8967" y="4077322"/>
              <a:ext cx="5036185" cy="277495"/>
            </a:xfrm>
            <a:custGeom>
              <a:avLst/>
              <a:gdLst/>
              <a:ahLst/>
              <a:cxnLst/>
              <a:rect l="l" t="t" r="r" b="b"/>
              <a:pathLst>
                <a:path w="5036185" h="277495">
                  <a:moveTo>
                    <a:pt x="5036058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5036058" y="276999"/>
                  </a:lnTo>
                  <a:lnTo>
                    <a:pt x="5036058" y="0"/>
                  </a:lnTo>
                  <a:close/>
                </a:path>
              </a:pathLst>
            </a:custGeom>
            <a:solidFill>
              <a:srgbClr val="008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28967" y="4100321"/>
            <a:ext cx="5036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905">
              <a:lnSpc>
                <a:spcPct val="100000"/>
              </a:lnSpc>
              <a:spcBef>
                <a:spcPts val="100"/>
              </a:spcBef>
            </a:pPr>
            <a:r>
              <a:rPr sz="1200" b="1" spc="155" dirty="0">
                <a:solidFill>
                  <a:srgbClr val="FFFFFF"/>
                </a:solidFill>
                <a:latin typeface="Calibri"/>
                <a:cs typeface="Calibri"/>
              </a:rPr>
              <a:t>DELIVERABLE</a:t>
            </a:r>
            <a:r>
              <a:rPr sz="1200" b="1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40" dirty="0">
                <a:solidFill>
                  <a:srgbClr val="FFFFFF"/>
                </a:solidFill>
                <a:latin typeface="Calibri"/>
                <a:cs typeface="Calibri"/>
              </a:rPr>
              <a:t>OBJECTIVE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56247" y="3994403"/>
            <a:ext cx="422275" cy="422275"/>
            <a:chOff x="656247" y="3994403"/>
            <a:chExt cx="422275" cy="422275"/>
          </a:xfrm>
        </p:grpSpPr>
        <p:sp>
          <p:nvSpPr>
            <p:cNvPr id="29" name="object 29"/>
            <p:cNvSpPr/>
            <p:nvPr/>
          </p:nvSpPr>
          <p:spPr>
            <a:xfrm>
              <a:off x="668947" y="4007103"/>
              <a:ext cx="396875" cy="396875"/>
            </a:xfrm>
            <a:custGeom>
              <a:avLst/>
              <a:gdLst/>
              <a:ahLst/>
              <a:cxnLst/>
              <a:rect l="l" t="t" r="r" b="b"/>
              <a:pathLst>
                <a:path w="396875" h="396875">
                  <a:moveTo>
                    <a:pt x="198297" y="0"/>
                  </a:moveTo>
                  <a:lnTo>
                    <a:pt x="152831" y="5236"/>
                  </a:lnTo>
                  <a:lnTo>
                    <a:pt x="111093" y="20155"/>
                  </a:lnTo>
                  <a:lnTo>
                    <a:pt x="74274" y="43567"/>
                  </a:lnTo>
                  <a:lnTo>
                    <a:pt x="43565" y="74283"/>
                  </a:lnTo>
                  <a:lnTo>
                    <a:pt x="20156" y="111115"/>
                  </a:lnTo>
                  <a:lnTo>
                    <a:pt x="5237" y="152875"/>
                  </a:lnTo>
                  <a:lnTo>
                    <a:pt x="0" y="198374"/>
                  </a:lnTo>
                  <a:lnTo>
                    <a:pt x="5237" y="243825"/>
                  </a:lnTo>
                  <a:lnTo>
                    <a:pt x="20156" y="285551"/>
                  </a:lnTo>
                  <a:lnTo>
                    <a:pt x="43565" y="322361"/>
                  </a:lnTo>
                  <a:lnTo>
                    <a:pt x="74274" y="353063"/>
                  </a:lnTo>
                  <a:lnTo>
                    <a:pt x="111093" y="376468"/>
                  </a:lnTo>
                  <a:lnTo>
                    <a:pt x="152831" y="391384"/>
                  </a:lnTo>
                  <a:lnTo>
                    <a:pt x="198297" y="396621"/>
                  </a:lnTo>
                  <a:lnTo>
                    <a:pt x="243764" y="391384"/>
                  </a:lnTo>
                  <a:lnTo>
                    <a:pt x="285502" y="376468"/>
                  </a:lnTo>
                  <a:lnTo>
                    <a:pt x="322320" y="353063"/>
                  </a:lnTo>
                  <a:lnTo>
                    <a:pt x="353030" y="322361"/>
                  </a:lnTo>
                  <a:lnTo>
                    <a:pt x="376439" y="285551"/>
                  </a:lnTo>
                  <a:lnTo>
                    <a:pt x="391358" y="243825"/>
                  </a:lnTo>
                  <a:lnTo>
                    <a:pt x="396595" y="198374"/>
                  </a:lnTo>
                  <a:lnTo>
                    <a:pt x="391358" y="152875"/>
                  </a:lnTo>
                  <a:lnTo>
                    <a:pt x="376439" y="111115"/>
                  </a:lnTo>
                  <a:lnTo>
                    <a:pt x="353030" y="74283"/>
                  </a:lnTo>
                  <a:lnTo>
                    <a:pt x="322320" y="43567"/>
                  </a:lnTo>
                  <a:lnTo>
                    <a:pt x="285502" y="20155"/>
                  </a:lnTo>
                  <a:lnTo>
                    <a:pt x="243764" y="5236"/>
                  </a:lnTo>
                  <a:lnTo>
                    <a:pt x="198297" y="0"/>
                  </a:lnTo>
                  <a:close/>
                </a:path>
              </a:pathLst>
            </a:custGeom>
            <a:solidFill>
              <a:srgbClr val="008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8947" y="4007103"/>
              <a:ext cx="396875" cy="396875"/>
            </a:xfrm>
            <a:custGeom>
              <a:avLst/>
              <a:gdLst/>
              <a:ahLst/>
              <a:cxnLst/>
              <a:rect l="l" t="t" r="r" b="b"/>
              <a:pathLst>
                <a:path w="396875" h="396875">
                  <a:moveTo>
                    <a:pt x="0" y="198374"/>
                  </a:moveTo>
                  <a:lnTo>
                    <a:pt x="5237" y="152875"/>
                  </a:lnTo>
                  <a:lnTo>
                    <a:pt x="20156" y="111115"/>
                  </a:lnTo>
                  <a:lnTo>
                    <a:pt x="43565" y="74283"/>
                  </a:lnTo>
                  <a:lnTo>
                    <a:pt x="74274" y="43567"/>
                  </a:lnTo>
                  <a:lnTo>
                    <a:pt x="111093" y="20155"/>
                  </a:lnTo>
                  <a:lnTo>
                    <a:pt x="152831" y="5236"/>
                  </a:lnTo>
                  <a:lnTo>
                    <a:pt x="198297" y="0"/>
                  </a:lnTo>
                  <a:lnTo>
                    <a:pt x="243764" y="5236"/>
                  </a:lnTo>
                  <a:lnTo>
                    <a:pt x="285502" y="20155"/>
                  </a:lnTo>
                  <a:lnTo>
                    <a:pt x="322320" y="43567"/>
                  </a:lnTo>
                  <a:lnTo>
                    <a:pt x="353030" y="74283"/>
                  </a:lnTo>
                  <a:lnTo>
                    <a:pt x="376439" y="111115"/>
                  </a:lnTo>
                  <a:lnTo>
                    <a:pt x="391358" y="152875"/>
                  </a:lnTo>
                  <a:lnTo>
                    <a:pt x="396595" y="198374"/>
                  </a:lnTo>
                  <a:lnTo>
                    <a:pt x="391358" y="243825"/>
                  </a:lnTo>
                  <a:lnTo>
                    <a:pt x="376439" y="285551"/>
                  </a:lnTo>
                  <a:lnTo>
                    <a:pt x="353030" y="322361"/>
                  </a:lnTo>
                  <a:lnTo>
                    <a:pt x="322320" y="353063"/>
                  </a:lnTo>
                  <a:lnTo>
                    <a:pt x="285502" y="376468"/>
                  </a:lnTo>
                  <a:lnTo>
                    <a:pt x="243764" y="391384"/>
                  </a:lnTo>
                  <a:lnTo>
                    <a:pt x="198297" y="396621"/>
                  </a:lnTo>
                  <a:lnTo>
                    <a:pt x="152831" y="391384"/>
                  </a:lnTo>
                  <a:lnTo>
                    <a:pt x="111093" y="376468"/>
                  </a:lnTo>
                  <a:lnTo>
                    <a:pt x="74274" y="353063"/>
                  </a:lnTo>
                  <a:lnTo>
                    <a:pt x="43565" y="322361"/>
                  </a:lnTo>
                  <a:lnTo>
                    <a:pt x="20156" y="285551"/>
                  </a:lnTo>
                  <a:lnTo>
                    <a:pt x="5237" y="243825"/>
                  </a:lnTo>
                  <a:lnTo>
                    <a:pt x="0" y="19837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621" y="4110371"/>
              <a:ext cx="186676" cy="186088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781608" y="4439869"/>
            <a:ext cx="5083810" cy="142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This</a:t>
            </a:r>
            <a:r>
              <a:rPr sz="12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deliverable</a:t>
            </a:r>
            <a:r>
              <a:rPr sz="1200" spc="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seeks</a:t>
            </a:r>
            <a:r>
              <a:rPr sz="12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52525"/>
                </a:solidFill>
                <a:latin typeface="Calibri"/>
                <a:cs typeface="Calibri"/>
              </a:rPr>
              <a:t>to:</a:t>
            </a:r>
            <a:endParaRPr sz="1200">
              <a:latin typeface="Calibri"/>
              <a:cs typeface="Calibri"/>
            </a:endParaRPr>
          </a:p>
          <a:p>
            <a:pPr marL="365760" marR="136525" indent="-229235">
              <a:lnSpc>
                <a:spcPts val="1300"/>
              </a:lnSpc>
              <a:spcBef>
                <a:spcPts val="1220"/>
              </a:spcBef>
              <a:buFont typeface="Arial"/>
              <a:buChar char="•"/>
              <a:tabLst>
                <a:tab pos="365760" algn="l"/>
              </a:tabLst>
            </a:pP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Attribute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historical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outages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state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specific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weather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events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52525"/>
                </a:solidFill>
                <a:latin typeface="Calibri"/>
                <a:cs typeface="Calibri"/>
              </a:rPr>
              <a:t>and </a:t>
            </a:r>
            <a:r>
              <a:rPr sz="1200" b="1" spc="65" dirty="0">
                <a:solidFill>
                  <a:srgbClr val="0085BE"/>
                </a:solidFill>
                <a:latin typeface="Calibri"/>
                <a:cs typeface="Calibri"/>
              </a:rPr>
              <a:t>comment</a:t>
            </a:r>
            <a:r>
              <a:rPr sz="1200" b="1" spc="2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85BE"/>
                </a:solidFill>
                <a:latin typeface="Calibri"/>
                <a:cs typeface="Calibri"/>
              </a:rPr>
              <a:t>on</a:t>
            </a:r>
            <a:r>
              <a:rPr sz="1200" b="1" spc="6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0085BE"/>
                </a:solidFill>
                <a:latin typeface="Calibri"/>
                <a:cs typeface="Calibri"/>
              </a:rPr>
              <a:t>which</a:t>
            </a:r>
            <a:r>
              <a:rPr sz="1200" b="1" spc="7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0085BE"/>
                </a:solidFill>
                <a:latin typeface="Calibri"/>
                <a:cs typeface="Calibri"/>
              </a:rPr>
              <a:t>events</a:t>
            </a:r>
            <a:r>
              <a:rPr sz="1200" b="1" dirty="0">
                <a:solidFill>
                  <a:srgbClr val="0085BE"/>
                </a:solidFill>
                <a:latin typeface="Calibri"/>
                <a:cs typeface="Calibri"/>
              </a:rPr>
              <a:t> are</a:t>
            </a:r>
            <a:r>
              <a:rPr sz="1200" b="1" spc="45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85BE"/>
                </a:solidFill>
                <a:latin typeface="Calibri"/>
                <a:cs typeface="Calibri"/>
              </a:rPr>
              <a:t>driving</a:t>
            </a:r>
            <a:r>
              <a:rPr sz="1200" b="1" spc="3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85BE"/>
                </a:solidFill>
                <a:latin typeface="Calibri"/>
                <a:cs typeface="Calibri"/>
              </a:rPr>
              <a:t>the</a:t>
            </a:r>
            <a:r>
              <a:rPr sz="1200" b="1" spc="4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60" dirty="0">
                <a:solidFill>
                  <a:srgbClr val="0085BE"/>
                </a:solidFill>
                <a:latin typeface="Calibri"/>
                <a:cs typeface="Calibri"/>
              </a:rPr>
              <a:t>most</a:t>
            </a:r>
            <a:r>
              <a:rPr sz="1200" b="1" spc="4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0085BE"/>
                </a:solidFill>
                <a:latin typeface="Calibri"/>
                <a:cs typeface="Calibri"/>
              </a:rPr>
              <a:t>customer </a:t>
            </a:r>
            <a:r>
              <a:rPr sz="1200" b="1" spc="30" dirty="0">
                <a:solidFill>
                  <a:srgbClr val="0085BE"/>
                </a:solidFill>
                <a:latin typeface="Calibri"/>
                <a:cs typeface="Calibri"/>
              </a:rPr>
              <a:t>interruptions</a:t>
            </a:r>
            <a:r>
              <a:rPr sz="1200" b="1" spc="-2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30" dirty="0">
                <a:solidFill>
                  <a:srgbClr val="0085BE"/>
                </a:solidFill>
                <a:latin typeface="Calibri"/>
                <a:cs typeface="Calibri"/>
              </a:rPr>
              <a:t>in</a:t>
            </a:r>
            <a:r>
              <a:rPr sz="1200" b="1" spc="25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30" dirty="0">
                <a:solidFill>
                  <a:srgbClr val="0085BE"/>
                </a:solidFill>
                <a:latin typeface="Calibri"/>
                <a:cs typeface="Calibri"/>
              </a:rPr>
              <a:t>the</a:t>
            </a:r>
            <a:r>
              <a:rPr sz="1200" b="1" spc="15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0085BE"/>
                </a:solidFill>
                <a:latin typeface="Calibri"/>
                <a:cs typeface="Calibri"/>
              </a:rPr>
              <a:t>state</a:t>
            </a:r>
            <a:endParaRPr sz="1200">
              <a:latin typeface="Calibri"/>
              <a:cs typeface="Calibri"/>
            </a:endParaRPr>
          </a:p>
          <a:p>
            <a:pPr marL="365760" marR="227329" indent="-229235">
              <a:lnSpc>
                <a:spcPts val="1300"/>
              </a:lnSpc>
              <a:spcBef>
                <a:spcPts val="585"/>
              </a:spcBef>
              <a:buFont typeface="Arial"/>
              <a:buChar char="•"/>
              <a:tabLst>
                <a:tab pos="365760" algn="l"/>
              </a:tabLst>
            </a:pP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Analyze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select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utility’s</a:t>
            </a:r>
            <a:r>
              <a:rPr sz="12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capital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plan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114" dirty="0">
                <a:solidFill>
                  <a:srgbClr val="0085BE"/>
                </a:solidFill>
                <a:latin typeface="Calibri"/>
                <a:cs typeface="Calibri"/>
              </a:rPr>
              <a:t>assess</a:t>
            </a:r>
            <a:r>
              <a:rPr sz="1200" b="1" spc="7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085BE"/>
                </a:solidFill>
                <a:latin typeface="Calibri"/>
                <a:cs typeface="Calibri"/>
              </a:rPr>
              <a:t>the</a:t>
            </a:r>
            <a:r>
              <a:rPr sz="1200" b="1" spc="7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85BE"/>
                </a:solidFill>
                <a:latin typeface="Calibri"/>
                <a:cs typeface="Calibri"/>
              </a:rPr>
              <a:t>alignment </a:t>
            </a:r>
            <a:r>
              <a:rPr sz="1200" b="1" spc="10" dirty="0">
                <a:solidFill>
                  <a:srgbClr val="0085BE"/>
                </a:solidFill>
                <a:latin typeface="Calibri"/>
                <a:cs typeface="Calibri"/>
              </a:rPr>
              <a:t>between</a:t>
            </a:r>
            <a:r>
              <a:rPr sz="1200" b="1" spc="25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085BE"/>
                </a:solidFill>
                <a:latin typeface="Calibri"/>
                <a:cs typeface="Calibri"/>
              </a:rPr>
              <a:t>their</a:t>
            </a:r>
            <a:r>
              <a:rPr sz="1200" b="1" spc="25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60" dirty="0">
                <a:solidFill>
                  <a:srgbClr val="0085BE"/>
                </a:solidFill>
                <a:latin typeface="Calibri"/>
                <a:cs typeface="Calibri"/>
              </a:rPr>
              <a:t>resilience</a:t>
            </a:r>
            <a:r>
              <a:rPr sz="1200" b="1" spc="2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0085BE"/>
                </a:solidFill>
                <a:latin typeface="Calibri"/>
                <a:cs typeface="Calibri"/>
              </a:rPr>
              <a:t>spending</a:t>
            </a:r>
            <a:r>
              <a:rPr sz="1200" b="1" spc="25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0085BE"/>
                </a:solidFill>
                <a:latin typeface="Calibri"/>
                <a:cs typeface="Calibri"/>
              </a:rPr>
              <a:t>and</a:t>
            </a:r>
            <a:r>
              <a:rPr sz="1200" b="1" spc="6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085BE"/>
                </a:solidFill>
                <a:latin typeface="Calibri"/>
                <a:cs typeface="Calibri"/>
              </a:rPr>
              <a:t>the</a:t>
            </a:r>
            <a:r>
              <a:rPr sz="1200" b="1" spc="55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085BE"/>
                </a:solidFill>
                <a:latin typeface="Calibri"/>
                <a:cs typeface="Calibri"/>
              </a:rPr>
              <a:t>weather</a:t>
            </a:r>
            <a:r>
              <a:rPr sz="1200" b="1" spc="25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0085BE"/>
                </a:solidFill>
                <a:latin typeface="Calibri"/>
                <a:cs typeface="Calibri"/>
              </a:rPr>
              <a:t>events</a:t>
            </a:r>
            <a:r>
              <a:rPr sz="1200" b="1" spc="35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85BE"/>
                </a:solidFill>
                <a:latin typeface="Calibri"/>
                <a:cs typeface="Calibri"/>
              </a:rPr>
              <a:t>driving </a:t>
            </a:r>
            <a:r>
              <a:rPr sz="1200" b="1" spc="50" dirty="0">
                <a:solidFill>
                  <a:srgbClr val="0085BE"/>
                </a:solidFill>
                <a:latin typeface="Calibri"/>
                <a:cs typeface="Calibri"/>
              </a:rPr>
              <a:t>outages</a:t>
            </a:r>
            <a:r>
              <a:rPr sz="1200" b="1" spc="25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85BE"/>
                </a:solidFill>
                <a:latin typeface="Calibri"/>
                <a:cs typeface="Calibri"/>
              </a:rPr>
              <a:t>in</a:t>
            </a:r>
            <a:r>
              <a:rPr sz="1200" b="1" spc="3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85BE"/>
                </a:solidFill>
                <a:latin typeface="Calibri"/>
                <a:cs typeface="Calibri"/>
              </a:rPr>
              <a:t>their</a:t>
            </a:r>
            <a:r>
              <a:rPr sz="1200" b="1" spc="25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70" dirty="0">
                <a:solidFill>
                  <a:srgbClr val="0085BE"/>
                </a:solidFill>
                <a:latin typeface="Calibri"/>
                <a:cs typeface="Calibri"/>
              </a:rPr>
              <a:t>service</a:t>
            </a:r>
            <a:r>
              <a:rPr sz="1200" b="1" spc="1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85BE"/>
                </a:solidFill>
                <a:latin typeface="Calibri"/>
                <a:cs typeface="Calibri"/>
              </a:rPr>
              <a:t>territory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47966" y="1742325"/>
            <a:ext cx="259715" cy="259715"/>
          </a:xfrm>
          <a:custGeom>
            <a:avLst/>
            <a:gdLst/>
            <a:ahLst/>
            <a:cxnLst/>
            <a:rect l="l" t="t" r="r" b="b"/>
            <a:pathLst>
              <a:path w="259715" h="259714">
                <a:moveTo>
                  <a:pt x="154914" y="129692"/>
                </a:moveTo>
                <a:lnTo>
                  <a:pt x="152920" y="119837"/>
                </a:lnTo>
                <a:lnTo>
                  <a:pt x="151028" y="117030"/>
                </a:lnTo>
                <a:lnTo>
                  <a:pt x="147497" y="111798"/>
                </a:lnTo>
                <a:lnTo>
                  <a:pt x="142265" y="108280"/>
                </a:lnTo>
                <a:lnTo>
                  <a:pt x="142265" y="122694"/>
                </a:lnTo>
                <a:lnTo>
                  <a:pt x="142265" y="136677"/>
                </a:lnTo>
                <a:lnTo>
                  <a:pt x="136601" y="142341"/>
                </a:lnTo>
                <a:lnTo>
                  <a:pt x="122631" y="142341"/>
                </a:lnTo>
                <a:lnTo>
                  <a:pt x="116967" y="136677"/>
                </a:lnTo>
                <a:lnTo>
                  <a:pt x="116967" y="122694"/>
                </a:lnTo>
                <a:lnTo>
                  <a:pt x="122631" y="117030"/>
                </a:lnTo>
                <a:lnTo>
                  <a:pt x="136601" y="117030"/>
                </a:lnTo>
                <a:lnTo>
                  <a:pt x="142265" y="122694"/>
                </a:lnTo>
                <a:lnTo>
                  <a:pt x="142265" y="108280"/>
                </a:lnTo>
                <a:lnTo>
                  <a:pt x="139458" y="106375"/>
                </a:lnTo>
                <a:lnTo>
                  <a:pt x="129616" y="104381"/>
                </a:lnTo>
                <a:lnTo>
                  <a:pt x="119773" y="106375"/>
                </a:lnTo>
                <a:lnTo>
                  <a:pt x="111734" y="111798"/>
                </a:lnTo>
                <a:lnTo>
                  <a:pt x="106311" y="119837"/>
                </a:lnTo>
                <a:lnTo>
                  <a:pt x="104330" y="129692"/>
                </a:lnTo>
                <a:lnTo>
                  <a:pt x="106311" y="139534"/>
                </a:lnTo>
                <a:lnTo>
                  <a:pt x="111734" y="147574"/>
                </a:lnTo>
                <a:lnTo>
                  <a:pt x="119773" y="152996"/>
                </a:lnTo>
                <a:lnTo>
                  <a:pt x="129616" y="154990"/>
                </a:lnTo>
                <a:lnTo>
                  <a:pt x="139458" y="152996"/>
                </a:lnTo>
                <a:lnTo>
                  <a:pt x="147497" y="147574"/>
                </a:lnTo>
                <a:lnTo>
                  <a:pt x="151028" y="142341"/>
                </a:lnTo>
                <a:lnTo>
                  <a:pt x="152920" y="139534"/>
                </a:lnTo>
                <a:lnTo>
                  <a:pt x="154914" y="129692"/>
                </a:lnTo>
                <a:close/>
              </a:path>
              <a:path w="259715" h="259714">
                <a:moveTo>
                  <a:pt x="259232" y="123355"/>
                </a:moveTo>
                <a:lnTo>
                  <a:pt x="240258" y="123355"/>
                </a:lnTo>
                <a:lnTo>
                  <a:pt x="230466" y="83794"/>
                </a:lnTo>
                <a:lnTo>
                  <a:pt x="221297" y="70599"/>
                </a:lnTo>
                <a:lnTo>
                  <a:pt x="221297" y="123355"/>
                </a:lnTo>
                <a:lnTo>
                  <a:pt x="221297" y="136017"/>
                </a:lnTo>
                <a:lnTo>
                  <a:pt x="213017" y="168198"/>
                </a:lnTo>
                <a:lnTo>
                  <a:pt x="194551" y="194652"/>
                </a:lnTo>
                <a:lnTo>
                  <a:pt x="168109" y="213131"/>
                </a:lnTo>
                <a:lnTo>
                  <a:pt x="135940" y="221411"/>
                </a:lnTo>
                <a:lnTo>
                  <a:pt x="135940" y="206171"/>
                </a:lnTo>
                <a:lnTo>
                  <a:pt x="162217" y="199136"/>
                </a:lnTo>
                <a:lnTo>
                  <a:pt x="170294" y="193459"/>
                </a:lnTo>
                <a:lnTo>
                  <a:pt x="183832" y="183921"/>
                </a:lnTo>
                <a:lnTo>
                  <a:pt x="199034" y="162293"/>
                </a:lnTo>
                <a:lnTo>
                  <a:pt x="206057" y="136017"/>
                </a:lnTo>
                <a:lnTo>
                  <a:pt x="221297" y="136017"/>
                </a:lnTo>
                <a:lnTo>
                  <a:pt x="221297" y="123355"/>
                </a:lnTo>
                <a:lnTo>
                  <a:pt x="206057" y="123355"/>
                </a:lnTo>
                <a:lnTo>
                  <a:pt x="199034" y="97091"/>
                </a:lnTo>
                <a:lnTo>
                  <a:pt x="193344" y="89001"/>
                </a:lnTo>
                <a:lnTo>
                  <a:pt x="193344" y="123355"/>
                </a:lnTo>
                <a:lnTo>
                  <a:pt x="167551" y="123355"/>
                </a:lnTo>
                <a:lnTo>
                  <a:pt x="167551" y="136017"/>
                </a:lnTo>
                <a:lnTo>
                  <a:pt x="193344" y="136017"/>
                </a:lnTo>
                <a:lnTo>
                  <a:pt x="187363" y="157378"/>
                </a:lnTo>
                <a:lnTo>
                  <a:pt x="174891" y="174980"/>
                </a:lnTo>
                <a:lnTo>
                  <a:pt x="157289" y="187464"/>
                </a:lnTo>
                <a:lnTo>
                  <a:pt x="135940" y="193459"/>
                </a:lnTo>
                <a:lnTo>
                  <a:pt x="135940" y="167640"/>
                </a:lnTo>
                <a:lnTo>
                  <a:pt x="123291" y="167640"/>
                </a:lnTo>
                <a:lnTo>
                  <a:pt x="123291" y="193459"/>
                </a:lnTo>
                <a:lnTo>
                  <a:pt x="123291" y="206171"/>
                </a:lnTo>
                <a:lnTo>
                  <a:pt x="123291" y="221411"/>
                </a:lnTo>
                <a:lnTo>
                  <a:pt x="91122" y="213131"/>
                </a:lnTo>
                <a:lnTo>
                  <a:pt x="64693" y="194652"/>
                </a:lnTo>
                <a:lnTo>
                  <a:pt x="46215" y="168198"/>
                </a:lnTo>
                <a:lnTo>
                  <a:pt x="37934" y="136017"/>
                </a:lnTo>
                <a:lnTo>
                  <a:pt x="53213" y="136017"/>
                </a:lnTo>
                <a:lnTo>
                  <a:pt x="60236" y="162293"/>
                </a:lnTo>
                <a:lnTo>
                  <a:pt x="75438" y="183921"/>
                </a:lnTo>
                <a:lnTo>
                  <a:pt x="97066" y="199136"/>
                </a:lnTo>
                <a:lnTo>
                  <a:pt x="123291" y="206171"/>
                </a:lnTo>
                <a:lnTo>
                  <a:pt x="123291" y="193459"/>
                </a:lnTo>
                <a:lnTo>
                  <a:pt x="101942" y="187464"/>
                </a:lnTo>
                <a:lnTo>
                  <a:pt x="84340" y="174980"/>
                </a:lnTo>
                <a:lnTo>
                  <a:pt x="71869" y="157378"/>
                </a:lnTo>
                <a:lnTo>
                  <a:pt x="65887" y="136017"/>
                </a:lnTo>
                <a:lnTo>
                  <a:pt x="91681" y="136017"/>
                </a:lnTo>
                <a:lnTo>
                  <a:pt x="91681" y="123355"/>
                </a:lnTo>
                <a:lnTo>
                  <a:pt x="65887" y="123355"/>
                </a:lnTo>
                <a:lnTo>
                  <a:pt x="71869" y="101993"/>
                </a:lnTo>
                <a:lnTo>
                  <a:pt x="84340" y="84391"/>
                </a:lnTo>
                <a:lnTo>
                  <a:pt x="101942" y="71907"/>
                </a:lnTo>
                <a:lnTo>
                  <a:pt x="123291" y="65925"/>
                </a:lnTo>
                <a:lnTo>
                  <a:pt x="123291" y="91732"/>
                </a:lnTo>
                <a:lnTo>
                  <a:pt x="135940" y="91732"/>
                </a:lnTo>
                <a:lnTo>
                  <a:pt x="135940" y="65925"/>
                </a:lnTo>
                <a:lnTo>
                  <a:pt x="157289" y="71907"/>
                </a:lnTo>
                <a:lnTo>
                  <a:pt x="174891" y="84391"/>
                </a:lnTo>
                <a:lnTo>
                  <a:pt x="187363" y="101993"/>
                </a:lnTo>
                <a:lnTo>
                  <a:pt x="193344" y="123355"/>
                </a:lnTo>
                <a:lnTo>
                  <a:pt x="193344" y="89001"/>
                </a:lnTo>
                <a:lnTo>
                  <a:pt x="183845" y="75463"/>
                </a:lnTo>
                <a:lnTo>
                  <a:pt x="170294" y="65925"/>
                </a:lnTo>
                <a:lnTo>
                  <a:pt x="162255" y="60261"/>
                </a:lnTo>
                <a:lnTo>
                  <a:pt x="136055" y="53238"/>
                </a:lnTo>
                <a:lnTo>
                  <a:pt x="135940" y="37960"/>
                </a:lnTo>
                <a:lnTo>
                  <a:pt x="168109" y="46240"/>
                </a:lnTo>
                <a:lnTo>
                  <a:pt x="194551" y="64719"/>
                </a:lnTo>
                <a:lnTo>
                  <a:pt x="213017" y="91173"/>
                </a:lnTo>
                <a:lnTo>
                  <a:pt x="221297" y="123355"/>
                </a:lnTo>
                <a:lnTo>
                  <a:pt x="221297" y="70599"/>
                </a:lnTo>
                <a:lnTo>
                  <a:pt x="207924" y="51333"/>
                </a:lnTo>
                <a:lnTo>
                  <a:pt x="188683" y="37960"/>
                </a:lnTo>
                <a:lnTo>
                  <a:pt x="175475" y="28778"/>
                </a:lnTo>
                <a:lnTo>
                  <a:pt x="135940" y="18973"/>
                </a:lnTo>
                <a:lnTo>
                  <a:pt x="135940" y="0"/>
                </a:lnTo>
                <a:lnTo>
                  <a:pt x="123291" y="0"/>
                </a:lnTo>
                <a:lnTo>
                  <a:pt x="123291" y="18973"/>
                </a:lnTo>
                <a:lnTo>
                  <a:pt x="123291" y="37960"/>
                </a:lnTo>
                <a:lnTo>
                  <a:pt x="123291" y="53238"/>
                </a:lnTo>
                <a:lnTo>
                  <a:pt x="97028" y="60261"/>
                </a:lnTo>
                <a:lnTo>
                  <a:pt x="75412" y="75463"/>
                </a:lnTo>
                <a:lnTo>
                  <a:pt x="60210" y="97091"/>
                </a:lnTo>
                <a:lnTo>
                  <a:pt x="53174" y="123355"/>
                </a:lnTo>
                <a:lnTo>
                  <a:pt x="37934" y="123355"/>
                </a:lnTo>
                <a:lnTo>
                  <a:pt x="46215" y="91173"/>
                </a:lnTo>
                <a:lnTo>
                  <a:pt x="64693" y="64719"/>
                </a:lnTo>
                <a:lnTo>
                  <a:pt x="91122" y="46240"/>
                </a:lnTo>
                <a:lnTo>
                  <a:pt x="123291" y="37960"/>
                </a:lnTo>
                <a:lnTo>
                  <a:pt x="123291" y="18973"/>
                </a:lnTo>
                <a:lnTo>
                  <a:pt x="83756" y="28778"/>
                </a:lnTo>
                <a:lnTo>
                  <a:pt x="51308" y="51333"/>
                </a:lnTo>
                <a:lnTo>
                  <a:pt x="28765" y="83794"/>
                </a:lnTo>
                <a:lnTo>
                  <a:pt x="18973" y="123355"/>
                </a:lnTo>
                <a:lnTo>
                  <a:pt x="0" y="123355"/>
                </a:lnTo>
                <a:lnTo>
                  <a:pt x="0" y="136017"/>
                </a:lnTo>
                <a:lnTo>
                  <a:pt x="18973" y="136017"/>
                </a:lnTo>
                <a:lnTo>
                  <a:pt x="28765" y="175577"/>
                </a:lnTo>
                <a:lnTo>
                  <a:pt x="51308" y="208038"/>
                </a:lnTo>
                <a:lnTo>
                  <a:pt x="83756" y="230593"/>
                </a:lnTo>
                <a:lnTo>
                  <a:pt x="123291" y="240398"/>
                </a:lnTo>
                <a:lnTo>
                  <a:pt x="123291" y="259372"/>
                </a:lnTo>
                <a:lnTo>
                  <a:pt x="135940" y="259372"/>
                </a:lnTo>
                <a:lnTo>
                  <a:pt x="135940" y="240398"/>
                </a:lnTo>
                <a:lnTo>
                  <a:pt x="175475" y="230593"/>
                </a:lnTo>
                <a:lnTo>
                  <a:pt x="188683" y="221411"/>
                </a:lnTo>
                <a:lnTo>
                  <a:pt x="207924" y="208038"/>
                </a:lnTo>
                <a:lnTo>
                  <a:pt x="230466" y="175577"/>
                </a:lnTo>
                <a:lnTo>
                  <a:pt x="240258" y="136017"/>
                </a:lnTo>
                <a:lnTo>
                  <a:pt x="259232" y="136017"/>
                </a:lnTo>
                <a:lnTo>
                  <a:pt x="259232" y="123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53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750" b="1" dirty="0">
                <a:latin typeface="Calibri"/>
                <a:cs typeface="Calibri"/>
              </a:rPr>
              <a:t>27</a:t>
            </a:fld>
            <a:r>
              <a:rPr sz="750" b="1" spc="409" dirty="0">
                <a:latin typeface="Calibri"/>
                <a:cs typeface="Calibri"/>
              </a:rPr>
              <a:t>  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470" dirty="0">
                <a:latin typeface="Calibri"/>
                <a:cs typeface="Calibri"/>
              </a:rPr>
              <a:t> </a:t>
            </a:r>
            <a:r>
              <a:rPr dirty="0"/>
              <a:t>Copyright</a:t>
            </a:r>
            <a:r>
              <a:rPr spc="85" dirty="0"/>
              <a:t> </a:t>
            </a:r>
            <a:r>
              <a:rPr spc="-40" dirty="0"/>
              <a:t>©</a:t>
            </a:r>
            <a:r>
              <a:rPr spc="75" dirty="0"/>
              <a:t> </a:t>
            </a:r>
            <a:r>
              <a:rPr dirty="0"/>
              <a:t>Baringa</a:t>
            </a:r>
            <a:r>
              <a:rPr spc="65" dirty="0"/>
              <a:t> </a:t>
            </a:r>
            <a:r>
              <a:rPr dirty="0"/>
              <a:t>Partners </a:t>
            </a:r>
            <a:r>
              <a:rPr spc="50" dirty="0"/>
              <a:t>LLP</a:t>
            </a:r>
            <a:r>
              <a:rPr spc="55" dirty="0"/>
              <a:t> </a:t>
            </a:r>
            <a:r>
              <a:rPr dirty="0"/>
              <a:t>2025.</a:t>
            </a:r>
            <a:r>
              <a:rPr spc="245" dirty="0"/>
              <a:t> </a:t>
            </a:r>
            <a:r>
              <a:rPr dirty="0"/>
              <a:t>All</a:t>
            </a:r>
            <a:r>
              <a:rPr spc="85" dirty="0"/>
              <a:t> </a:t>
            </a:r>
            <a:r>
              <a:rPr dirty="0"/>
              <a:t>rights</a:t>
            </a:r>
            <a:r>
              <a:rPr spc="75" dirty="0"/>
              <a:t> </a:t>
            </a:r>
            <a:r>
              <a:rPr dirty="0"/>
              <a:t>reserved.</a:t>
            </a:r>
            <a:r>
              <a:rPr spc="65" dirty="0"/>
              <a:t> </a:t>
            </a:r>
            <a:r>
              <a:rPr dirty="0"/>
              <a:t>This</a:t>
            </a:r>
            <a:r>
              <a:rPr spc="95" dirty="0"/>
              <a:t> </a:t>
            </a:r>
            <a:r>
              <a:rPr dirty="0"/>
              <a:t>document</a:t>
            </a:r>
            <a:r>
              <a:rPr spc="65" dirty="0"/>
              <a:t> </a:t>
            </a:r>
            <a:r>
              <a:rPr dirty="0"/>
              <a:t>is</a:t>
            </a:r>
            <a:r>
              <a:rPr spc="75" dirty="0"/>
              <a:t> </a:t>
            </a:r>
            <a:r>
              <a:rPr dirty="0"/>
              <a:t>subject</a:t>
            </a:r>
            <a:r>
              <a:rPr spc="85" dirty="0"/>
              <a:t> </a:t>
            </a:r>
            <a:r>
              <a:rPr dirty="0"/>
              <a:t>to</a:t>
            </a:r>
            <a:r>
              <a:rPr spc="65" dirty="0"/>
              <a:t> </a:t>
            </a:r>
            <a:r>
              <a:rPr dirty="0"/>
              <a:t>contract</a:t>
            </a:r>
            <a:r>
              <a:rPr spc="3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contains</a:t>
            </a:r>
            <a:r>
              <a:rPr spc="45" dirty="0"/>
              <a:t> </a:t>
            </a:r>
            <a:r>
              <a:rPr dirty="0"/>
              <a:t>confidential</a:t>
            </a:r>
            <a:r>
              <a:rPr spc="8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proprietary</a:t>
            </a:r>
            <a:r>
              <a:rPr spc="3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812" y="1242441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456" y="0"/>
                </a:lnTo>
              </a:path>
            </a:pathLst>
          </a:custGeom>
          <a:ln w="28575">
            <a:solidFill>
              <a:srgbClr val="0035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b="1" spc="95" dirty="0">
                <a:latin typeface="Calibri"/>
                <a:cs typeface="Calibri"/>
              </a:rPr>
              <a:t>Stakeholders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140" dirty="0">
                <a:latin typeface="Calibri"/>
                <a:cs typeface="Calibri"/>
              </a:rPr>
              <a:t>can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130" dirty="0">
                <a:latin typeface="Calibri"/>
                <a:cs typeface="Calibri"/>
              </a:rPr>
              <a:t>use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this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report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inform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funding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allocation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and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100" dirty="0">
                <a:latin typeface="Calibri"/>
                <a:cs typeface="Calibri"/>
              </a:rPr>
              <a:t>capital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80" dirty="0">
                <a:latin typeface="Calibri"/>
                <a:cs typeface="Calibri"/>
              </a:rPr>
              <a:t>planning,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and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95" dirty="0">
                <a:latin typeface="Calibri"/>
                <a:cs typeface="Calibri"/>
              </a:rPr>
              <a:t>should </a:t>
            </a:r>
            <a:r>
              <a:rPr b="1" spc="70" dirty="0">
                <a:latin typeface="Calibri"/>
                <a:cs typeface="Calibri"/>
              </a:rPr>
              <a:t>engage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with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135" dirty="0">
                <a:latin typeface="Calibri"/>
                <a:cs typeface="Calibri"/>
              </a:rPr>
              <a:t>GRACI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spc="110" dirty="0">
                <a:latin typeface="Calibri"/>
                <a:cs typeface="Calibri"/>
              </a:rPr>
              <a:t>phase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50" dirty="0">
                <a:latin typeface="Calibri"/>
                <a:cs typeface="Calibri"/>
              </a:rPr>
              <a:t>4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80" dirty="0">
                <a:latin typeface="Calibri"/>
                <a:cs typeface="Calibri"/>
              </a:rPr>
              <a:t>learn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110" dirty="0">
                <a:latin typeface="Calibri"/>
                <a:cs typeface="Calibri"/>
              </a:rPr>
              <a:t>best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114" dirty="0">
                <a:latin typeface="Calibri"/>
                <a:cs typeface="Calibri"/>
              </a:rPr>
              <a:t>practices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for </a:t>
            </a:r>
            <a:r>
              <a:rPr b="1" spc="75" dirty="0">
                <a:latin typeface="Calibri"/>
                <a:cs typeface="Calibri"/>
              </a:rPr>
              <a:t>investment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valuation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and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45" dirty="0">
                <a:latin typeface="Calibri"/>
                <a:cs typeface="Calibri"/>
              </a:rPr>
              <a:t>prioritization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6277" y="175006"/>
            <a:ext cx="2466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70" dirty="0">
                <a:solidFill>
                  <a:srgbClr val="00358E"/>
                </a:solidFill>
                <a:latin typeface="Calibri"/>
                <a:cs typeface="Calibri"/>
              </a:rPr>
              <a:t>EXECUTIVE </a:t>
            </a: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SUMMARY</a:t>
            </a:r>
            <a:r>
              <a:rPr sz="1200" b="1" spc="9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40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spc="7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NEXT</a:t>
            </a:r>
            <a:r>
              <a:rPr sz="1200" spc="6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00358E"/>
                </a:solidFill>
                <a:latin typeface="Calibri"/>
                <a:cs typeface="Calibri"/>
              </a:rPr>
              <a:t>STEPS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2614" y="1529702"/>
            <a:ext cx="3474720" cy="508000"/>
          </a:xfrm>
          <a:custGeom>
            <a:avLst/>
            <a:gdLst/>
            <a:ahLst/>
            <a:cxnLst/>
            <a:rect l="l" t="t" r="r" b="b"/>
            <a:pathLst>
              <a:path w="3474720" h="508000">
                <a:moveTo>
                  <a:pt x="3474720" y="0"/>
                </a:moveTo>
                <a:lnTo>
                  <a:pt x="0" y="0"/>
                </a:lnTo>
                <a:lnTo>
                  <a:pt x="0" y="507504"/>
                </a:lnTo>
                <a:lnTo>
                  <a:pt x="3474720" y="507504"/>
                </a:lnTo>
                <a:lnTo>
                  <a:pt x="3474720" y="0"/>
                </a:lnTo>
                <a:close/>
              </a:path>
            </a:pathLst>
          </a:custGeom>
          <a:solidFill>
            <a:srgbClr val="003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2614" y="1529702"/>
            <a:ext cx="3474720" cy="52197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736600">
              <a:lnSpc>
                <a:spcPct val="100000"/>
              </a:lnSpc>
              <a:spcBef>
                <a:spcPts val="980"/>
              </a:spcBef>
            </a:pPr>
            <a:r>
              <a:rPr sz="1400" b="1" spc="80" dirty="0">
                <a:solidFill>
                  <a:srgbClr val="FFFFFF"/>
                </a:solidFill>
                <a:latin typeface="Calibri"/>
                <a:cs typeface="Calibri"/>
              </a:rPr>
              <a:t>ENGAGE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95" dirty="0">
                <a:solidFill>
                  <a:srgbClr val="FFFFFF"/>
                </a:solidFill>
                <a:latin typeface="Calibri"/>
                <a:cs typeface="Calibri"/>
              </a:rPr>
              <a:t>GRACI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Calibri"/>
                <a:cs typeface="Calibri"/>
              </a:rPr>
              <a:t>PHASE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2614" y="2051100"/>
            <a:ext cx="3474720" cy="807085"/>
          </a:xfrm>
          <a:prstGeom prst="rect">
            <a:avLst/>
          </a:prstGeom>
          <a:solidFill>
            <a:srgbClr val="B5D1FF">
              <a:alpha val="16076"/>
            </a:srgbClr>
          </a:solidFill>
        </p:spPr>
        <p:txBody>
          <a:bodyPr vert="horz" wrap="square" lIns="0" tIns="73660" rIns="0" bIns="0" rtlCol="0">
            <a:spAutoFit/>
          </a:bodyPr>
          <a:lstStyle/>
          <a:p>
            <a:pPr marL="229235">
              <a:lnSpc>
                <a:spcPts val="1255"/>
              </a:lnSpc>
              <a:spcBef>
                <a:spcPts val="580"/>
              </a:spcBef>
            </a:pP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Summary:</a:t>
            </a:r>
            <a:r>
              <a:rPr sz="1100" b="1" spc="-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Phase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4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GRACI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project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will</a:t>
            </a:r>
            <a:endParaRPr sz="1100">
              <a:latin typeface="Calibri"/>
              <a:cs typeface="Calibri"/>
            </a:endParaRPr>
          </a:p>
          <a:p>
            <a:pPr marL="229235" marR="248285">
              <a:lnSpc>
                <a:spcPts val="1190"/>
              </a:lnSpc>
              <a:spcBef>
                <a:spcPts val="80"/>
              </a:spcBef>
            </a:pP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include</a:t>
            </a:r>
            <a:r>
              <a:rPr sz="11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1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webinar</a:t>
            </a:r>
            <a:r>
              <a:rPr sz="11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1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report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outlining</a:t>
            </a:r>
            <a:r>
              <a:rPr sz="11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Baringa’s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prioritization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valuation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methodology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utility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capital</a:t>
            </a:r>
            <a:r>
              <a:rPr sz="110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investments.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2614" y="3079495"/>
            <a:ext cx="3474720" cy="2947670"/>
          </a:xfrm>
          <a:prstGeom prst="rect">
            <a:avLst/>
          </a:prstGeom>
          <a:solidFill>
            <a:srgbClr val="B5D1FF">
              <a:alpha val="16076"/>
            </a:srgbClr>
          </a:solidFill>
        </p:spPr>
        <p:txBody>
          <a:bodyPr vert="horz" wrap="square" lIns="0" tIns="106680" rIns="0" bIns="0" rtlCol="0">
            <a:spAutoFit/>
          </a:bodyPr>
          <a:lstStyle/>
          <a:p>
            <a:pPr marL="229235">
              <a:lnSpc>
                <a:spcPct val="100000"/>
              </a:lnSpc>
              <a:spcBef>
                <a:spcPts val="840"/>
              </a:spcBef>
            </a:pP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WEBINAR</a:t>
            </a:r>
            <a:r>
              <a:rPr sz="1100" b="1" spc="-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DETAILS</a:t>
            </a:r>
            <a:endParaRPr sz="1100">
              <a:latin typeface="Calibri"/>
              <a:cs typeface="Calibri"/>
            </a:endParaRPr>
          </a:p>
          <a:p>
            <a:pPr marL="229235">
              <a:lnSpc>
                <a:spcPct val="100000"/>
              </a:lnSpc>
              <a:spcBef>
                <a:spcPts val="465"/>
              </a:spcBef>
            </a:pPr>
            <a:r>
              <a:rPr sz="1100" b="1" spc="50" dirty="0">
                <a:solidFill>
                  <a:srgbClr val="00358E"/>
                </a:solidFill>
                <a:latin typeface="Calibri"/>
                <a:cs typeface="Calibri"/>
              </a:rPr>
              <a:t>Date:</a:t>
            </a:r>
            <a:r>
              <a:rPr sz="1100" b="1" spc="27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June 30,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2025</a:t>
            </a:r>
            <a:endParaRPr sz="1100">
              <a:latin typeface="Calibri"/>
              <a:cs typeface="Calibri"/>
            </a:endParaRPr>
          </a:p>
          <a:p>
            <a:pPr marL="229235">
              <a:lnSpc>
                <a:spcPct val="100000"/>
              </a:lnSpc>
              <a:spcBef>
                <a:spcPts val="470"/>
              </a:spcBef>
            </a:pPr>
            <a:r>
              <a:rPr sz="1100" b="1" dirty="0">
                <a:solidFill>
                  <a:srgbClr val="00358E"/>
                </a:solidFill>
                <a:latin typeface="Calibri"/>
                <a:cs typeface="Calibri"/>
              </a:rPr>
              <a:t>Time:</a:t>
            </a:r>
            <a:r>
              <a:rPr sz="1100" b="1" spc="6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3:00-4:30</a:t>
            </a:r>
            <a:r>
              <a:rPr sz="11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PM</a:t>
            </a:r>
            <a:r>
              <a:rPr sz="11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EST</a:t>
            </a:r>
            <a:endParaRPr sz="1100">
              <a:latin typeface="Calibri"/>
              <a:cs typeface="Calibri"/>
            </a:endParaRPr>
          </a:p>
          <a:p>
            <a:pPr marL="229235">
              <a:lnSpc>
                <a:spcPct val="100000"/>
              </a:lnSpc>
              <a:spcBef>
                <a:spcPts val="470"/>
              </a:spcBef>
            </a:pPr>
            <a:r>
              <a:rPr sz="1100" b="1" spc="55" dirty="0">
                <a:solidFill>
                  <a:srgbClr val="00358E"/>
                </a:solidFill>
                <a:latin typeface="Calibri"/>
                <a:cs typeface="Calibri"/>
              </a:rPr>
              <a:t>Location:</a:t>
            </a:r>
            <a:r>
              <a:rPr sz="11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Zoom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Meeting</a:t>
            </a:r>
            <a:endParaRPr sz="1100">
              <a:latin typeface="Calibri"/>
              <a:cs typeface="Calibri"/>
            </a:endParaRPr>
          </a:p>
          <a:p>
            <a:pPr marL="229235" marR="242570">
              <a:lnSpc>
                <a:spcPct val="90100"/>
              </a:lnSpc>
              <a:spcBef>
                <a:spcPts val="595"/>
              </a:spcBef>
            </a:pP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Baringa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will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present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its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prioritization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valuation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methodology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during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NASEO’s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standing 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Grid 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Resilience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Grant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Implementation 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Cohort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Meeting.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1100">
              <a:latin typeface="Calibri"/>
              <a:cs typeface="Calibri"/>
            </a:endParaRPr>
          </a:p>
          <a:p>
            <a:pPr marL="229235">
              <a:lnSpc>
                <a:spcPct val="100000"/>
              </a:lnSpc>
            </a:pPr>
            <a:r>
              <a:rPr sz="1100" b="1" spc="60" dirty="0">
                <a:solidFill>
                  <a:srgbClr val="00358E"/>
                </a:solidFill>
                <a:latin typeface="Calibri"/>
                <a:cs typeface="Calibri"/>
              </a:rPr>
              <a:t>RECOMMENDED</a:t>
            </a:r>
            <a:r>
              <a:rPr sz="1100" b="1" spc="-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100" b="1" spc="40" dirty="0">
                <a:solidFill>
                  <a:srgbClr val="00358E"/>
                </a:solidFill>
                <a:latin typeface="Calibri"/>
                <a:cs typeface="Calibri"/>
              </a:rPr>
              <a:t>PREPARATION</a:t>
            </a:r>
            <a:endParaRPr sz="1100">
              <a:latin typeface="Calibri"/>
              <a:cs typeface="Calibri"/>
            </a:endParaRPr>
          </a:p>
          <a:p>
            <a:pPr marL="229235" marR="297180">
              <a:lnSpc>
                <a:spcPts val="1190"/>
              </a:lnSpc>
              <a:spcBef>
                <a:spcPts val="615"/>
              </a:spcBef>
            </a:pP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No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preparation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required, but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coming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with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questions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or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background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about how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your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state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or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utility</a:t>
            </a:r>
            <a:r>
              <a:rPr sz="1100" spc="1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currently</a:t>
            </a:r>
            <a:r>
              <a:rPr sz="1100" spc="1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approaches</a:t>
            </a:r>
            <a:r>
              <a:rPr sz="1100" spc="1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benefit-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cost</a:t>
            </a:r>
            <a:r>
              <a:rPr sz="1100" spc="1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analysis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grid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investments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could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make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more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engaging</a:t>
            </a:r>
            <a:r>
              <a:rPr sz="1100" spc="1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conversation.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204" y="1626016"/>
            <a:ext cx="356528" cy="26187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358640" y="1529740"/>
            <a:ext cx="3355975" cy="509270"/>
          </a:xfrm>
          <a:custGeom>
            <a:avLst/>
            <a:gdLst/>
            <a:ahLst/>
            <a:cxnLst/>
            <a:rect l="l" t="t" r="r" b="b"/>
            <a:pathLst>
              <a:path w="3355975" h="509269">
                <a:moveTo>
                  <a:pt x="3355594" y="0"/>
                </a:moveTo>
                <a:lnTo>
                  <a:pt x="0" y="0"/>
                </a:lnTo>
                <a:lnTo>
                  <a:pt x="0" y="508863"/>
                </a:lnTo>
                <a:lnTo>
                  <a:pt x="3355594" y="508863"/>
                </a:lnTo>
                <a:lnTo>
                  <a:pt x="3355594" y="0"/>
                </a:lnTo>
                <a:close/>
              </a:path>
            </a:pathLst>
          </a:custGeom>
          <a:solidFill>
            <a:srgbClr val="008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58640" y="1529740"/>
            <a:ext cx="3355975" cy="52324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683895">
              <a:lnSpc>
                <a:spcPts val="1595"/>
              </a:lnSpc>
              <a:spcBef>
                <a:spcPts val="225"/>
              </a:spcBef>
            </a:pP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EVALUATE</a:t>
            </a:r>
            <a:r>
              <a:rPr sz="14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5" dirty="0">
                <a:solidFill>
                  <a:srgbClr val="FFFFFF"/>
                </a:solidFill>
                <a:latin typeface="Calibri"/>
                <a:cs typeface="Calibri"/>
              </a:rPr>
              <a:t>ALIGNMENT </a:t>
            </a:r>
            <a:r>
              <a:rPr sz="1400" b="1" spc="3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1400">
              <a:latin typeface="Calibri"/>
              <a:cs typeface="Calibri"/>
            </a:endParaRPr>
          </a:p>
          <a:p>
            <a:pPr marL="240029">
              <a:lnSpc>
                <a:spcPts val="1595"/>
              </a:lnSpc>
              <a:tabLst>
                <a:tab pos="481965" algn="l"/>
                <a:tab pos="683895" algn="l"/>
              </a:tabLst>
            </a:pPr>
            <a:r>
              <a:rPr sz="1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	</a:t>
            </a:r>
            <a:r>
              <a:rPr sz="1400" b="1" u="none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400" b="1" u="none" spc="100" dirty="0">
                <a:solidFill>
                  <a:srgbClr val="FFFFFF"/>
                </a:solidFill>
                <a:latin typeface="Calibri"/>
                <a:cs typeface="Calibri"/>
              </a:rPr>
              <a:t>PHASE</a:t>
            </a:r>
            <a:r>
              <a:rPr sz="1400" b="1" u="none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u="none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1400" b="1" u="none" spc="80" dirty="0">
                <a:solidFill>
                  <a:srgbClr val="FFFFFF"/>
                </a:solidFill>
                <a:latin typeface="Calibri"/>
                <a:cs typeface="Calibri"/>
              </a:rPr>
              <a:t>FINDINGS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8640" y="2052497"/>
            <a:ext cx="3355975" cy="809625"/>
          </a:xfrm>
          <a:prstGeom prst="rect">
            <a:avLst/>
          </a:prstGeom>
          <a:solidFill>
            <a:srgbClr val="BEEBFF">
              <a:alpha val="16076"/>
            </a:srgbClr>
          </a:solidFill>
        </p:spPr>
        <p:txBody>
          <a:bodyPr vert="horz" wrap="square" lIns="0" tIns="90805" rIns="0" bIns="0" rtlCol="0">
            <a:spAutoFit/>
          </a:bodyPr>
          <a:lstStyle/>
          <a:p>
            <a:pPr marL="207010" marR="217170">
              <a:lnSpc>
                <a:spcPts val="1190"/>
              </a:lnSpc>
              <a:spcBef>
                <a:spcPts val="715"/>
              </a:spcBef>
            </a:pPr>
            <a:r>
              <a:rPr sz="1100" b="1" spc="60" dirty="0">
                <a:solidFill>
                  <a:srgbClr val="0085BE"/>
                </a:solidFill>
                <a:latin typeface="Calibri"/>
                <a:cs typeface="Calibri"/>
              </a:rPr>
              <a:t>Summary:</a:t>
            </a:r>
            <a:r>
              <a:rPr sz="1100" b="1" spc="1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States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utilities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could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evaluate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whether</a:t>
            </a:r>
            <a:r>
              <a:rPr sz="11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their</a:t>
            </a:r>
            <a:r>
              <a:rPr sz="11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funding</a:t>
            </a:r>
            <a:r>
              <a:rPr sz="11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allocation</a:t>
            </a:r>
            <a:r>
              <a:rPr sz="11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or</a:t>
            </a:r>
            <a:r>
              <a:rPr sz="11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capital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spending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aligns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with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key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hazards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identified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in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this</a:t>
            </a:r>
            <a:r>
              <a:rPr sz="110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report.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58640" y="3083471"/>
            <a:ext cx="3355975" cy="2947670"/>
          </a:xfrm>
          <a:prstGeom prst="rect">
            <a:avLst/>
          </a:prstGeom>
          <a:solidFill>
            <a:srgbClr val="BEEBFF">
              <a:alpha val="16076"/>
            </a:srgbClr>
          </a:solidFill>
        </p:spPr>
        <p:txBody>
          <a:bodyPr vert="horz" wrap="square" lIns="0" tIns="102870" rIns="0" bIns="0" rtlCol="0">
            <a:spAutoFit/>
          </a:bodyPr>
          <a:lstStyle/>
          <a:p>
            <a:pPr marL="207010">
              <a:lnSpc>
                <a:spcPct val="100000"/>
              </a:lnSpc>
              <a:spcBef>
                <a:spcPts val="810"/>
              </a:spcBef>
            </a:pPr>
            <a:r>
              <a:rPr sz="1100" b="1" spc="75" dirty="0">
                <a:solidFill>
                  <a:srgbClr val="0085BE"/>
                </a:solidFill>
                <a:latin typeface="Calibri"/>
                <a:cs typeface="Calibri"/>
              </a:rPr>
              <a:t>KEY</a:t>
            </a:r>
            <a:r>
              <a:rPr sz="1100" b="1" spc="-25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0085BE"/>
                </a:solidFill>
                <a:latin typeface="Calibri"/>
                <a:cs typeface="Calibri"/>
              </a:rPr>
              <a:t>QUESTIONS</a:t>
            </a:r>
            <a:r>
              <a:rPr sz="1100" b="1" spc="-2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100" b="1" spc="70" dirty="0">
                <a:solidFill>
                  <a:srgbClr val="0085BE"/>
                </a:solidFill>
                <a:latin typeface="Calibri"/>
                <a:cs typeface="Calibri"/>
              </a:rPr>
              <a:t>FOR</a:t>
            </a:r>
            <a:r>
              <a:rPr sz="1100" b="1" spc="-1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100" b="1" spc="80" dirty="0">
                <a:solidFill>
                  <a:srgbClr val="0085BE"/>
                </a:solidFill>
                <a:latin typeface="Calibri"/>
                <a:cs typeface="Calibri"/>
              </a:rPr>
              <a:t>SEOs</a:t>
            </a:r>
            <a:endParaRPr sz="1100">
              <a:latin typeface="Calibri"/>
              <a:cs typeface="Calibri"/>
            </a:endParaRPr>
          </a:p>
          <a:p>
            <a:pPr marL="375920" marR="413384" indent="-169545">
              <a:lnSpc>
                <a:spcPts val="1190"/>
              </a:lnSpc>
              <a:spcBef>
                <a:spcPts val="615"/>
              </a:spcBef>
              <a:buFont typeface="Arial"/>
              <a:buChar char="•"/>
              <a:tabLst>
                <a:tab pos="379095" algn="l"/>
              </a:tabLst>
            </a:pP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Are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key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hazards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identified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this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report 	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already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 a</a:t>
            </a:r>
            <a:r>
              <a:rPr sz="110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state</a:t>
            </a:r>
            <a:r>
              <a:rPr sz="11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priority?</a:t>
            </a:r>
            <a:endParaRPr sz="1100">
              <a:latin typeface="Calibri"/>
              <a:cs typeface="Calibri"/>
            </a:endParaRPr>
          </a:p>
          <a:p>
            <a:pPr marL="375920" marR="253365" indent="-169545">
              <a:lnSpc>
                <a:spcPts val="1190"/>
              </a:lnSpc>
              <a:spcBef>
                <a:spcPts val="595"/>
              </a:spcBef>
              <a:buFont typeface="Arial"/>
              <a:buChar char="•"/>
              <a:tabLst>
                <a:tab pos="379095" algn="l"/>
              </a:tabLst>
            </a:pPr>
            <a:r>
              <a:rPr sz="1100" spc="80" dirty="0">
                <a:solidFill>
                  <a:srgbClr val="252525"/>
                </a:solidFill>
                <a:latin typeface="Calibri"/>
                <a:cs typeface="Calibri"/>
              </a:rPr>
              <a:t>Has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significant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portion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resilience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funding 	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been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allocated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addressing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these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hazards?</a:t>
            </a:r>
            <a:endParaRPr sz="1100">
              <a:latin typeface="Calibri"/>
              <a:cs typeface="Calibri"/>
            </a:endParaRPr>
          </a:p>
          <a:p>
            <a:pPr marL="375920" marR="209550" indent="-169545">
              <a:lnSpc>
                <a:spcPct val="90100"/>
              </a:lnSpc>
              <a:spcBef>
                <a:spcPts val="580"/>
              </a:spcBef>
              <a:buFont typeface="Arial"/>
              <a:buChar char="•"/>
              <a:tabLst>
                <a:tab pos="379095" algn="l"/>
              </a:tabLst>
            </a:pP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grant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funding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flowing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areas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the 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grid</a:t>
            </a:r>
            <a:r>
              <a:rPr sz="1100" spc="500" dirty="0">
                <a:solidFill>
                  <a:srgbClr val="252525"/>
                </a:solidFill>
                <a:latin typeface="Calibri"/>
                <a:cs typeface="Calibri"/>
              </a:rPr>
              <a:t> 	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that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experience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high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volume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interruptions 	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per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customer?</a:t>
            </a:r>
            <a:endParaRPr sz="1100">
              <a:latin typeface="Calibri"/>
              <a:cs typeface="Calibri"/>
            </a:endParaRPr>
          </a:p>
          <a:p>
            <a:pPr marL="207010">
              <a:lnSpc>
                <a:spcPct val="100000"/>
              </a:lnSpc>
              <a:spcBef>
                <a:spcPts val="465"/>
              </a:spcBef>
            </a:pPr>
            <a:r>
              <a:rPr sz="1100" b="1" spc="75" dirty="0">
                <a:solidFill>
                  <a:srgbClr val="0085BE"/>
                </a:solidFill>
                <a:latin typeface="Calibri"/>
                <a:cs typeface="Calibri"/>
              </a:rPr>
              <a:t>KEY</a:t>
            </a:r>
            <a:r>
              <a:rPr sz="1100" b="1" spc="-25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0085BE"/>
                </a:solidFill>
                <a:latin typeface="Calibri"/>
                <a:cs typeface="Calibri"/>
              </a:rPr>
              <a:t>QUESTIONS</a:t>
            </a:r>
            <a:r>
              <a:rPr sz="1100" b="1" spc="-2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100" b="1" spc="70" dirty="0">
                <a:solidFill>
                  <a:srgbClr val="0085BE"/>
                </a:solidFill>
                <a:latin typeface="Calibri"/>
                <a:cs typeface="Calibri"/>
              </a:rPr>
              <a:t>FOR</a:t>
            </a:r>
            <a:r>
              <a:rPr sz="1100" b="1" spc="-1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100" b="1" spc="35" dirty="0">
                <a:solidFill>
                  <a:srgbClr val="0085BE"/>
                </a:solidFill>
                <a:latin typeface="Calibri"/>
                <a:cs typeface="Calibri"/>
              </a:rPr>
              <a:t>UTILITIES</a:t>
            </a:r>
            <a:endParaRPr sz="1100">
              <a:latin typeface="Calibri"/>
              <a:cs typeface="Calibri"/>
            </a:endParaRPr>
          </a:p>
          <a:p>
            <a:pPr marL="375920" marR="506095" indent="-169545">
              <a:lnSpc>
                <a:spcPts val="1190"/>
              </a:lnSpc>
              <a:spcBef>
                <a:spcPts val="620"/>
              </a:spcBef>
              <a:buFont typeface="Arial"/>
              <a:buChar char="•"/>
              <a:tabLst>
                <a:tab pos="379095" algn="l"/>
              </a:tabLst>
            </a:pP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it worth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increasing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spend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to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increase 	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reliability</a:t>
            </a:r>
            <a:r>
              <a:rPr sz="1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given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our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position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on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252525"/>
                </a:solidFill>
                <a:latin typeface="Calibri"/>
                <a:cs typeface="Calibri"/>
              </a:rPr>
              <a:t>spend 	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metrics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chart?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(See</a:t>
            </a:r>
            <a:r>
              <a:rPr sz="11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Slide</a:t>
            </a:r>
            <a:r>
              <a:rPr sz="11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37)</a:t>
            </a:r>
            <a:endParaRPr sz="1100">
              <a:latin typeface="Calibri"/>
              <a:cs typeface="Calibri"/>
            </a:endParaRPr>
          </a:p>
          <a:p>
            <a:pPr marL="375920" marR="466725" indent="-169545">
              <a:lnSpc>
                <a:spcPts val="1190"/>
              </a:lnSpc>
              <a:spcBef>
                <a:spcPts val="590"/>
              </a:spcBef>
              <a:buFont typeface="Arial"/>
              <a:buChar char="•"/>
              <a:tabLst>
                <a:tab pos="379095" algn="l"/>
              </a:tabLst>
            </a:pP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Should</a:t>
            </a:r>
            <a:r>
              <a:rPr sz="11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we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increase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spend addressing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the 	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hazards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listed</a:t>
            </a:r>
            <a:r>
              <a:rPr sz="11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1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“Future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Investment 	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Opportunities?”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(See</a:t>
            </a:r>
            <a:r>
              <a:rPr sz="11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Slide</a:t>
            </a:r>
            <a:r>
              <a:rPr sz="11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39)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27109" y="1592839"/>
            <a:ext cx="352425" cy="331470"/>
            <a:chOff x="4527109" y="1592839"/>
            <a:chExt cx="352425" cy="331470"/>
          </a:xfrm>
        </p:grpSpPr>
        <p:sp>
          <p:nvSpPr>
            <p:cNvPr id="15" name="object 15"/>
            <p:cNvSpPr/>
            <p:nvPr/>
          </p:nvSpPr>
          <p:spPr>
            <a:xfrm>
              <a:off x="4529579" y="1595309"/>
              <a:ext cx="347345" cy="326390"/>
            </a:xfrm>
            <a:custGeom>
              <a:avLst/>
              <a:gdLst/>
              <a:ahLst/>
              <a:cxnLst/>
              <a:rect l="l" t="t" r="r" b="b"/>
              <a:pathLst>
                <a:path w="347345" h="326389">
                  <a:moveTo>
                    <a:pt x="216818" y="309250"/>
                  </a:moveTo>
                  <a:lnTo>
                    <a:pt x="130367" y="309249"/>
                  </a:lnTo>
                  <a:lnTo>
                    <a:pt x="122785" y="316836"/>
                  </a:lnTo>
                  <a:lnTo>
                    <a:pt x="122785" y="326195"/>
                  </a:lnTo>
                  <a:lnTo>
                    <a:pt x="131253" y="326195"/>
                  </a:lnTo>
                  <a:lnTo>
                    <a:pt x="131253" y="321517"/>
                  </a:lnTo>
                  <a:lnTo>
                    <a:pt x="135042" y="317722"/>
                  </a:lnTo>
                  <a:lnTo>
                    <a:pt x="224400" y="317722"/>
                  </a:lnTo>
                  <a:lnTo>
                    <a:pt x="224400" y="316836"/>
                  </a:lnTo>
                  <a:lnTo>
                    <a:pt x="216818" y="309250"/>
                  </a:lnTo>
                  <a:close/>
                </a:path>
                <a:path w="347345" h="326389">
                  <a:moveTo>
                    <a:pt x="224400" y="317722"/>
                  </a:moveTo>
                  <a:lnTo>
                    <a:pt x="212143" y="317722"/>
                  </a:lnTo>
                  <a:lnTo>
                    <a:pt x="215932" y="321517"/>
                  </a:lnTo>
                  <a:lnTo>
                    <a:pt x="215932" y="326195"/>
                  </a:lnTo>
                  <a:lnTo>
                    <a:pt x="224400" y="326195"/>
                  </a:lnTo>
                  <a:lnTo>
                    <a:pt x="224400" y="317722"/>
                  </a:lnTo>
                  <a:close/>
                </a:path>
                <a:path w="347345" h="326389">
                  <a:moveTo>
                    <a:pt x="175932" y="0"/>
                  </a:moveTo>
                  <a:lnTo>
                    <a:pt x="171253" y="0"/>
                  </a:lnTo>
                  <a:lnTo>
                    <a:pt x="169358" y="1906"/>
                  </a:lnTo>
                  <a:lnTo>
                    <a:pt x="169358" y="42963"/>
                  </a:lnTo>
                  <a:lnTo>
                    <a:pt x="163434" y="44516"/>
                  </a:lnTo>
                  <a:lnTo>
                    <a:pt x="158805" y="49144"/>
                  </a:lnTo>
                  <a:lnTo>
                    <a:pt x="157372" y="54630"/>
                  </a:lnTo>
                  <a:lnTo>
                    <a:pt x="157256" y="55071"/>
                  </a:lnTo>
                  <a:lnTo>
                    <a:pt x="31532" y="55071"/>
                  </a:lnTo>
                  <a:lnTo>
                    <a:pt x="29637" y="56967"/>
                  </a:lnTo>
                  <a:lnTo>
                    <a:pt x="29637" y="61648"/>
                  </a:lnTo>
                  <a:lnTo>
                    <a:pt x="31532" y="63544"/>
                  </a:lnTo>
                  <a:lnTo>
                    <a:pt x="157256" y="63544"/>
                  </a:lnTo>
                  <a:lnTo>
                    <a:pt x="158805" y="69471"/>
                  </a:lnTo>
                  <a:lnTo>
                    <a:pt x="163434" y="74103"/>
                  </a:lnTo>
                  <a:lnTo>
                    <a:pt x="169358" y="75653"/>
                  </a:lnTo>
                  <a:lnTo>
                    <a:pt x="169358" y="309249"/>
                  </a:lnTo>
                  <a:lnTo>
                    <a:pt x="177826" y="309249"/>
                  </a:lnTo>
                  <a:lnTo>
                    <a:pt x="177826" y="75653"/>
                  </a:lnTo>
                  <a:lnTo>
                    <a:pt x="183750" y="74103"/>
                  </a:lnTo>
                  <a:lnTo>
                    <a:pt x="188379" y="69471"/>
                  </a:lnTo>
                  <a:lnTo>
                    <a:pt x="188821" y="67780"/>
                  </a:lnTo>
                  <a:lnTo>
                    <a:pt x="168914" y="67780"/>
                  </a:lnTo>
                  <a:lnTo>
                    <a:pt x="165124" y="63989"/>
                  </a:lnTo>
                  <a:lnTo>
                    <a:pt x="165124" y="54630"/>
                  </a:lnTo>
                  <a:lnTo>
                    <a:pt x="168914" y="50835"/>
                  </a:lnTo>
                  <a:lnTo>
                    <a:pt x="188821" y="50835"/>
                  </a:lnTo>
                  <a:lnTo>
                    <a:pt x="188379" y="49144"/>
                  </a:lnTo>
                  <a:lnTo>
                    <a:pt x="183750" y="44516"/>
                  </a:lnTo>
                  <a:lnTo>
                    <a:pt x="177826" y="42963"/>
                  </a:lnTo>
                  <a:lnTo>
                    <a:pt x="177826" y="1906"/>
                  </a:lnTo>
                  <a:lnTo>
                    <a:pt x="175932" y="0"/>
                  </a:lnTo>
                  <a:close/>
                </a:path>
                <a:path w="347345" h="326389">
                  <a:moveTo>
                    <a:pt x="105849" y="201224"/>
                  </a:moveTo>
                  <a:lnTo>
                    <a:pt x="0" y="201224"/>
                  </a:lnTo>
                  <a:lnTo>
                    <a:pt x="0" y="205460"/>
                  </a:lnTo>
                  <a:lnTo>
                    <a:pt x="4095" y="217491"/>
                  </a:lnTo>
                  <a:lnTo>
                    <a:pt x="15332" y="227213"/>
                  </a:lnTo>
                  <a:lnTo>
                    <a:pt x="32133" y="233715"/>
                  </a:lnTo>
                  <a:lnTo>
                    <a:pt x="52924" y="236085"/>
                  </a:lnTo>
                  <a:lnTo>
                    <a:pt x="73715" y="233715"/>
                  </a:lnTo>
                  <a:lnTo>
                    <a:pt x="89485" y="227612"/>
                  </a:lnTo>
                  <a:lnTo>
                    <a:pt x="52924" y="227612"/>
                  </a:lnTo>
                  <a:lnTo>
                    <a:pt x="37744" y="226228"/>
                  </a:lnTo>
                  <a:lnTo>
                    <a:pt x="24709" y="222429"/>
                  </a:lnTo>
                  <a:lnTo>
                    <a:pt x="14878" y="216742"/>
                  </a:lnTo>
                  <a:lnTo>
                    <a:pt x="9314" y="209696"/>
                  </a:lnTo>
                  <a:lnTo>
                    <a:pt x="104407" y="209696"/>
                  </a:lnTo>
                  <a:lnTo>
                    <a:pt x="105849" y="205460"/>
                  </a:lnTo>
                  <a:lnTo>
                    <a:pt x="105849" y="201224"/>
                  </a:lnTo>
                  <a:close/>
                </a:path>
                <a:path w="347345" h="326389">
                  <a:moveTo>
                    <a:pt x="347185" y="201224"/>
                  </a:moveTo>
                  <a:lnTo>
                    <a:pt x="241336" y="201224"/>
                  </a:lnTo>
                  <a:lnTo>
                    <a:pt x="241336" y="205460"/>
                  </a:lnTo>
                  <a:lnTo>
                    <a:pt x="245432" y="217491"/>
                  </a:lnTo>
                  <a:lnTo>
                    <a:pt x="256668" y="227213"/>
                  </a:lnTo>
                  <a:lnTo>
                    <a:pt x="273470" y="233715"/>
                  </a:lnTo>
                  <a:lnTo>
                    <a:pt x="294261" y="236085"/>
                  </a:lnTo>
                  <a:lnTo>
                    <a:pt x="315048" y="233715"/>
                  </a:lnTo>
                  <a:lnTo>
                    <a:pt x="330818" y="227613"/>
                  </a:lnTo>
                  <a:lnTo>
                    <a:pt x="294261" y="227613"/>
                  </a:lnTo>
                  <a:lnTo>
                    <a:pt x="279081" y="226228"/>
                  </a:lnTo>
                  <a:lnTo>
                    <a:pt x="266045" y="222429"/>
                  </a:lnTo>
                  <a:lnTo>
                    <a:pt x="256215" y="216742"/>
                  </a:lnTo>
                  <a:lnTo>
                    <a:pt x="250651" y="209696"/>
                  </a:lnTo>
                  <a:lnTo>
                    <a:pt x="345743" y="209697"/>
                  </a:lnTo>
                  <a:lnTo>
                    <a:pt x="347185" y="205460"/>
                  </a:lnTo>
                  <a:lnTo>
                    <a:pt x="347185" y="201224"/>
                  </a:lnTo>
                  <a:close/>
                </a:path>
                <a:path w="347345" h="326389">
                  <a:moveTo>
                    <a:pt x="104407" y="209696"/>
                  </a:moveTo>
                  <a:lnTo>
                    <a:pt x="96534" y="209696"/>
                  </a:lnTo>
                  <a:lnTo>
                    <a:pt x="90970" y="216742"/>
                  </a:lnTo>
                  <a:lnTo>
                    <a:pt x="81140" y="222429"/>
                  </a:lnTo>
                  <a:lnTo>
                    <a:pt x="68104" y="226228"/>
                  </a:lnTo>
                  <a:lnTo>
                    <a:pt x="52924" y="227612"/>
                  </a:lnTo>
                  <a:lnTo>
                    <a:pt x="89485" y="227612"/>
                  </a:lnTo>
                  <a:lnTo>
                    <a:pt x="90517" y="227213"/>
                  </a:lnTo>
                  <a:lnTo>
                    <a:pt x="101753" y="217491"/>
                  </a:lnTo>
                  <a:lnTo>
                    <a:pt x="104407" y="209696"/>
                  </a:lnTo>
                  <a:close/>
                </a:path>
                <a:path w="347345" h="326389">
                  <a:moveTo>
                    <a:pt x="345743" y="209697"/>
                  </a:moveTo>
                  <a:lnTo>
                    <a:pt x="337870" y="209697"/>
                  </a:lnTo>
                  <a:lnTo>
                    <a:pt x="332311" y="216742"/>
                  </a:lnTo>
                  <a:lnTo>
                    <a:pt x="322480" y="222429"/>
                  </a:lnTo>
                  <a:lnTo>
                    <a:pt x="309442" y="226229"/>
                  </a:lnTo>
                  <a:lnTo>
                    <a:pt x="294261" y="227613"/>
                  </a:lnTo>
                  <a:lnTo>
                    <a:pt x="330818" y="227613"/>
                  </a:lnTo>
                  <a:lnTo>
                    <a:pt x="331850" y="227213"/>
                  </a:lnTo>
                  <a:lnTo>
                    <a:pt x="343088" y="217491"/>
                  </a:lnTo>
                  <a:lnTo>
                    <a:pt x="345743" y="209697"/>
                  </a:lnTo>
                  <a:close/>
                </a:path>
                <a:path w="347345" h="326389">
                  <a:moveTo>
                    <a:pt x="60390" y="63544"/>
                  </a:moveTo>
                  <a:lnTo>
                    <a:pt x="45458" y="63544"/>
                  </a:lnTo>
                  <a:lnTo>
                    <a:pt x="13082" y="201224"/>
                  </a:lnTo>
                  <a:lnTo>
                    <a:pt x="21783" y="201224"/>
                  </a:lnTo>
                  <a:lnTo>
                    <a:pt x="52766" y="69471"/>
                  </a:lnTo>
                  <a:lnTo>
                    <a:pt x="52882" y="68981"/>
                  </a:lnTo>
                  <a:lnTo>
                    <a:pt x="52924" y="68800"/>
                  </a:lnTo>
                  <a:lnTo>
                    <a:pt x="61626" y="68800"/>
                  </a:lnTo>
                  <a:lnTo>
                    <a:pt x="60495" y="63989"/>
                  </a:lnTo>
                  <a:lnTo>
                    <a:pt x="60390" y="63544"/>
                  </a:lnTo>
                  <a:close/>
                </a:path>
                <a:path w="347345" h="326389">
                  <a:moveTo>
                    <a:pt x="61626" y="68800"/>
                  </a:moveTo>
                  <a:lnTo>
                    <a:pt x="52924" y="68800"/>
                  </a:lnTo>
                  <a:lnTo>
                    <a:pt x="84065" y="201224"/>
                  </a:lnTo>
                  <a:lnTo>
                    <a:pt x="92766" y="201224"/>
                  </a:lnTo>
                  <a:lnTo>
                    <a:pt x="61784" y="69471"/>
                  </a:lnTo>
                  <a:lnTo>
                    <a:pt x="61668" y="68981"/>
                  </a:lnTo>
                  <a:lnTo>
                    <a:pt x="61626" y="68800"/>
                  </a:lnTo>
                  <a:close/>
                </a:path>
                <a:path w="347345" h="326389">
                  <a:moveTo>
                    <a:pt x="301726" y="63544"/>
                  </a:moveTo>
                  <a:lnTo>
                    <a:pt x="286795" y="63544"/>
                  </a:lnTo>
                  <a:lnTo>
                    <a:pt x="254419" y="201224"/>
                  </a:lnTo>
                  <a:lnTo>
                    <a:pt x="263120" y="201224"/>
                  </a:lnTo>
                  <a:lnTo>
                    <a:pt x="294103" y="69471"/>
                  </a:lnTo>
                  <a:lnTo>
                    <a:pt x="294218" y="68981"/>
                  </a:lnTo>
                  <a:lnTo>
                    <a:pt x="303005" y="68981"/>
                  </a:lnTo>
                  <a:lnTo>
                    <a:pt x="301831" y="63989"/>
                  </a:lnTo>
                  <a:lnTo>
                    <a:pt x="301726" y="63544"/>
                  </a:lnTo>
                  <a:close/>
                </a:path>
                <a:path w="347345" h="326389">
                  <a:moveTo>
                    <a:pt x="303005" y="68981"/>
                  </a:moveTo>
                  <a:lnTo>
                    <a:pt x="294218" y="68981"/>
                  </a:lnTo>
                  <a:lnTo>
                    <a:pt x="325415" y="201224"/>
                  </a:lnTo>
                  <a:lnTo>
                    <a:pt x="334095" y="201224"/>
                  </a:lnTo>
                  <a:lnTo>
                    <a:pt x="303120" y="69471"/>
                  </a:lnTo>
                  <a:lnTo>
                    <a:pt x="303005" y="68981"/>
                  </a:lnTo>
                  <a:close/>
                </a:path>
                <a:path w="347345" h="326389">
                  <a:moveTo>
                    <a:pt x="188821" y="50835"/>
                  </a:moveTo>
                  <a:lnTo>
                    <a:pt x="178271" y="50835"/>
                  </a:lnTo>
                  <a:lnTo>
                    <a:pt x="182060" y="54630"/>
                  </a:lnTo>
                  <a:lnTo>
                    <a:pt x="182060" y="63989"/>
                  </a:lnTo>
                  <a:lnTo>
                    <a:pt x="178271" y="67780"/>
                  </a:lnTo>
                  <a:lnTo>
                    <a:pt x="188821" y="67780"/>
                  </a:lnTo>
                  <a:lnTo>
                    <a:pt x="189812" y="63989"/>
                  </a:lnTo>
                  <a:lnTo>
                    <a:pt x="189928" y="63544"/>
                  </a:lnTo>
                  <a:lnTo>
                    <a:pt x="315653" y="63544"/>
                  </a:lnTo>
                  <a:lnTo>
                    <a:pt x="317547" y="61648"/>
                  </a:lnTo>
                  <a:lnTo>
                    <a:pt x="317547" y="56967"/>
                  </a:lnTo>
                  <a:lnTo>
                    <a:pt x="315653" y="55072"/>
                  </a:lnTo>
                  <a:lnTo>
                    <a:pt x="189928" y="55071"/>
                  </a:lnTo>
                  <a:lnTo>
                    <a:pt x="188821" y="508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29579" y="1595309"/>
              <a:ext cx="347345" cy="326390"/>
            </a:xfrm>
            <a:custGeom>
              <a:avLst/>
              <a:gdLst/>
              <a:ahLst/>
              <a:cxnLst/>
              <a:rect l="l" t="t" r="r" b="b"/>
              <a:pathLst>
                <a:path w="347345" h="326389">
                  <a:moveTo>
                    <a:pt x="334095" y="201224"/>
                  </a:moveTo>
                  <a:lnTo>
                    <a:pt x="301726" y="63544"/>
                  </a:lnTo>
                  <a:lnTo>
                    <a:pt x="313313" y="63544"/>
                  </a:lnTo>
                  <a:lnTo>
                    <a:pt x="315653" y="63544"/>
                  </a:lnTo>
                  <a:lnTo>
                    <a:pt x="317547" y="61648"/>
                  </a:lnTo>
                  <a:lnTo>
                    <a:pt x="317547" y="59308"/>
                  </a:lnTo>
                  <a:lnTo>
                    <a:pt x="317547" y="56967"/>
                  </a:lnTo>
                  <a:lnTo>
                    <a:pt x="315653" y="55072"/>
                  </a:lnTo>
                  <a:lnTo>
                    <a:pt x="313313" y="55072"/>
                  </a:lnTo>
                  <a:lnTo>
                    <a:pt x="189928" y="55071"/>
                  </a:lnTo>
                  <a:lnTo>
                    <a:pt x="188379" y="49144"/>
                  </a:lnTo>
                  <a:lnTo>
                    <a:pt x="183750" y="44516"/>
                  </a:lnTo>
                  <a:lnTo>
                    <a:pt x="177826" y="42963"/>
                  </a:lnTo>
                  <a:lnTo>
                    <a:pt x="177826" y="4236"/>
                  </a:lnTo>
                  <a:lnTo>
                    <a:pt x="177826" y="1906"/>
                  </a:lnTo>
                  <a:lnTo>
                    <a:pt x="175932" y="0"/>
                  </a:lnTo>
                  <a:lnTo>
                    <a:pt x="173592" y="0"/>
                  </a:lnTo>
                  <a:lnTo>
                    <a:pt x="171253" y="0"/>
                  </a:lnTo>
                  <a:lnTo>
                    <a:pt x="169358" y="1906"/>
                  </a:lnTo>
                  <a:lnTo>
                    <a:pt x="169358" y="4236"/>
                  </a:lnTo>
                  <a:lnTo>
                    <a:pt x="169358" y="42963"/>
                  </a:lnTo>
                  <a:lnTo>
                    <a:pt x="163434" y="44516"/>
                  </a:lnTo>
                  <a:lnTo>
                    <a:pt x="158805" y="49144"/>
                  </a:lnTo>
                  <a:lnTo>
                    <a:pt x="157256" y="55071"/>
                  </a:lnTo>
                  <a:lnTo>
                    <a:pt x="33871" y="55071"/>
                  </a:lnTo>
                  <a:lnTo>
                    <a:pt x="31532" y="55071"/>
                  </a:lnTo>
                  <a:lnTo>
                    <a:pt x="29637" y="56967"/>
                  </a:lnTo>
                  <a:lnTo>
                    <a:pt x="29637" y="59308"/>
                  </a:lnTo>
                  <a:lnTo>
                    <a:pt x="29637" y="61648"/>
                  </a:lnTo>
                  <a:lnTo>
                    <a:pt x="31532" y="63544"/>
                  </a:lnTo>
                  <a:lnTo>
                    <a:pt x="33871" y="63544"/>
                  </a:lnTo>
                  <a:lnTo>
                    <a:pt x="45458" y="63544"/>
                  </a:lnTo>
                  <a:lnTo>
                    <a:pt x="13082" y="201224"/>
                  </a:lnTo>
                  <a:lnTo>
                    <a:pt x="0" y="201224"/>
                  </a:lnTo>
                  <a:lnTo>
                    <a:pt x="0" y="205460"/>
                  </a:lnTo>
                  <a:lnTo>
                    <a:pt x="4095" y="217491"/>
                  </a:lnTo>
                  <a:lnTo>
                    <a:pt x="15332" y="227213"/>
                  </a:lnTo>
                  <a:lnTo>
                    <a:pt x="32133" y="233715"/>
                  </a:lnTo>
                  <a:lnTo>
                    <a:pt x="52924" y="236085"/>
                  </a:lnTo>
                  <a:lnTo>
                    <a:pt x="73715" y="233715"/>
                  </a:lnTo>
                  <a:lnTo>
                    <a:pt x="90517" y="227213"/>
                  </a:lnTo>
                  <a:lnTo>
                    <a:pt x="101753" y="217491"/>
                  </a:lnTo>
                  <a:lnTo>
                    <a:pt x="105849" y="205460"/>
                  </a:lnTo>
                  <a:lnTo>
                    <a:pt x="105849" y="201224"/>
                  </a:lnTo>
                  <a:lnTo>
                    <a:pt x="92766" y="201224"/>
                  </a:lnTo>
                  <a:lnTo>
                    <a:pt x="60390" y="63544"/>
                  </a:lnTo>
                  <a:lnTo>
                    <a:pt x="157256" y="63544"/>
                  </a:lnTo>
                  <a:lnTo>
                    <a:pt x="158805" y="69471"/>
                  </a:lnTo>
                  <a:lnTo>
                    <a:pt x="163434" y="74103"/>
                  </a:lnTo>
                  <a:lnTo>
                    <a:pt x="169358" y="75653"/>
                  </a:lnTo>
                  <a:lnTo>
                    <a:pt x="169358" y="309249"/>
                  </a:lnTo>
                  <a:lnTo>
                    <a:pt x="139721" y="309249"/>
                  </a:lnTo>
                  <a:lnTo>
                    <a:pt x="130367" y="309249"/>
                  </a:lnTo>
                  <a:lnTo>
                    <a:pt x="122785" y="316836"/>
                  </a:lnTo>
                  <a:lnTo>
                    <a:pt x="122785" y="326195"/>
                  </a:lnTo>
                  <a:lnTo>
                    <a:pt x="131253" y="326195"/>
                  </a:lnTo>
                  <a:lnTo>
                    <a:pt x="131253" y="321517"/>
                  </a:lnTo>
                  <a:lnTo>
                    <a:pt x="135042" y="317722"/>
                  </a:lnTo>
                  <a:lnTo>
                    <a:pt x="139721" y="317722"/>
                  </a:lnTo>
                  <a:lnTo>
                    <a:pt x="207464" y="317722"/>
                  </a:lnTo>
                  <a:lnTo>
                    <a:pt x="212143" y="317722"/>
                  </a:lnTo>
                  <a:lnTo>
                    <a:pt x="215932" y="321517"/>
                  </a:lnTo>
                  <a:lnTo>
                    <a:pt x="215932" y="326195"/>
                  </a:lnTo>
                  <a:lnTo>
                    <a:pt x="224400" y="326195"/>
                  </a:lnTo>
                  <a:lnTo>
                    <a:pt x="224400" y="316836"/>
                  </a:lnTo>
                  <a:lnTo>
                    <a:pt x="216818" y="309250"/>
                  </a:lnTo>
                  <a:lnTo>
                    <a:pt x="207464" y="309250"/>
                  </a:lnTo>
                  <a:lnTo>
                    <a:pt x="177826" y="309249"/>
                  </a:lnTo>
                  <a:lnTo>
                    <a:pt x="177826" y="75653"/>
                  </a:lnTo>
                  <a:lnTo>
                    <a:pt x="183750" y="74103"/>
                  </a:lnTo>
                  <a:lnTo>
                    <a:pt x="188379" y="69471"/>
                  </a:lnTo>
                  <a:lnTo>
                    <a:pt x="189928" y="63544"/>
                  </a:lnTo>
                  <a:lnTo>
                    <a:pt x="286795" y="63544"/>
                  </a:lnTo>
                  <a:lnTo>
                    <a:pt x="254419" y="201224"/>
                  </a:lnTo>
                  <a:lnTo>
                    <a:pt x="241336" y="201224"/>
                  </a:lnTo>
                  <a:lnTo>
                    <a:pt x="241336" y="205460"/>
                  </a:lnTo>
                  <a:lnTo>
                    <a:pt x="245432" y="217491"/>
                  </a:lnTo>
                  <a:lnTo>
                    <a:pt x="256668" y="227213"/>
                  </a:lnTo>
                  <a:lnTo>
                    <a:pt x="273470" y="233715"/>
                  </a:lnTo>
                  <a:lnTo>
                    <a:pt x="294260" y="236085"/>
                  </a:lnTo>
                  <a:lnTo>
                    <a:pt x="315048" y="233715"/>
                  </a:lnTo>
                  <a:lnTo>
                    <a:pt x="331850" y="227213"/>
                  </a:lnTo>
                  <a:lnTo>
                    <a:pt x="343088" y="217491"/>
                  </a:lnTo>
                  <a:lnTo>
                    <a:pt x="347185" y="205460"/>
                  </a:lnTo>
                  <a:lnTo>
                    <a:pt x="347185" y="201224"/>
                  </a:lnTo>
                  <a:lnTo>
                    <a:pt x="334095" y="201224"/>
                  </a:lnTo>
                  <a:close/>
                </a:path>
                <a:path w="347345" h="326389">
                  <a:moveTo>
                    <a:pt x="325415" y="201224"/>
                  </a:moveTo>
                  <a:lnTo>
                    <a:pt x="263120" y="201224"/>
                  </a:lnTo>
                  <a:lnTo>
                    <a:pt x="294218" y="68981"/>
                  </a:lnTo>
                  <a:lnTo>
                    <a:pt x="325415" y="201224"/>
                  </a:lnTo>
                  <a:close/>
                </a:path>
              </a:pathLst>
            </a:custGeom>
            <a:ln w="49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6423" y="1661778"/>
              <a:ext cx="92162" cy="16361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694704" y="1646145"/>
              <a:ext cx="173355" cy="177165"/>
            </a:xfrm>
            <a:custGeom>
              <a:avLst/>
              <a:gdLst/>
              <a:ahLst/>
              <a:cxnLst/>
              <a:rect l="l" t="t" r="r" b="b"/>
              <a:pathLst>
                <a:path w="173354" h="177164">
                  <a:moveTo>
                    <a:pt x="8467" y="16945"/>
                  </a:moveTo>
                  <a:lnTo>
                    <a:pt x="3789" y="16945"/>
                  </a:lnTo>
                  <a:lnTo>
                    <a:pt x="0" y="13153"/>
                  </a:lnTo>
                  <a:lnTo>
                    <a:pt x="0" y="8472"/>
                  </a:lnTo>
                  <a:lnTo>
                    <a:pt x="0" y="3795"/>
                  </a:lnTo>
                  <a:lnTo>
                    <a:pt x="3789" y="0"/>
                  </a:lnTo>
                  <a:lnTo>
                    <a:pt x="8467" y="0"/>
                  </a:lnTo>
                  <a:lnTo>
                    <a:pt x="13146" y="0"/>
                  </a:lnTo>
                  <a:lnTo>
                    <a:pt x="16935" y="3795"/>
                  </a:lnTo>
                  <a:lnTo>
                    <a:pt x="16935" y="8472"/>
                  </a:lnTo>
                  <a:lnTo>
                    <a:pt x="16935" y="13153"/>
                  </a:lnTo>
                  <a:lnTo>
                    <a:pt x="13146" y="16945"/>
                  </a:lnTo>
                  <a:lnTo>
                    <a:pt x="8467" y="16945"/>
                  </a:lnTo>
                  <a:close/>
                </a:path>
                <a:path w="173354" h="177164">
                  <a:moveTo>
                    <a:pt x="129136" y="176777"/>
                  </a:moveTo>
                  <a:lnTo>
                    <a:pt x="113956" y="175393"/>
                  </a:lnTo>
                  <a:lnTo>
                    <a:pt x="100920" y="171593"/>
                  </a:lnTo>
                  <a:lnTo>
                    <a:pt x="91090" y="165906"/>
                  </a:lnTo>
                  <a:lnTo>
                    <a:pt x="85526" y="158861"/>
                  </a:lnTo>
                  <a:lnTo>
                    <a:pt x="172746" y="158861"/>
                  </a:lnTo>
                  <a:lnTo>
                    <a:pt x="167186" y="165906"/>
                  </a:lnTo>
                  <a:lnTo>
                    <a:pt x="157355" y="171593"/>
                  </a:lnTo>
                  <a:lnTo>
                    <a:pt x="144317" y="175393"/>
                  </a:lnTo>
                  <a:lnTo>
                    <a:pt x="129136" y="176777"/>
                  </a:lnTo>
                  <a:close/>
                </a:path>
              </a:pathLst>
            </a:custGeom>
            <a:ln w="49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8064627" y="1558315"/>
            <a:ext cx="3474720" cy="513080"/>
          </a:xfrm>
          <a:custGeom>
            <a:avLst/>
            <a:gdLst/>
            <a:ahLst/>
            <a:cxnLst/>
            <a:rect l="l" t="t" r="r" b="b"/>
            <a:pathLst>
              <a:path w="3474720" h="513080">
                <a:moveTo>
                  <a:pt x="3474720" y="0"/>
                </a:moveTo>
                <a:lnTo>
                  <a:pt x="0" y="0"/>
                </a:lnTo>
                <a:lnTo>
                  <a:pt x="0" y="512673"/>
                </a:lnTo>
                <a:lnTo>
                  <a:pt x="3474720" y="512673"/>
                </a:lnTo>
                <a:lnTo>
                  <a:pt x="3474720" y="0"/>
                </a:lnTo>
                <a:close/>
              </a:path>
            </a:pathLst>
          </a:custGeom>
          <a:solidFill>
            <a:srgbClr val="802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064627" y="1558315"/>
            <a:ext cx="3467735" cy="5130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725170" marR="120650">
              <a:lnSpc>
                <a:spcPts val="1510"/>
              </a:lnSpc>
              <a:spcBef>
                <a:spcPts val="434"/>
              </a:spcBef>
            </a:pPr>
            <a:r>
              <a:rPr sz="1400" b="1" spc="114" dirty="0">
                <a:solidFill>
                  <a:srgbClr val="FFFFFF"/>
                </a:solidFill>
                <a:latin typeface="Calibri"/>
                <a:cs typeface="Calibri"/>
              </a:rPr>
              <a:t>CONSIDER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0" dirty="0">
                <a:solidFill>
                  <a:srgbClr val="FFFFFF"/>
                </a:solidFill>
                <a:latin typeface="Calibri"/>
                <a:cs typeface="Calibri"/>
              </a:rPr>
              <a:t>ADDITIONAL </a:t>
            </a:r>
            <a:r>
              <a:rPr sz="1400" b="1" spc="110" dirty="0">
                <a:solidFill>
                  <a:srgbClr val="FFFFFF"/>
                </a:solidFill>
                <a:latin typeface="Calibri"/>
                <a:cs typeface="Calibri"/>
              </a:rPr>
              <a:t>TECHNICAL</a:t>
            </a:r>
            <a:r>
              <a:rPr sz="1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95" dirty="0">
                <a:solidFill>
                  <a:srgbClr val="FFFFFF"/>
                </a:solidFill>
                <a:latin typeface="Calibri"/>
                <a:cs typeface="Calibri"/>
              </a:rPr>
              <a:t>ASSISTANCE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64627" y="2070989"/>
            <a:ext cx="3467735" cy="787400"/>
          </a:xfrm>
          <a:prstGeom prst="rect">
            <a:avLst/>
          </a:prstGeom>
          <a:solidFill>
            <a:srgbClr val="EEC9E7">
              <a:alpha val="16076"/>
            </a:srgbClr>
          </a:solidFill>
        </p:spPr>
        <p:txBody>
          <a:bodyPr vert="horz" wrap="square" lIns="0" tIns="72390" rIns="0" bIns="0" rtlCol="0">
            <a:spAutoFit/>
          </a:bodyPr>
          <a:lstStyle/>
          <a:p>
            <a:pPr marL="139700" marR="145415" algn="just">
              <a:lnSpc>
                <a:spcPts val="1190"/>
              </a:lnSpc>
              <a:spcBef>
                <a:spcPts val="570"/>
              </a:spcBef>
            </a:pPr>
            <a:r>
              <a:rPr sz="1100" b="1" spc="50" dirty="0">
                <a:solidFill>
                  <a:srgbClr val="80276C"/>
                </a:solidFill>
                <a:latin typeface="Calibri"/>
                <a:cs typeface="Calibri"/>
              </a:rPr>
              <a:t>Summary:</a:t>
            </a:r>
            <a:r>
              <a:rPr sz="1100" b="1" spc="-25" dirty="0">
                <a:solidFill>
                  <a:srgbClr val="80276C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Consider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additional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technical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assistance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needs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to inform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future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40101(d)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funding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allocation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or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capital</a:t>
            </a:r>
            <a:r>
              <a:rPr sz="1100" spc="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planning.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64627" y="3123247"/>
            <a:ext cx="3474720" cy="2906395"/>
          </a:xfrm>
          <a:prstGeom prst="rect">
            <a:avLst/>
          </a:prstGeom>
          <a:solidFill>
            <a:srgbClr val="EEC9E7">
              <a:alpha val="16076"/>
            </a:srgbClr>
          </a:solidFill>
        </p:spPr>
        <p:txBody>
          <a:bodyPr vert="horz" wrap="square" lIns="0" tIns="628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95"/>
              </a:spcBef>
            </a:pPr>
            <a:r>
              <a:rPr sz="1100" b="1" spc="20" dirty="0">
                <a:solidFill>
                  <a:srgbClr val="80276C"/>
                </a:solidFill>
                <a:latin typeface="Calibri"/>
                <a:cs typeface="Calibri"/>
              </a:rPr>
              <a:t>TIMELINE</a:t>
            </a:r>
            <a:r>
              <a:rPr sz="1100" b="1" dirty="0">
                <a:solidFill>
                  <a:srgbClr val="80276C"/>
                </a:solidFill>
                <a:latin typeface="Calibri"/>
                <a:cs typeface="Calibri"/>
              </a:rPr>
              <a:t> </a:t>
            </a:r>
            <a:r>
              <a:rPr sz="1100" b="1" spc="75" dirty="0">
                <a:solidFill>
                  <a:srgbClr val="80276C"/>
                </a:solidFill>
                <a:latin typeface="Calibri"/>
                <a:cs typeface="Calibri"/>
              </a:rPr>
              <a:t>OF</a:t>
            </a:r>
            <a:r>
              <a:rPr sz="1100" b="1" spc="45" dirty="0">
                <a:solidFill>
                  <a:srgbClr val="80276C"/>
                </a:solidFill>
                <a:latin typeface="Calibri"/>
                <a:cs typeface="Calibri"/>
              </a:rPr>
              <a:t> </a:t>
            </a:r>
            <a:r>
              <a:rPr sz="1100" b="1" spc="60" dirty="0">
                <a:solidFill>
                  <a:srgbClr val="80276C"/>
                </a:solidFill>
                <a:latin typeface="Calibri"/>
                <a:cs typeface="Calibri"/>
              </a:rPr>
              <a:t>EXISTING</a:t>
            </a:r>
            <a:r>
              <a:rPr sz="1100" b="1" spc="30" dirty="0">
                <a:solidFill>
                  <a:srgbClr val="80276C"/>
                </a:solidFill>
                <a:latin typeface="Calibri"/>
                <a:cs typeface="Calibri"/>
              </a:rPr>
              <a:t> </a:t>
            </a:r>
            <a:r>
              <a:rPr sz="1100" b="1" spc="40" dirty="0">
                <a:solidFill>
                  <a:srgbClr val="80276C"/>
                </a:solidFill>
                <a:latin typeface="Calibri"/>
                <a:cs typeface="Calibri"/>
              </a:rPr>
              <a:t>ENGAGEMENT</a:t>
            </a:r>
            <a:endParaRPr sz="1100">
              <a:latin typeface="Calibri"/>
              <a:cs typeface="Calibri"/>
            </a:endParaRPr>
          </a:p>
          <a:p>
            <a:pPr marL="90805" marR="128270">
              <a:lnSpc>
                <a:spcPts val="1190"/>
              </a:lnSpc>
              <a:spcBef>
                <a:spcPts val="615"/>
              </a:spcBef>
            </a:pP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Technical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assistance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under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current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engagement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is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slated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end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July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1,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2025.</a:t>
            </a:r>
            <a:endParaRPr sz="11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450"/>
              </a:spcBef>
            </a:pPr>
            <a:r>
              <a:rPr sz="1100" b="1" spc="50" dirty="0">
                <a:solidFill>
                  <a:srgbClr val="80276C"/>
                </a:solidFill>
                <a:latin typeface="Calibri"/>
                <a:cs typeface="Calibri"/>
              </a:rPr>
              <a:t>NEXT</a:t>
            </a:r>
            <a:r>
              <a:rPr sz="1100" b="1" spc="-15" dirty="0">
                <a:solidFill>
                  <a:srgbClr val="80276C"/>
                </a:solidFill>
                <a:latin typeface="Calibri"/>
                <a:cs typeface="Calibri"/>
              </a:rPr>
              <a:t> </a:t>
            </a:r>
            <a:r>
              <a:rPr sz="1100" b="1" spc="60" dirty="0">
                <a:solidFill>
                  <a:srgbClr val="80276C"/>
                </a:solidFill>
                <a:latin typeface="Calibri"/>
                <a:cs typeface="Calibri"/>
              </a:rPr>
              <a:t>STEPS</a:t>
            </a:r>
            <a:endParaRPr sz="1100">
              <a:latin typeface="Calibri"/>
              <a:cs typeface="Calibri"/>
            </a:endParaRPr>
          </a:p>
          <a:p>
            <a:pPr marL="90805" marR="217170">
              <a:lnSpc>
                <a:spcPct val="90100"/>
              </a:lnSpc>
              <a:spcBef>
                <a:spcPts val="600"/>
              </a:spcBef>
            </a:pP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Confirm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whether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needs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below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remain</a:t>
            </a:r>
            <a:r>
              <a:rPr sz="11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priority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your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office</a:t>
            </a:r>
            <a:r>
              <a:rPr sz="11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or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new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focus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areas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have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arisen.</a:t>
            </a:r>
            <a:r>
              <a:rPr sz="11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Our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team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will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252525"/>
                </a:solidFill>
                <a:latin typeface="Calibri"/>
                <a:cs typeface="Calibri"/>
              </a:rPr>
              <a:t>communicate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these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needs to</a:t>
            </a:r>
            <a:r>
              <a:rPr sz="11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1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252525"/>
                </a:solidFill>
                <a:latin typeface="Calibri"/>
                <a:cs typeface="Calibri"/>
              </a:rPr>
              <a:t>DOE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252525"/>
                </a:solidFill>
                <a:latin typeface="Calibri"/>
                <a:cs typeface="Calibri"/>
              </a:rPr>
              <a:t>for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evaluation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inquiry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potential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funding.</a:t>
            </a:r>
            <a:endParaRPr sz="11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465"/>
              </a:spcBef>
            </a:pPr>
            <a:r>
              <a:rPr sz="1100" b="1" spc="-30" dirty="0">
                <a:solidFill>
                  <a:srgbClr val="80276C"/>
                </a:solidFill>
                <a:latin typeface="Calibri"/>
                <a:cs typeface="Calibri"/>
              </a:rPr>
              <a:t>MT</a:t>
            </a:r>
            <a:r>
              <a:rPr sz="1100" b="1" spc="-35" dirty="0">
                <a:solidFill>
                  <a:srgbClr val="80276C"/>
                </a:solidFill>
                <a:latin typeface="Calibri"/>
                <a:cs typeface="Calibri"/>
              </a:rPr>
              <a:t> </a:t>
            </a:r>
            <a:r>
              <a:rPr sz="1100" b="1" spc="45" dirty="0">
                <a:solidFill>
                  <a:srgbClr val="80276C"/>
                </a:solidFill>
                <a:latin typeface="Calibri"/>
                <a:cs typeface="Calibri"/>
              </a:rPr>
              <a:t>PRIORITIES</a:t>
            </a:r>
            <a:endParaRPr sz="1100">
              <a:latin typeface="Calibri"/>
              <a:cs typeface="Calibri"/>
            </a:endParaRPr>
          </a:p>
          <a:p>
            <a:pPr marL="260350" indent="-16954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60350" algn="l"/>
              </a:tabLst>
            </a:pP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Small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utility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asset-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level vulnerability</a:t>
            </a:r>
            <a:r>
              <a:rPr sz="11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studies</a:t>
            </a:r>
            <a:endParaRPr sz="1100">
              <a:latin typeface="Calibri"/>
              <a:cs typeface="Calibri"/>
            </a:endParaRPr>
          </a:p>
          <a:p>
            <a:pPr marL="260350" indent="-16954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60350" algn="l"/>
              </a:tabLst>
            </a:pP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Utility</a:t>
            </a:r>
            <a:r>
              <a:rPr sz="1100" spc="2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application</a:t>
            </a:r>
            <a:r>
              <a:rPr sz="1100" spc="2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administration</a:t>
            </a:r>
            <a:r>
              <a:rPr sz="1100" spc="2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252525"/>
                </a:solidFill>
                <a:latin typeface="Calibri"/>
                <a:cs typeface="Calibri"/>
              </a:rPr>
              <a:t>assistance</a:t>
            </a:r>
            <a:endParaRPr sz="1100">
              <a:latin typeface="Calibri"/>
              <a:cs typeface="Calibri"/>
            </a:endParaRPr>
          </a:p>
          <a:p>
            <a:pPr marL="260350" indent="-16954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60350" algn="l"/>
              </a:tabLst>
            </a:pP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State</a:t>
            </a:r>
            <a:r>
              <a:rPr sz="11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Energy</a:t>
            </a:r>
            <a:r>
              <a:rPr sz="11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Security</a:t>
            </a:r>
            <a:r>
              <a:rPr sz="11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Plan</a:t>
            </a:r>
            <a:r>
              <a:rPr sz="1100" spc="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support</a:t>
            </a:r>
            <a:endParaRPr sz="1100">
              <a:latin typeface="Calibri"/>
              <a:cs typeface="Calibri"/>
            </a:endParaRPr>
          </a:p>
          <a:p>
            <a:pPr marL="260350" indent="-16954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60350" algn="l"/>
              </a:tabLst>
            </a:pPr>
            <a:r>
              <a:rPr sz="1100" spc="80" dirty="0">
                <a:solidFill>
                  <a:srgbClr val="252525"/>
                </a:solidFill>
                <a:latin typeface="Calibri"/>
                <a:cs typeface="Calibri"/>
              </a:rPr>
              <a:t>FERC-</a:t>
            </a:r>
            <a:r>
              <a:rPr sz="1100" dirty="0">
                <a:solidFill>
                  <a:srgbClr val="252525"/>
                </a:solidFill>
                <a:latin typeface="Calibri"/>
                <a:cs typeface="Calibri"/>
              </a:rPr>
              <a:t>1920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analysis</a:t>
            </a:r>
            <a:endParaRPr sz="1100">
              <a:latin typeface="Calibri"/>
              <a:cs typeface="Calibri"/>
            </a:endParaRPr>
          </a:p>
          <a:p>
            <a:pPr marL="260350" indent="-16954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60350" algn="l"/>
              </a:tabLst>
            </a:pP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Analysis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on</a:t>
            </a:r>
            <a:r>
              <a:rPr sz="11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252525"/>
                </a:solidFill>
                <a:latin typeface="Calibri"/>
                <a:cs typeface="Calibri"/>
              </a:rPr>
              <a:t>North</a:t>
            </a:r>
            <a:r>
              <a:rPr sz="11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252525"/>
                </a:solidFill>
                <a:latin typeface="Calibri"/>
                <a:cs typeface="Calibri"/>
              </a:rPr>
              <a:t>Plains</a:t>
            </a:r>
            <a:r>
              <a:rPr sz="11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Calibri"/>
                <a:cs typeface="Calibri"/>
              </a:rPr>
              <a:t>Connector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271104" y="1679434"/>
            <a:ext cx="274955" cy="274320"/>
            <a:chOff x="8271104" y="1679434"/>
            <a:chExt cx="274955" cy="274320"/>
          </a:xfrm>
        </p:grpSpPr>
        <p:sp>
          <p:nvSpPr>
            <p:cNvPr id="24" name="object 24"/>
            <p:cNvSpPr/>
            <p:nvPr/>
          </p:nvSpPr>
          <p:spPr>
            <a:xfrm>
              <a:off x="8273112" y="1681443"/>
              <a:ext cx="271145" cy="270510"/>
            </a:xfrm>
            <a:custGeom>
              <a:avLst/>
              <a:gdLst/>
              <a:ahLst/>
              <a:cxnLst/>
              <a:rect l="l" t="t" r="r" b="b"/>
              <a:pathLst>
                <a:path w="271145" h="270510">
                  <a:moveTo>
                    <a:pt x="177710" y="172379"/>
                  </a:moveTo>
                  <a:lnTo>
                    <a:pt x="167946" y="172379"/>
                  </a:lnTo>
                  <a:lnTo>
                    <a:pt x="182265" y="186709"/>
                  </a:lnTo>
                  <a:lnTo>
                    <a:pt x="179199" y="190563"/>
                  </a:lnTo>
                  <a:lnTo>
                    <a:pt x="177314" y="195221"/>
                  </a:lnTo>
                  <a:lnTo>
                    <a:pt x="176904" y="199464"/>
                  </a:lnTo>
                  <a:lnTo>
                    <a:pt x="176198" y="205903"/>
                  </a:lnTo>
                  <a:lnTo>
                    <a:pt x="230612" y="264304"/>
                  </a:lnTo>
                  <a:lnTo>
                    <a:pt x="250712" y="269903"/>
                  </a:lnTo>
                  <a:lnTo>
                    <a:pt x="257632" y="266916"/>
                  </a:lnTo>
                  <a:lnTo>
                    <a:pt x="261593" y="262861"/>
                  </a:lnTo>
                  <a:lnTo>
                    <a:pt x="246031" y="262861"/>
                  </a:lnTo>
                  <a:lnTo>
                    <a:pt x="240286" y="262325"/>
                  </a:lnTo>
                  <a:lnTo>
                    <a:pt x="235494" y="259439"/>
                  </a:lnTo>
                  <a:lnTo>
                    <a:pt x="187115" y="210951"/>
                  </a:lnTo>
                  <a:lnTo>
                    <a:pt x="184502" y="208219"/>
                  </a:lnTo>
                  <a:lnTo>
                    <a:pt x="183249" y="204462"/>
                  </a:lnTo>
                  <a:lnTo>
                    <a:pt x="183699" y="200708"/>
                  </a:lnTo>
                  <a:lnTo>
                    <a:pt x="184164" y="196234"/>
                  </a:lnTo>
                  <a:lnTo>
                    <a:pt x="200916" y="183256"/>
                  </a:lnTo>
                  <a:lnTo>
                    <a:pt x="217768" y="183256"/>
                  </a:lnTo>
                  <a:lnTo>
                    <a:pt x="216324" y="181810"/>
                  </a:lnTo>
                  <a:lnTo>
                    <a:pt x="187135" y="181810"/>
                  </a:lnTo>
                  <a:lnTo>
                    <a:pt x="177710" y="172379"/>
                  </a:lnTo>
                  <a:close/>
                </a:path>
                <a:path w="271145" h="270510">
                  <a:moveTo>
                    <a:pt x="217768" y="183256"/>
                  </a:moveTo>
                  <a:lnTo>
                    <a:pt x="200916" y="183256"/>
                  </a:lnTo>
                  <a:lnTo>
                    <a:pt x="206662" y="183794"/>
                  </a:lnTo>
                  <a:lnTo>
                    <a:pt x="211482" y="186709"/>
                  </a:lnTo>
                  <a:lnTo>
                    <a:pt x="259840" y="235168"/>
                  </a:lnTo>
                  <a:lnTo>
                    <a:pt x="262451" y="237900"/>
                  </a:lnTo>
                  <a:lnTo>
                    <a:pt x="263713" y="241657"/>
                  </a:lnTo>
                  <a:lnTo>
                    <a:pt x="263254" y="245411"/>
                  </a:lnTo>
                  <a:lnTo>
                    <a:pt x="262795" y="249888"/>
                  </a:lnTo>
                  <a:lnTo>
                    <a:pt x="260758" y="254055"/>
                  </a:lnTo>
                  <a:lnTo>
                    <a:pt x="257517" y="257181"/>
                  </a:lnTo>
                  <a:lnTo>
                    <a:pt x="252013" y="261122"/>
                  </a:lnTo>
                  <a:lnTo>
                    <a:pt x="246031" y="262861"/>
                  </a:lnTo>
                  <a:lnTo>
                    <a:pt x="261593" y="262861"/>
                  </a:lnTo>
                  <a:lnTo>
                    <a:pt x="262365" y="262071"/>
                  </a:lnTo>
                  <a:lnTo>
                    <a:pt x="266753" y="257798"/>
                  </a:lnTo>
                  <a:lnTo>
                    <a:pt x="269478" y="252112"/>
                  </a:lnTo>
                  <a:lnTo>
                    <a:pt x="270109" y="246016"/>
                  </a:lnTo>
                  <a:lnTo>
                    <a:pt x="270740" y="240236"/>
                  </a:lnTo>
                  <a:lnTo>
                    <a:pt x="268761" y="234468"/>
                  </a:lnTo>
                  <a:lnTo>
                    <a:pt x="264717" y="230303"/>
                  </a:lnTo>
                  <a:lnTo>
                    <a:pt x="217768" y="183256"/>
                  </a:lnTo>
                  <a:close/>
                </a:path>
                <a:path w="271145" h="270510">
                  <a:moveTo>
                    <a:pt x="95799" y="0"/>
                  </a:moveTo>
                  <a:lnTo>
                    <a:pt x="58586" y="8746"/>
                  </a:lnTo>
                  <a:lnTo>
                    <a:pt x="26468" y="31917"/>
                  </a:lnTo>
                  <a:lnTo>
                    <a:pt x="5851" y="65741"/>
                  </a:lnTo>
                  <a:lnTo>
                    <a:pt x="0" y="103538"/>
                  </a:lnTo>
                  <a:lnTo>
                    <a:pt x="8740" y="140771"/>
                  </a:lnTo>
                  <a:lnTo>
                    <a:pt x="31898" y="172907"/>
                  </a:lnTo>
                  <a:lnTo>
                    <a:pt x="64007" y="192898"/>
                  </a:lnTo>
                  <a:lnTo>
                    <a:pt x="100025" y="199464"/>
                  </a:lnTo>
                  <a:lnTo>
                    <a:pt x="135992" y="192619"/>
                  </a:lnTo>
                  <a:lnTo>
                    <a:pt x="136718" y="192159"/>
                  </a:lnTo>
                  <a:lnTo>
                    <a:pt x="93018" y="192159"/>
                  </a:lnTo>
                  <a:lnTo>
                    <a:pt x="89851" y="191926"/>
                  </a:lnTo>
                  <a:lnTo>
                    <a:pt x="48423" y="176885"/>
                  </a:lnTo>
                  <a:lnTo>
                    <a:pt x="19647" y="146347"/>
                  </a:lnTo>
                  <a:lnTo>
                    <a:pt x="7242" y="106255"/>
                  </a:lnTo>
                  <a:lnTo>
                    <a:pt x="58270" y="106255"/>
                  </a:lnTo>
                  <a:lnTo>
                    <a:pt x="59584" y="105305"/>
                  </a:lnTo>
                  <a:lnTo>
                    <a:pt x="61562" y="99367"/>
                  </a:lnTo>
                  <a:lnTo>
                    <a:pt x="6960" y="99367"/>
                  </a:lnTo>
                  <a:lnTo>
                    <a:pt x="8736" y="81140"/>
                  </a:lnTo>
                  <a:lnTo>
                    <a:pt x="34138" y="33616"/>
                  </a:lnTo>
                  <a:lnTo>
                    <a:pt x="72049" y="10585"/>
                  </a:lnTo>
                  <a:lnTo>
                    <a:pt x="93850" y="6511"/>
                  </a:lnTo>
                  <a:lnTo>
                    <a:pt x="134651" y="6511"/>
                  </a:lnTo>
                  <a:lnTo>
                    <a:pt x="133575" y="5854"/>
                  </a:lnTo>
                  <a:lnTo>
                    <a:pt x="95799" y="0"/>
                  </a:lnTo>
                  <a:close/>
                </a:path>
                <a:path w="271145" h="270510">
                  <a:moveTo>
                    <a:pt x="197667" y="106255"/>
                  </a:moveTo>
                  <a:lnTo>
                    <a:pt x="192467" y="106255"/>
                  </a:lnTo>
                  <a:lnTo>
                    <a:pt x="182541" y="141805"/>
                  </a:lnTo>
                  <a:lnTo>
                    <a:pt x="160524" y="169815"/>
                  </a:lnTo>
                  <a:lnTo>
                    <a:pt x="129617" y="187521"/>
                  </a:lnTo>
                  <a:lnTo>
                    <a:pt x="93018" y="192159"/>
                  </a:lnTo>
                  <a:lnTo>
                    <a:pt x="136718" y="192159"/>
                  </a:lnTo>
                  <a:lnTo>
                    <a:pt x="167946" y="172379"/>
                  </a:lnTo>
                  <a:lnTo>
                    <a:pt x="177710" y="172379"/>
                  </a:lnTo>
                  <a:lnTo>
                    <a:pt x="172808" y="167474"/>
                  </a:lnTo>
                  <a:lnTo>
                    <a:pt x="193426" y="133652"/>
                  </a:lnTo>
                  <a:lnTo>
                    <a:pt x="197667" y="106255"/>
                  </a:lnTo>
                  <a:close/>
                </a:path>
                <a:path w="271145" h="270510">
                  <a:moveTo>
                    <a:pt x="202429" y="176322"/>
                  </a:moveTo>
                  <a:lnTo>
                    <a:pt x="194566" y="177725"/>
                  </a:lnTo>
                  <a:lnTo>
                    <a:pt x="187135" y="181810"/>
                  </a:lnTo>
                  <a:lnTo>
                    <a:pt x="216324" y="181810"/>
                  </a:lnTo>
                  <a:lnTo>
                    <a:pt x="210037" y="177725"/>
                  </a:lnTo>
                  <a:lnTo>
                    <a:pt x="210290" y="177725"/>
                  </a:lnTo>
                  <a:lnTo>
                    <a:pt x="202429" y="176322"/>
                  </a:lnTo>
                  <a:close/>
                </a:path>
                <a:path w="271145" h="270510">
                  <a:moveTo>
                    <a:pt x="80074" y="65042"/>
                  </a:moveTo>
                  <a:lnTo>
                    <a:pt x="89495" y="153945"/>
                  </a:lnTo>
                  <a:lnTo>
                    <a:pt x="94022" y="155231"/>
                  </a:lnTo>
                  <a:lnTo>
                    <a:pt x="95298" y="154355"/>
                  </a:lnTo>
                  <a:lnTo>
                    <a:pt x="101189" y="139116"/>
                  </a:lnTo>
                  <a:lnTo>
                    <a:pt x="93812" y="139116"/>
                  </a:lnTo>
                  <a:lnTo>
                    <a:pt x="80074" y="65042"/>
                  </a:lnTo>
                  <a:close/>
                </a:path>
                <a:path w="271145" h="270510">
                  <a:moveTo>
                    <a:pt x="123136" y="71439"/>
                  </a:moveTo>
                  <a:lnTo>
                    <a:pt x="120233" y="72217"/>
                  </a:lnTo>
                  <a:lnTo>
                    <a:pt x="119367" y="72995"/>
                  </a:lnTo>
                  <a:lnTo>
                    <a:pt x="93812" y="139116"/>
                  </a:lnTo>
                  <a:lnTo>
                    <a:pt x="101189" y="139116"/>
                  </a:lnTo>
                  <a:lnTo>
                    <a:pt x="121547" y="86446"/>
                  </a:lnTo>
                  <a:lnTo>
                    <a:pt x="128745" y="86446"/>
                  </a:lnTo>
                  <a:lnTo>
                    <a:pt x="125144" y="72995"/>
                  </a:lnTo>
                  <a:lnTo>
                    <a:pt x="125020" y="72533"/>
                  </a:lnTo>
                  <a:lnTo>
                    <a:pt x="123136" y="71439"/>
                  </a:lnTo>
                  <a:close/>
                </a:path>
                <a:path w="271145" h="270510">
                  <a:moveTo>
                    <a:pt x="128745" y="86446"/>
                  </a:moveTo>
                  <a:lnTo>
                    <a:pt x="121547" y="86446"/>
                  </a:lnTo>
                  <a:lnTo>
                    <a:pt x="132455" y="127140"/>
                  </a:lnTo>
                  <a:lnTo>
                    <a:pt x="133192" y="129654"/>
                  </a:lnTo>
                  <a:lnTo>
                    <a:pt x="135002" y="130701"/>
                  </a:lnTo>
                  <a:lnTo>
                    <a:pt x="137512" y="130033"/>
                  </a:lnTo>
                  <a:lnTo>
                    <a:pt x="138112" y="129654"/>
                  </a:lnTo>
                  <a:lnTo>
                    <a:pt x="146684" y="119663"/>
                  </a:lnTo>
                  <a:lnTo>
                    <a:pt x="137638" y="119663"/>
                  </a:lnTo>
                  <a:lnTo>
                    <a:pt x="128745" y="86446"/>
                  </a:lnTo>
                  <a:close/>
                </a:path>
                <a:path w="271145" h="270510">
                  <a:moveTo>
                    <a:pt x="134651" y="6511"/>
                  </a:moveTo>
                  <a:lnTo>
                    <a:pt x="93850" y="6511"/>
                  </a:lnTo>
                  <a:lnTo>
                    <a:pt x="116306" y="7786"/>
                  </a:lnTo>
                  <a:lnTo>
                    <a:pt x="125857" y="9968"/>
                  </a:lnTo>
                  <a:lnTo>
                    <a:pt x="169290" y="37511"/>
                  </a:lnTo>
                  <a:lnTo>
                    <a:pt x="190005" y="76827"/>
                  </a:lnTo>
                  <a:lnTo>
                    <a:pt x="192749" y="99367"/>
                  </a:lnTo>
                  <a:lnTo>
                    <a:pt x="155603" y="99367"/>
                  </a:lnTo>
                  <a:lnTo>
                    <a:pt x="154648" y="99806"/>
                  </a:lnTo>
                  <a:lnTo>
                    <a:pt x="137638" y="119663"/>
                  </a:lnTo>
                  <a:lnTo>
                    <a:pt x="146684" y="119663"/>
                  </a:lnTo>
                  <a:lnTo>
                    <a:pt x="158190" y="106255"/>
                  </a:lnTo>
                  <a:lnTo>
                    <a:pt x="197667" y="106255"/>
                  </a:lnTo>
                  <a:lnTo>
                    <a:pt x="199277" y="95856"/>
                  </a:lnTo>
                  <a:lnTo>
                    <a:pt x="190537" y="58623"/>
                  </a:lnTo>
                  <a:lnTo>
                    <a:pt x="167380" y="26487"/>
                  </a:lnTo>
                  <a:lnTo>
                    <a:pt x="134651" y="6511"/>
                  </a:lnTo>
                  <a:close/>
                </a:path>
                <a:path w="271145" h="270510">
                  <a:moveTo>
                    <a:pt x="75239" y="47421"/>
                  </a:moveTo>
                  <a:lnTo>
                    <a:pt x="72139" y="47995"/>
                  </a:lnTo>
                  <a:lnTo>
                    <a:pt x="71126" y="48873"/>
                  </a:lnTo>
                  <a:lnTo>
                    <a:pt x="54306" y="99367"/>
                  </a:lnTo>
                  <a:lnTo>
                    <a:pt x="61562" y="99367"/>
                  </a:lnTo>
                  <a:lnTo>
                    <a:pt x="72999" y="65042"/>
                  </a:lnTo>
                  <a:lnTo>
                    <a:pt x="80074" y="65042"/>
                  </a:lnTo>
                  <a:lnTo>
                    <a:pt x="77075" y="48873"/>
                  </a:lnTo>
                  <a:lnTo>
                    <a:pt x="77035" y="48655"/>
                  </a:lnTo>
                  <a:lnTo>
                    <a:pt x="75239" y="474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73112" y="1681443"/>
              <a:ext cx="271145" cy="270510"/>
            </a:xfrm>
            <a:custGeom>
              <a:avLst/>
              <a:gdLst/>
              <a:ahLst/>
              <a:cxnLst/>
              <a:rect l="l" t="t" r="r" b="b"/>
              <a:pathLst>
                <a:path w="271145" h="270510">
                  <a:moveTo>
                    <a:pt x="264717" y="230303"/>
                  </a:moveTo>
                  <a:lnTo>
                    <a:pt x="216324" y="181810"/>
                  </a:lnTo>
                  <a:lnTo>
                    <a:pt x="209942" y="177663"/>
                  </a:lnTo>
                  <a:lnTo>
                    <a:pt x="202429" y="176322"/>
                  </a:lnTo>
                  <a:lnTo>
                    <a:pt x="194566" y="177725"/>
                  </a:lnTo>
                  <a:lnTo>
                    <a:pt x="187135" y="181810"/>
                  </a:lnTo>
                  <a:lnTo>
                    <a:pt x="172808" y="167474"/>
                  </a:lnTo>
                  <a:lnTo>
                    <a:pt x="193426" y="133652"/>
                  </a:lnTo>
                  <a:lnTo>
                    <a:pt x="199277" y="95856"/>
                  </a:lnTo>
                  <a:lnTo>
                    <a:pt x="190537" y="58623"/>
                  </a:lnTo>
                  <a:lnTo>
                    <a:pt x="167380" y="26487"/>
                  </a:lnTo>
                  <a:lnTo>
                    <a:pt x="133575" y="5854"/>
                  </a:lnTo>
                  <a:lnTo>
                    <a:pt x="95799" y="0"/>
                  </a:lnTo>
                  <a:lnTo>
                    <a:pt x="58586" y="8746"/>
                  </a:lnTo>
                  <a:lnTo>
                    <a:pt x="26468" y="31917"/>
                  </a:lnTo>
                  <a:lnTo>
                    <a:pt x="5851" y="65741"/>
                  </a:lnTo>
                  <a:lnTo>
                    <a:pt x="0" y="103538"/>
                  </a:lnTo>
                  <a:lnTo>
                    <a:pt x="8740" y="140771"/>
                  </a:lnTo>
                  <a:lnTo>
                    <a:pt x="31898" y="172907"/>
                  </a:lnTo>
                  <a:lnTo>
                    <a:pt x="64007" y="192898"/>
                  </a:lnTo>
                  <a:lnTo>
                    <a:pt x="100025" y="199464"/>
                  </a:lnTo>
                  <a:lnTo>
                    <a:pt x="135992" y="192619"/>
                  </a:lnTo>
                  <a:lnTo>
                    <a:pt x="167946" y="172379"/>
                  </a:lnTo>
                  <a:lnTo>
                    <a:pt x="182265" y="186709"/>
                  </a:lnTo>
                  <a:lnTo>
                    <a:pt x="179199" y="190563"/>
                  </a:lnTo>
                  <a:lnTo>
                    <a:pt x="177314" y="195221"/>
                  </a:lnTo>
                  <a:lnTo>
                    <a:pt x="176841" y="200123"/>
                  </a:lnTo>
                  <a:lnTo>
                    <a:pt x="176198" y="205903"/>
                  </a:lnTo>
                  <a:lnTo>
                    <a:pt x="230612" y="264304"/>
                  </a:lnTo>
                  <a:lnTo>
                    <a:pt x="239263" y="269903"/>
                  </a:lnTo>
                  <a:lnTo>
                    <a:pt x="244414" y="269814"/>
                  </a:lnTo>
                  <a:lnTo>
                    <a:pt x="251184" y="269699"/>
                  </a:lnTo>
                  <a:lnTo>
                    <a:pt x="257632" y="266916"/>
                  </a:lnTo>
                  <a:lnTo>
                    <a:pt x="262365" y="262071"/>
                  </a:lnTo>
                  <a:lnTo>
                    <a:pt x="266753" y="257798"/>
                  </a:lnTo>
                  <a:lnTo>
                    <a:pt x="269478" y="252112"/>
                  </a:lnTo>
                  <a:lnTo>
                    <a:pt x="270109" y="246016"/>
                  </a:lnTo>
                  <a:lnTo>
                    <a:pt x="270740" y="240236"/>
                  </a:lnTo>
                  <a:lnTo>
                    <a:pt x="268761" y="234468"/>
                  </a:lnTo>
                  <a:lnTo>
                    <a:pt x="264717" y="230303"/>
                  </a:lnTo>
                  <a:close/>
                </a:path>
              </a:pathLst>
            </a:custGeom>
            <a:ln w="40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8065" y="1685946"/>
              <a:ext cx="260769" cy="260367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53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750" b="1" dirty="0">
                <a:latin typeface="Calibri"/>
                <a:cs typeface="Calibri"/>
              </a:rPr>
              <a:t>28</a:t>
            </a:fld>
            <a:r>
              <a:rPr sz="750" b="1" spc="409" dirty="0">
                <a:latin typeface="Calibri"/>
                <a:cs typeface="Calibri"/>
              </a:rPr>
              <a:t>  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470" dirty="0">
                <a:latin typeface="Calibri"/>
                <a:cs typeface="Calibri"/>
              </a:rPr>
              <a:t> </a:t>
            </a:r>
            <a:r>
              <a:rPr dirty="0"/>
              <a:t>Copyright</a:t>
            </a:r>
            <a:r>
              <a:rPr spc="85" dirty="0"/>
              <a:t> </a:t>
            </a:r>
            <a:r>
              <a:rPr spc="-40" dirty="0"/>
              <a:t>©</a:t>
            </a:r>
            <a:r>
              <a:rPr spc="75" dirty="0"/>
              <a:t> </a:t>
            </a:r>
            <a:r>
              <a:rPr dirty="0"/>
              <a:t>Baringa</a:t>
            </a:r>
            <a:r>
              <a:rPr spc="65" dirty="0"/>
              <a:t> </a:t>
            </a:r>
            <a:r>
              <a:rPr dirty="0"/>
              <a:t>Partners </a:t>
            </a:r>
            <a:r>
              <a:rPr spc="50" dirty="0"/>
              <a:t>LLP</a:t>
            </a:r>
            <a:r>
              <a:rPr spc="55" dirty="0"/>
              <a:t> </a:t>
            </a:r>
            <a:r>
              <a:rPr dirty="0"/>
              <a:t>2025.</a:t>
            </a:r>
            <a:r>
              <a:rPr spc="245" dirty="0"/>
              <a:t> </a:t>
            </a:r>
            <a:r>
              <a:rPr dirty="0"/>
              <a:t>All</a:t>
            </a:r>
            <a:r>
              <a:rPr spc="85" dirty="0"/>
              <a:t> </a:t>
            </a:r>
            <a:r>
              <a:rPr dirty="0"/>
              <a:t>rights</a:t>
            </a:r>
            <a:r>
              <a:rPr spc="75" dirty="0"/>
              <a:t> </a:t>
            </a:r>
            <a:r>
              <a:rPr dirty="0"/>
              <a:t>reserved.</a:t>
            </a:r>
            <a:r>
              <a:rPr spc="65" dirty="0"/>
              <a:t> </a:t>
            </a:r>
            <a:r>
              <a:rPr dirty="0"/>
              <a:t>This</a:t>
            </a:r>
            <a:r>
              <a:rPr spc="95" dirty="0"/>
              <a:t> </a:t>
            </a:r>
            <a:r>
              <a:rPr dirty="0"/>
              <a:t>document</a:t>
            </a:r>
            <a:r>
              <a:rPr spc="65" dirty="0"/>
              <a:t> </a:t>
            </a:r>
            <a:r>
              <a:rPr dirty="0"/>
              <a:t>is</a:t>
            </a:r>
            <a:r>
              <a:rPr spc="75" dirty="0"/>
              <a:t> </a:t>
            </a:r>
            <a:r>
              <a:rPr dirty="0"/>
              <a:t>subject</a:t>
            </a:r>
            <a:r>
              <a:rPr spc="85" dirty="0"/>
              <a:t> </a:t>
            </a:r>
            <a:r>
              <a:rPr dirty="0"/>
              <a:t>to</a:t>
            </a:r>
            <a:r>
              <a:rPr spc="65" dirty="0"/>
              <a:t> </a:t>
            </a:r>
            <a:r>
              <a:rPr dirty="0"/>
              <a:t>contract</a:t>
            </a:r>
            <a:r>
              <a:rPr spc="3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contains</a:t>
            </a:r>
            <a:r>
              <a:rPr spc="45" dirty="0"/>
              <a:t> </a:t>
            </a:r>
            <a:r>
              <a:rPr dirty="0"/>
              <a:t>confidential</a:t>
            </a:r>
            <a:r>
              <a:rPr spc="8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proprietary</a:t>
            </a:r>
            <a:r>
              <a:rPr spc="3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812" y="1242441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456" y="0"/>
                </a:lnTo>
              </a:path>
            </a:pathLst>
          </a:custGeom>
          <a:ln w="28575">
            <a:solidFill>
              <a:srgbClr val="0035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b="1" spc="70" dirty="0">
                <a:latin typeface="Calibri"/>
                <a:cs typeface="Calibri"/>
              </a:rPr>
              <a:t>Baringa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will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aid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11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105" dirty="0">
                <a:latin typeface="Calibri"/>
                <a:cs typeface="Calibri"/>
              </a:rPr>
              <a:t>states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in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Western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120" dirty="0">
                <a:latin typeface="Calibri"/>
                <a:cs typeface="Calibri"/>
              </a:rPr>
              <a:t>Electric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80" dirty="0">
                <a:latin typeface="Calibri"/>
                <a:cs typeface="Calibri"/>
              </a:rPr>
              <a:t>Coordinating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135" dirty="0">
                <a:latin typeface="Calibri"/>
                <a:cs typeface="Calibri"/>
              </a:rPr>
              <a:t>Council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130" dirty="0">
                <a:latin typeface="Calibri"/>
                <a:cs typeface="Calibri"/>
              </a:rPr>
              <a:t>(WECC)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in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145" dirty="0">
                <a:latin typeface="Calibri"/>
                <a:cs typeface="Calibri"/>
              </a:rPr>
              <a:t>assessing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50" dirty="0">
                <a:latin typeface="Calibri"/>
                <a:cs typeface="Calibri"/>
              </a:rPr>
              <a:t>how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to </a:t>
            </a:r>
            <a:r>
              <a:rPr b="1" spc="100" dirty="0">
                <a:latin typeface="Calibri"/>
                <a:cs typeface="Calibri"/>
              </a:rPr>
              <a:t>allocate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funding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114" dirty="0">
                <a:latin typeface="Calibri"/>
                <a:cs typeface="Calibri"/>
              </a:rPr>
              <a:t>address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extreme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weather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75" dirty="0">
                <a:latin typeface="Calibri"/>
                <a:cs typeface="Calibri"/>
              </a:rPr>
              <a:t>risk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6277" y="175006"/>
            <a:ext cx="2536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0" dirty="0">
                <a:solidFill>
                  <a:srgbClr val="00358E"/>
                </a:solidFill>
                <a:latin typeface="Calibri"/>
                <a:cs typeface="Calibri"/>
              </a:rPr>
              <a:t>SCOPE</a:t>
            </a:r>
            <a:r>
              <a:rPr sz="1200" b="1" spc="-5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&amp;</a:t>
            </a:r>
            <a:r>
              <a:rPr sz="12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65" dirty="0">
                <a:solidFill>
                  <a:srgbClr val="00358E"/>
                </a:solidFill>
                <a:latin typeface="Calibri"/>
                <a:cs typeface="Calibri"/>
              </a:rPr>
              <a:t>BACKGROUND</a:t>
            </a:r>
            <a:r>
              <a:rPr sz="12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40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spc="-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35" dirty="0">
                <a:solidFill>
                  <a:srgbClr val="00358E"/>
                </a:solidFill>
                <a:latin typeface="Calibri"/>
                <a:cs typeface="Calibri"/>
              </a:rPr>
              <a:t>OVERVIEW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20128" y="1368678"/>
            <a:ext cx="4408170" cy="4797425"/>
            <a:chOff x="7120128" y="1368678"/>
            <a:chExt cx="4408170" cy="4797425"/>
          </a:xfrm>
        </p:grpSpPr>
        <p:sp>
          <p:nvSpPr>
            <p:cNvPr id="6" name="object 6"/>
            <p:cNvSpPr/>
            <p:nvPr/>
          </p:nvSpPr>
          <p:spPr>
            <a:xfrm>
              <a:off x="7120128" y="1368678"/>
              <a:ext cx="4408170" cy="4797425"/>
            </a:xfrm>
            <a:custGeom>
              <a:avLst/>
              <a:gdLst/>
              <a:ahLst/>
              <a:cxnLst/>
              <a:rect l="l" t="t" r="r" b="b"/>
              <a:pathLst>
                <a:path w="4408170" h="4797425">
                  <a:moveTo>
                    <a:pt x="4407789" y="0"/>
                  </a:moveTo>
                  <a:lnTo>
                    <a:pt x="0" y="0"/>
                  </a:lnTo>
                  <a:lnTo>
                    <a:pt x="0" y="4797171"/>
                  </a:lnTo>
                  <a:lnTo>
                    <a:pt x="4407789" y="4797171"/>
                  </a:lnTo>
                  <a:lnTo>
                    <a:pt x="440778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01064" y="2356040"/>
              <a:ext cx="3645789" cy="22960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0445" y="1520443"/>
              <a:ext cx="496824" cy="49682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70445" y="2101849"/>
              <a:ext cx="3907154" cy="0"/>
            </a:xfrm>
            <a:custGeom>
              <a:avLst/>
              <a:gdLst/>
              <a:ahLst/>
              <a:cxnLst/>
              <a:rect l="l" t="t" r="r" b="b"/>
              <a:pathLst>
                <a:path w="3907154">
                  <a:moveTo>
                    <a:pt x="0" y="0"/>
                  </a:moveTo>
                  <a:lnTo>
                    <a:pt x="3907154" y="0"/>
                  </a:lnTo>
                </a:path>
              </a:pathLst>
            </a:custGeom>
            <a:ln w="38100">
              <a:solidFill>
                <a:srgbClr val="0939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120128" y="1368678"/>
            <a:ext cx="4408170" cy="479742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5"/>
              </a:spcBef>
            </a:pPr>
            <a:endParaRPr sz="1200">
              <a:latin typeface="Times New Roman"/>
              <a:cs typeface="Times New Roman"/>
            </a:endParaRPr>
          </a:p>
          <a:p>
            <a:pPr marL="925194">
              <a:lnSpc>
                <a:spcPct val="100000"/>
              </a:lnSpc>
            </a:pPr>
            <a:r>
              <a:rPr sz="1200" b="1" spc="30" dirty="0">
                <a:solidFill>
                  <a:srgbClr val="09395D"/>
                </a:solidFill>
                <a:latin typeface="Calibri"/>
                <a:cs typeface="Calibri"/>
              </a:rPr>
              <a:t>Western</a:t>
            </a:r>
            <a:r>
              <a:rPr sz="1200" b="1" spc="35" dirty="0">
                <a:solidFill>
                  <a:srgbClr val="09395D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09395D"/>
                </a:solidFill>
                <a:latin typeface="Calibri"/>
                <a:cs typeface="Calibri"/>
              </a:rPr>
              <a:t>Electricity</a:t>
            </a:r>
            <a:r>
              <a:rPr sz="1200" b="1" spc="45" dirty="0">
                <a:solidFill>
                  <a:srgbClr val="09395D"/>
                </a:solidFill>
                <a:latin typeface="Calibri"/>
                <a:cs typeface="Calibri"/>
              </a:rPr>
              <a:t> </a:t>
            </a:r>
            <a:r>
              <a:rPr sz="1200" b="1" spc="30" dirty="0">
                <a:solidFill>
                  <a:srgbClr val="09395D"/>
                </a:solidFill>
                <a:latin typeface="Calibri"/>
                <a:cs typeface="Calibri"/>
              </a:rPr>
              <a:t>Coordinating</a:t>
            </a:r>
            <a:r>
              <a:rPr sz="1200" b="1" spc="80" dirty="0">
                <a:solidFill>
                  <a:srgbClr val="09395D"/>
                </a:solidFill>
                <a:latin typeface="Calibri"/>
                <a:cs typeface="Calibri"/>
              </a:rPr>
              <a:t> </a:t>
            </a:r>
            <a:r>
              <a:rPr sz="1200" b="1" spc="65" dirty="0">
                <a:solidFill>
                  <a:srgbClr val="09395D"/>
                </a:solidFill>
                <a:latin typeface="Calibri"/>
                <a:cs typeface="Calibri"/>
              </a:rPr>
              <a:t>Council</a:t>
            </a:r>
            <a:endParaRPr sz="1200">
              <a:latin typeface="Calibri"/>
              <a:cs typeface="Calibri"/>
            </a:endParaRPr>
          </a:p>
          <a:p>
            <a:pPr marL="925194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solidFill>
                  <a:srgbClr val="09395D"/>
                </a:solidFill>
                <a:latin typeface="Calibri"/>
                <a:cs typeface="Calibri"/>
              </a:rPr>
              <a:t>Region</a:t>
            </a:r>
            <a:r>
              <a:rPr sz="1200" spc="75" dirty="0">
                <a:solidFill>
                  <a:srgbClr val="09395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9395D"/>
                </a:solidFill>
                <a:latin typeface="Calibri"/>
                <a:cs typeface="Calibri"/>
              </a:rPr>
              <a:t>of</a:t>
            </a:r>
            <a:r>
              <a:rPr sz="1200" spc="65" dirty="0">
                <a:solidFill>
                  <a:srgbClr val="09395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9395D"/>
                </a:solidFill>
                <a:latin typeface="Calibri"/>
                <a:cs typeface="Calibri"/>
              </a:rPr>
              <a:t>Study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200">
              <a:latin typeface="Calibri"/>
              <a:cs typeface="Calibri"/>
            </a:endParaRPr>
          </a:p>
          <a:p>
            <a:pPr marL="955040">
              <a:lnSpc>
                <a:spcPct val="100000"/>
              </a:lnSpc>
            </a:pPr>
            <a:r>
              <a:rPr sz="1200" b="1" spc="105" dirty="0">
                <a:solidFill>
                  <a:srgbClr val="09395D"/>
                </a:solidFill>
                <a:latin typeface="Calibri"/>
                <a:cs typeface="Calibri"/>
              </a:rPr>
              <a:t>WECC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200">
              <a:latin typeface="Calibri"/>
              <a:cs typeface="Calibri"/>
            </a:endParaRPr>
          </a:p>
          <a:p>
            <a:pPr marL="609600" indent="-286385">
              <a:lnSpc>
                <a:spcPct val="100000"/>
              </a:lnSpc>
              <a:buFont typeface="Arial"/>
              <a:buChar char="•"/>
              <a:tabLst>
                <a:tab pos="609600" algn="l"/>
              </a:tabLst>
            </a:pPr>
            <a:r>
              <a:rPr sz="1200" b="1" spc="20" dirty="0">
                <a:solidFill>
                  <a:srgbClr val="252525"/>
                </a:solidFill>
                <a:latin typeface="Calibri"/>
                <a:cs typeface="Calibri"/>
              </a:rPr>
              <a:t>Geography:</a:t>
            </a:r>
            <a:r>
              <a:rPr sz="1200" b="1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11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states</a:t>
            </a:r>
            <a:endParaRPr sz="1200">
              <a:latin typeface="Calibri"/>
              <a:cs typeface="Calibri"/>
            </a:endParaRPr>
          </a:p>
          <a:p>
            <a:pPr marL="609600" indent="-28638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609600" algn="l"/>
              </a:tabLst>
            </a:pPr>
            <a:r>
              <a:rPr sz="1200" b="1" spc="20" dirty="0">
                <a:solidFill>
                  <a:srgbClr val="252525"/>
                </a:solidFill>
                <a:latin typeface="Calibri"/>
                <a:cs typeface="Calibri"/>
              </a:rPr>
              <a:t>Total</a:t>
            </a:r>
            <a:r>
              <a:rPr sz="1200" b="1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252525"/>
                </a:solidFill>
                <a:latin typeface="Calibri"/>
                <a:cs typeface="Calibri"/>
              </a:rPr>
              <a:t>Population:</a:t>
            </a:r>
            <a:r>
              <a:rPr sz="1200" b="1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76.5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million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19617" y="4881626"/>
            <a:ext cx="1083310" cy="0"/>
          </a:xfrm>
          <a:custGeom>
            <a:avLst/>
            <a:gdLst/>
            <a:ahLst/>
            <a:cxnLst/>
            <a:rect l="l" t="t" r="r" b="b"/>
            <a:pathLst>
              <a:path w="1083309">
                <a:moveTo>
                  <a:pt x="0" y="0"/>
                </a:moveTo>
                <a:lnTo>
                  <a:pt x="1082928" y="0"/>
                </a:lnTo>
              </a:path>
            </a:pathLst>
          </a:custGeom>
          <a:ln w="38100">
            <a:solidFill>
              <a:srgbClr val="0939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2899" y="2396109"/>
            <a:ext cx="5445125" cy="262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1200" b="1" spc="45" dirty="0">
                <a:solidFill>
                  <a:srgbClr val="00358E"/>
                </a:solidFill>
                <a:latin typeface="Calibri"/>
                <a:cs typeface="Calibri"/>
              </a:rPr>
              <a:t>Project</a:t>
            </a:r>
            <a:r>
              <a:rPr sz="1200" b="1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00358E"/>
                </a:solidFill>
                <a:latin typeface="Calibri"/>
                <a:cs typeface="Calibri"/>
              </a:rPr>
              <a:t>Purpose:</a:t>
            </a:r>
            <a:r>
              <a:rPr sz="1200" b="1" spc="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Help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Grid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Resilience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State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&amp;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Tribal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Formula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Grant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recipients 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assess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how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use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their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grants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best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strengthen</a:t>
            </a:r>
            <a:r>
              <a:rPr sz="12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power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grid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against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extreme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weather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natural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disasters,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while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providing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community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benefits</a:t>
            </a:r>
            <a:endParaRPr sz="1200">
              <a:latin typeface="Calibri"/>
              <a:cs typeface="Calibri"/>
            </a:endParaRPr>
          </a:p>
          <a:p>
            <a:pPr marL="184785" marR="63500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</a:tabLst>
            </a:pPr>
            <a:r>
              <a:rPr sz="1200" b="1" spc="50" dirty="0">
                <a:solidFill>
                  <a:srgbClr val="00358E"/>
                </a:solidFill>
                <a:latin typeface="Calibri"/>
                <a:cs typeface="Calibri"/>
              </a:rPr>
              <a:t>Data</a:t>
            </a:r>
            <a:r>
              <a:rPr sz="1200" b="1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60" dirty="0">
                <a:solidFill>
                  <a:srgbClr val="00358E"/>
                </a:solidFill>
                <a:latin typeface="Calibri"/>
                <a:cs typeface="Calibri"/>
              </a:rPr>
              <a:t>Usage:</a:t>
            </a:r>
            <a:r>
              <a:rPr sz="1200" b="1" spc="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As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part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project,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Baringa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will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develop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report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that 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summarizes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downscale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climate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forecasts,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general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asset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vulnerability,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52525"/>
                </a:solidFill>
                <a:latin typeface="Calibri"/>
                <a:cs typeface="Calibri"/>
              </a:rPr>
              <a:t>and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adaptation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investments.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goal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this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deliverable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is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assess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state-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wide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exposure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future</a:t>
            </a:r>
            <a:r>
              <a:rPr sz="120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weather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indicate</a:t>
            </a:r>
            <a:r>
              <a:rPr sz="12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high</a:t>
            </a:r>
            <a:r>
              <a:rPr sz="12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risk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assets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mitigation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strategies.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Data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will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be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investigated</a:t>
            </a:r>
            <a:r>
              <a:rPr sz="12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statistical</a:t>
            </a:r>
            <a:r>
              <a:rPr sz="120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relationships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as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well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as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mapped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state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geographies</a:t>
            </a:r>
            <a:r>
              <a:rPr sz="1200" spc="1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visual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analysis.</a:t>
            </a:r>
            <a:endParaRPr sz="1200">
              <a:latin typeface="Calibri"/>
              <a:cs typeface="Calibri"/>
            </a:endParaRPr>
          </a:p>
          <a:p>
            <a:pPr marL="184785" marR="44450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</a:tabLst>
            </a:pPr>
            <a:r>
              <a:rPr sz="1200" b="1" spc="50" dirty="0">
                <a:solidFill>
                  <a:srgbClr val="00358E"/>
                </a:solidFill>
                <a:latin typeface="Calibri"/>
                <a:cs typeface="Calibri"/>
              </a:rPr>
              <a:t>Outputs:</a:t>
            </a:r>
            <a:r>
              <a:rPr sz="1200" b="1" spc="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11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Grid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Resilience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Risk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Reports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(1/state)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detailing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changes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hazards,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notable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patterns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risk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areas,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impacts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energy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infrastructure.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200">
              <a:latin typeface="Calibri"/>
              <a:cs typeface="Calibri"/>
            </a:endParaRPr>
          </a:p>
          <a:p>
            <a:pPr marL="46355" algn="ctr">
              <a:lnSpc>
                <a:spcPct val="100000"/>
              </a:lnSpc>
              <a:tabLst>
                <a:tab pos="1711960" algn="l"/>
                <a:tab pos="3629025" algn="l"/>
              </a:tabLst>
            </a:pPr>
            <a:r>
              <a:rPr sz="1200" b="1" spc="50" dirty="0">
                <a:solidFill>
                  <a:srgbClr val="00358E"/>
                </a:solidFill>
                <a:latin typeface="Calibri"/>
                <a:cs typeface="Calibri"/>
              </a:rPr>
              <a:t>Analysis</a:t>
            </a: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	</a:t>
            </a:r>
            <a:r>
              <a:rPr sz="1200" b="1" spc="50" dirty="0">
                <a:solidFill>
                  <a:srgbClr val="00358E"/>
                </a:solidFill>
                <a:latin typeface="Calibri"/>
                <a:cs typeface="Calibri"/>
              </a:rPr>
              <a:t>Sponsorship</a:t>
            </a: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	</a:t>
            </a:r>
            <a:r>
              <a:rPr sz="1200" b="1" spc="35" dirty="0">
                <a:solidFill>
                  <a:srgbClr val="00358E"/>
                </a:solidFill>
                <a:latin typeface="Calibri"/>
                <a:cs typeface="Calibri"/>
              </a:rPr>
              <a:t>Partners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5060" y="5335098"/>
            <a:ext cx="961926" cy="24992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86612" y="5579414"/>
            <a:ext cx="817332" cy="2406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734940" y="5314645"/>
            <a:ext cx="1090930" cy="290830"/>
          </a:xfrm>
          <a:prstGeom prst="rect">
            <a:avLst/>
          </a:prstGeom>
          <a:ln w="12700">
            <a:solidFill>
              <a:srgbClr val="00358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75"/>
              </a:lnSpc>
            </a:pPr>
            <a:r>
              <a:rPr sz="1000" dirty="0">
                <a:solidFill>
                  <a:srgbClr val="00358E"/>
                </a:solidFill>
                <a:latin typeface="Calibri"/>
                <a:cs typeface="Calibri"/>
              </a:rPr>
              <a:t>11</a:t>
            </a:r>
            <a:r>
              <a:rPr sz="1000" spc="5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358E"/>
                </a:solidFill>
                <a:latin typeface="Calibri"/>
                <a:cs typeface="Calibri"/>
              </a:rPr>
              <a:t>State</a:t>
            </a:r>
            <a:r>
              <a:rPr sz="1000" spc="4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358E"/>
                </a:solidFill>
                <a:latin typeface="Calibri"/>
                <a:cs typeface="Calibri"/>
              </a:rPr>
              <a:t>Energy</a:t>
            </a:r>
            <a:endParaRPr sz="1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000" spc="-10" dirty="0">
                <a:solidFill>
                  <a:srgbClr val="00358E"/>
                </a:solidFill>
                <a:latin typeface="Calibri"/>
                <a:cs typeface="Calibri"/>
              </a:rPr>
              <a:t>Offices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8115" y="5749239"/>
            <a:ext cx="1090930" cy="290830"/>
          </a:xfrm>
          <a:prstGeom prst="rect">
            <a:avLst/>
          </a:prstGeom>
          <a:ln w="12700">
            <a:solidFill>
              <a:srgbClr val="00358E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224790">
              <a:lnSpc>
                <a:spcPct val="100000"/>
              </a:lnSpc>
              <a:spcBef>
                <a:spcPts val="475"/>
              </a:spcBef>
            </a:pPr>
            <a:r>
              <a:rPr sz="1000" dirty="0">
                <a:solidFill>
                  <a:srgbClr val="00358E"/>
                </a:solidFill>
                <a:latin typeface="Calibri"/>
                <a:cs typeface="Calibri"/>
              </a:rPr>
              <a:t>11</a:t>
            </a:r>
            <a:r>
              <a:rPr sz="1000" spc="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358E"/>
                </a:solidFill>
                <a:latin typeface="Calibri"/>
                <a:cs typeface="Calibri"/>
              </a:rPr>
              <a:t>Utilities*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55649" y="5096002"/>
            <a:ext cx="1280160" cy="0"/>
          </a:xfrm>
          <a:custGeom>
            <a:avLst/>
            <a:gdLst/>
            <a:ahLst/>
            <a:cxnLst/>
            <a:rect l="l" t="t" r="r" b="b"/>
            <a:pathLst>
              <a:path w="1280160">
                <a:moveTo>
                  <a:pt x="0" y="0"/>
                </a:moveTo>
                <a:lnTo>
                  <a:pt x="1280134" y="0"/>
                </a:lnTo>
              </a:path>
            </a:pathLst>
          </a:custGeom>
          <a:ln w="38100">
            <a:solidFill>
              <a:srgbClr val="0035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7975" y="5096002"/>
            <a:ext cx="1280160" cy="0"/>
          </a:xfrm>
          <a:custGeom>
            <a:avLst/>
            <a:gdLst/>
            <a:ahLst/>
            <a:cxnLst/>
            <a:rect l="l" t="t" r="r" b="b"/>
            <a:pathLst>
              <a:path w="1280160">
                <a:moveTo>
                  <a:pt x="0" y="0"/>
                </a:moveTo>
                <a:lnTo>
                  <a:pt x="1280160" y="0"/>
                </a:lnTo>
              </a:path>
            </a:pathLst>
          </a:custGeom>
          <a:ln w="38100">
            <a:solidFill>
              <a:srgbClr val="0035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40198" y="5096002"/>
            <a:ext cx="1280160" cy="0"/>
          </a:xfrm>
          <a:custGeom>
            <a:avLst/>
            <a:gdLst/>
            <a:ahLst/>
            <a:cxnLst/>
            <a:rect l="l" t="t" r="r" b="b"/>
            <a:pathLst>
              <a:path w="1280160">
                <a:moveTo>
                  <a:pt x="0" y="0"/>
                </a:moveTo>
                <a:lnTo>
                  <a:pt x="1280160" y="0"/>
                </a:lnTo>
              </a:path>
            </a:pathLst>
          </a:custGeom>
          <a:ln w="38100">
            <a:solidFill>
              <a:srgbClr val="0035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68361" y="5749239"/>
            <a:ext cx="1090930" cy="290830"/>
          </a:xfrm>
          <a:prstGeom prst="rect">
            <a:avLst/>
          </a:prstGeom>
          <a:ln w="12700">
            <a:solidFill>
              <a:srgbClr val="00358E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475"/>
              </a:spcBef>
            </a:pPr>
            <a:r>
              <a:rPr sz="1000" spc="10" dirty="0">
                <a:solidFill>
                  <a:srgbClr val="00358E"/>
                </a:solidFill>
                <a:latin typeface="Calibri"/>
                <a:cs typeface="Calibri"/>
              </a:rPr>
              <a:t>SMEs,</a:t>
            </a:r>
            <a:r>
              <a:rPr sz="1000" spc="1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358E"/>
                </a:solidFill>
                <a:latin typeface="Calibri"/>
                <a:cs typeface="Calibri"/>
              </a:rPr>
              <a:t>Advisors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4108" y="2101850"/>
            <a:ext cx="5763260" cy="0"/>
          </a:xfrm>
          <a:custGeom>
            <a:avLst/>
            <a:gdLst/>
            <a:ahLst/>
            <a:cxnLst/>
            <a:rect l="l" t="t" r="r" b="b"/>
            <a:pathLst>
              <a:path w="5763260">
                <a:moveTo>
                  <a:pt x="0" y="0"/>
                </a:moveTo>
                <a:lnTo>
                  <a:pt x="5762853" y="0"/>
                </a:lnTo>
              </a:path>
            </a:pathLst>
          </a:custGeom>
          <a:ln w="38100">
            <a:solidFill>
              <a:srgbClr val="0035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313180" y="1538183"/>
            <a:ext cx="1597660" cy="427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Our</a:t>
            </a:r>
            <a:r>
              <a:rPr sz="1200" b="1" spc="9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35" dirty="0">
                <a:solidFill>
                  <a:srgbClr val="00358E"/>
                </a:solidFill>
                <a:latin typeface="Calibri"/>
                <a:cs typeface="Calibri"/>
              </a:rPr>
              <a:t>Understanding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Purpose</a:t>
            </a:r>
            <a:r>
              <a:rPr sz="1200" spc="7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&amp;</a:t>
            </a:r>
            <a:r>
              <a:rPr sz="1200" spc="8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358E"/>
                </a:solidFill>
                <a:latin typeface="Calibri"/>
                <a:cs typeface="Calibri"/>
              </a:rPr>
              <a:t>Stakeholders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71512" y="1520444"/>
            <a:ext cx="497205" cy="497205"/>
          </a:xfrm>
          <a:custGeom>
            <a:avLst/>
            <a:gdLst/>
            <a:ahLst/>
            <a:cxnLst/>
            <a:rect l="l" t="t" r="r" b="b"/>
            <a:pathLst>
              <a:path w="497205" h="497205">
                <a:moveTo>
                  <a:pt x="0" y="248411"/>
                </a:moveTo>
                <a:lnTo>
                  <a:pt x="5047" y="198321"/>
                </a:lnTo>
                <a:lnTo>
                  <a:pt x="19522" y="151679"/>
                </a:lnTo>
                <a:lnTo>
                  <a:pt x="42427" y="109481"/>
                </a:lnTo>
                <a:lnTo>
                  <a:pt x="72763" y="72723"/>
                </a:lnTo>
                <a:lnTo>
                  <a:pt x="109529" y="42400"/>
                </a:lnTo>
                <a:lnTo>
                  <a:pt x="151727" y="19508"/>
                </a:lnTo>
                <a:lnTo>
                  <a:pt x="198359" y="5043"/>
                </a:lnTo>
                <a:lnTo>
                  <a:pt x="248424" y="0"/>
                </a:lnTo>
                <a:lnTo>
                  <a:pt x="298490" y="5043"/>
                </a:lnTo>
                <a:lnTo>
                  <a:pt x="345121" y="19508"/>
                </a:lnTo>
                <a:lnTo>
                  <a:pt x="387319" y="42400"/>
                </a:lnTo>
                <a:lnTo>
                  <a:pt x="424086" y="72723"/>
                </a:lnTo>
                <a:lnTo>
                  <a:pt x="454421" y="109481"/>
                </a:lnTo>
                <a:lnTo>
                  <a:pt x="477326" y="151679"/>
                </a:lnTo>
                <a:lnTo>
                  <a:pt x="491802" y="198321"/>
                </a:lnTo>
                <a:lnTo>
                  <a:pt x="496849" y="248411"/>
                </a:lnTo>
                <a:lnTo>
                  <a:pt x="491802" y="298465"/>
                </a:lnTo>
                <a:lnTo>
                  <a:pt x="477326" y="345090"/>
                </a:lnTo>
                <a:lnTo>
                  <a:pt x="454421" y="387286"/>
                </a:lnTo>
                <a:lnTo>
                  <a:pt x="424086" y="424052"/>
                </a:lnTo>
                <a:lnTo>
                  <a:pt x="387319" y="454390"/>
                </a:lnTo>
                <a:lnTo>
                  <a:pt x="345121" y="477297"/>
                </a:lnTo>
                <a:lnTo>
                  <a:pt x="298490" y="491775"/>
                </a:lnTo>
                <a:lnTo>
                  <a:pt x="248424" y="496823"/>
                </a:lnTo>
                <a:lnTo>
                  <a:pt x="198359" y="491775"/>
                </a:lnTo>
                <a:lnTo>
                  <a:pt x="151727" y="477297"/>
                </a:lnTo>
                <a:lnTo>
                  <a:pt x="109529" y="454390"/>
                </a:lnTo>
                <a:lnTo>
                  <a:pt x="72763" y="424052"/>
                </a:lnTo>
                <a:lnTo>
                  <a:pt x="42427" y="387286"/>
                </a:lnTo>
                <a:lnTo>
                  <a:pt x="19522" y="345090"/>
                </a:lnTo>
                <a:lnTo>
                  <a:pt x="5047" y="298465"/>
                </a:lnTo>
                <a:lnTo>
                  <a:pt x="0" y="248411"/>
                </a:lnTo>
                <a:close/>
              </a:path>
            </a:pathLst>
          </a:custGeom>
          <a:ln w="12700">
            <a:solidFill>
              <a:srgbClr val="0035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1809" y="1629079"/>
            <a:ext cx="217804" cy="281305"/>
          </a:xfrm>
          <a:custGeom>
            <a:avLst/>
            <a:gdLst/>
            <a:ahLst/>
            <a:cxnLst/>
            <a:rect l="l" t="t" r="r" b="b"/>
            <a:pathLst>
              <a:path w="217805" h="281305">
                <a:moveTo>
                  <a:pt x="73621" y="210578"/>
                </a:moveTo>
                <a:lnTo>
                  <a:pt x="45567" y="210578"/>
                </a:lnTo>
                <a:lnTo>
                  <a:pt x="45567" y="238633"/>
                </a:lnTo>
                <a:lnTo>
                  <a:pt x="73621" y="238633"/>
                </a:lnTo>
                <a:lnTo>
                  <a:pt x="73621" y="210578"/>
                </a:lnTo>
                <a:close/>
              </a:path>
              <a:path w="217805" h="281305">
                <a:moveTo>
                  <a:pt x="73621" y="154457"/>
                </a:moveTo>
                <a:lnTo>
                  <a:pt x="45567" y="154457"/>
                </a:lnTo>
                <a:lnTo>
                  <a:pt x="45567" y="182511"/>
                </a:lnTo>
                <a:lnTo>
                  <a:pt x="73621" y="182511"/>
                </a:lnTo>
                <a:lnTo>
                  <a:pt x="73621" y="154457"/>
                </a:lnTo>
                <a:close/>
              </a:path>
              <a:path w="217805" h="281305">
                <a:moveTo>
                  <a:pt x="73621" y="98323"/>
                </a:moveTo>
                <a:lnTo>
                  <a:pt x="45567" y="98323"/>
                </a:lnTo>
                <a:lnTo>
                  <a:pt x="45567" y="126390"/>
                </a:lnTo>
                <a:lnTo>
                  <a:pt x="73621" y="126390"/>
                </a:lnTo>
                <a:lnTo>
                  <a:pt x="73621" y="98323"/>
                </a:lnTo>
                <a:close/>
              </a:path>
              <a:path w="217805" h="281305">
                <a:moveTo>
                  <a:pt x="73621" y="42202"/>
                </a:moveTo>
                <a:lnTo>
                  <a:pt x="45567" y="42202"/>
                </a:lnTo>
                <a:lnTo>
                  <a:pt x="45567" y="70269"/>
                </a:lnTo>
                <a:lnTo>
                  <a:pt x="73621" y="70269"/>
                </a:lnTo>
                <a:lnTo>
                  <a:pt x="73621" y="42202"/>
                </a:lnTo>
                <a:close/>
              </a:path>
              <a:path w="217805" h="281305">
                <a:moveTo>
                  <a:pt x="171780" y="217589"/>
                </a:moveTo>
                <a:lnTo>
                  <a:pt x="101663" y="217589"/>
                </a:lnTo>
                <a:lnTo>
                  <a:pt x="101663" y="231622"/>
                </a:lnTo>
                <a:lnTo>
                  <a:pt x="171780" y="231622"/>
                </a:lnTo>
                <a:lnTo>
                  <a:pt x="171780" y="217589"/>
                </a:lnTo>
                <a:close/>
              </a:path>
              <a:path w="217805" h="281305">
                <a:moveTo>
                  <a:pt x="171780" y="161467"/>
                </a:moveTo>
                <a:lnTo>
                  <a:pt x="101663" y="161467"/>
                </a:lnTo>
                <a:lnTo>
                  <a:pt x="101663" y="175501"/>
                </a:lnTo>
                <a:lnTo>
                  <a:pt x="171780" y="175501"/>
                </a:lnTo>
                <a:lnTo>
                  <a:pt x="171780" y="161467"/>
                </a:lnTo>
                <a:close/>
              </a:path>
              <a:path w="217805" h="281305">
                <a:moveTo>
                  <a:pt x="171780" y="105346"/>
                </a:moveTo>
                <a:lnTo>
                  <a:pt x="101663" y="105346"/>
                </a:lnTo>
                <a:lnTo>
                  <a:pt x="101663" y="119380"/>
                </a:lnTo>
                <a:lnTo>
                  <a:pt x="171780" y="119380"/>
                </a:lnTo>
                <a:lnTo>
                  <a:pt x="171780" y="105346"/>
                </a:lnTo>
                <a:close/>
              </a:path>
              <a:path w="217805" h="281305">
                <a:moveTo>
                  <a:pt x="171780" y="49225"/>
                </a:moveTo>
                <a:lnTo>
                  <a:pt x="101663" y="49225"/>
                </a:lnTo>
                <a:lnTo>
                  <a:pt x="101663" y="63246"/>
                </a:lnTo>
                <a:lnTo>
                  <a:pt x="171780" y="63246"/>
                </a:lnTo>
                <a:lnTo>
                  <a:pt x="171780" y="49225"/>
                </a:lnTo>
                <a:close/>
              </a:path>
              <a:path w="217805" h="281305">
                <a:moveTo>
                  <a:pt x="217360" y="0"/>
                </a:moveTo>
                <a:lnTo>
                  <a:pt x="196329" y="0"/>
                </a:lnTo>
                <a:lnTo>
                  <a:pt x="196329" y="21590"/>
                </a:lnTo>
                <a:lnTo>
                  <a:pt x="196329" y="259143"/>
                </a:lnTo>
                <a:lnTo>
                  <a:pt x="21031" y="259143"/>
                </a:lnTo>
                <a:lnTo>
                  <a:pt x="21031" y="21590"/>
                </a:lnTo>
                <a:lnTo>
                  <a:pt x="196329" y="21590"/>
                </a:lnTo>
                <a:lnTo>
                  <a:pt x="196329" y="0"/>
                </a:lnTo>
                <a:lnTo>
                  <a:pt x="0" y="0"/>
                </a:lnTo>
                <a:lnTo>
                  <a:pt x="0" y="21590"/>
                </a:lnTo>
                <a:lnTo>
                  <a:pt x="0" y="259143"/>
                </a:lnTo>
                <a:lnTo>
                  <a:pt x="0" y="280746"/>
                </a:lnTo>
                <a:lnTo>
                  <a:pt x="217360" y="280746"/>
                </a:lnTo>
                <a:lnTo>
                  <a:pt x="217360" y="259689"/>
                </a:lnTo>
                <a:lnTo>
                  <a:pt x="217360" y="259143"/>
                </a:lnTo>
                <a:lnTo>
                  <a:pt x="217360" y="21590"/>
                </a:lnTo>
                <a:lnTo>
                  <a:pt x="217360" y="21158"/>
                </a:lnTo>
                <a:lnTo>
                  <a:pt x="217360" y="0"/>
                </a:lnTo>
                <a:close/>
              </a:path>
            </a:pathLst>
          </a:custGeom>
          <a:solidFill>
            <a:srgbClr val="003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53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750" b="1" dirty="0">
                <a:latin typeface="Calibri"/>
                <a:cs typeface="Calibri"/>
              </a:rPr>
              <a:t>29</a:t>
            </a:fld>
            <a:r>
              <a:rPr sz="750" b="1" spc="409" dirty="0">
                <a:latin typeface="Calibri"/>
                <a:cs typeface="Calibri"/>
              </a:rPr>
              <a:t>  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470" dirty="0">
                <a:latin typeface="Calibri"/>
                <a:cs typeface="Calibri"/>
              </a:rPr>
              <a:t> </a:t>
            </a:r>
            <a:r>
              <a:rPr dirty="0"/>
              <a:t>Copyright</a:t>
            </a:r>
            <a:r>
              <a:rPr spc="85" dirty="0"/>
              <a:t> </a:t>
            </a:r>
            <a:r>
              <a:rPr spc="-40" dirty="0"/>
              <a:t>©</a:t>
            </a:r>
            <a:r>
              <a:rPr spc="75" dirty="0"/>
              <a:t> </a:t>
            </a:r>
            <a:r>
              <a:rPr dirty="0"/>
              <a:t>Baringa</a:t>
            </a:r>
            <a:r>
              <a:rPr spc="65" dirty="0"/>
              <a:t> </a:t>
            </a:r>
            <a:r>
              <a:rPr dirty="0"/>
              <a:t>Partners </a:t>
            </a:r>
            <a:r>
              <a:rPr spc="50" dirty="0"/>
              <a:t>LLP</a:t>
            </a:r>
            <a:r>
              <a:rPr spc="55" dirty="0"/>
              <a:t> </a:t>
            </a:r>
            <a:r>
              <a:rPr dirty="0"/>
              <a:t>2025.</a:t>
            </a:r>
            <a:r>
              <a:rPr spc="245" dirty="0"/>
              <a:t> </a:t>
            </a:r>
            <a:r>
              <a:rPr dirty="0"/>
              <a:t>All</a:t>
            </a:r>
            <a:r>
              <a:rPr spc="85" dirty="0"/>
              <a:t> </a:t>
            </a:r>
            <a:r>
              <a:rPr dirty="0"/>
              <a:t>rights</a:t>
            </a:r>
            <a:r>
              <a:rPr spc="75" dirty="0"/>
              <a:t> </a:t>
            </a:r>
            <a:r>
              <a:rPr dirty="0"/>
              <a:t>reserved.</a:t>
            </a:r>
            <a:r>
              <a:rPr spc="65" dirty="0"/>
              <a:t> </a:t>
            </a:r>
            <a:r>
              <a:rPr dirty="0"/>
              <a:t>This</a:t>
            </a:r>
            <a:r>
              <a:rPr spc="95" dirty="0"/>
              <a:t> </a:t>
            </a:r>
            <a:r>
              <a:rPr dirty="0"/>
              <a:t>document</a:t>
            </a:r>
            <a:r>
              <a:rPr spc="65" dirty="0"/>
              <a:t> </a:t>
            </a:r>
            <a:r>
              <a:rPr dirty="0"/>
              <a:t>is</a:t>
            </a:r>
            <a:r>
              <a:rPr spc="75" dirty="0"/>
              <a:t> </a:t>
            </a:r>
            <a:r>
              <a:rPr dirty="0"/>
              <a:t>subject</a:t>
            </a:r>
            <a:r>
              <a:rPr spc="85" dirty="0"/>
              <a:t> </a:t>
            </a:r>
            <a:r>
              <a:rPr dirty="0"/>
              <a:t>to</a:t>
            </a:r>
            <a:r>
              <a:rPr spc="65" dirty="0"/>
              <a:t> </a:t>
            </a:r>
            <a:r>
              <a:rPr dirty="0"/>
              <a:t>contract</a:t>
            </a:r>
            <a:r>
              <a:rPr spc="3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contains</a:t>
            </a:r>
            <a:r>
              <a:rPr spc="45" dirty="0"/>
              <a:t> </a:t>
            </a:r>
            <a:r>
              <a:rPr dirty="0"/>
              <a:t>confidential</a:t>
            </a:r>
            <a:r>
              <a:rPr spc="8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proprietary</a:t>
            </a:r>
            <a:r>
              <a:rPr spc="3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121" y="6513738"/>
            <a:ext cx="492252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ts val="869"/>
              </a:lnSpc>
              <a:tabLst>
                <a:tab pos="182245" algn="l"/>
              </a:tabLst>
            </a:pPr>
            <a:r>
              <a:rPr sz="750" b="1" spc="-50" dirty="0">
                <a:solidFill>
                  <a:srgbClr val="252525"/>
                </a:solidFill>
                <a:latin typeface="Calibri"/>
                <a:cs typeface="Calibri"/>
              </a:rPr>
              <a:t>3</a:t>
            </a:r>
            <a:r>
              <a:rPr sz="750" b="1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750" b="1" spc="-45" dirty="0">
                <a:solidFill>
                  <a:srgbClr val="252525"/>
                </a:solidFill>
                <a:latin typeface="Calibri"/>
                <a:cs typeface="Calibri"/>
              </a:rPr>
              <a:t>|</a:t>
            </a:r>
            <a:r>
              <a:rPr sz="750" b="1" spc="180" dirty="0">
                <a:solidFill>
                  <a:srgbClr val="252525"/>
                </a:solidFill>
                <a:latin typeface="Calibri"/>
                <a:cs typeface="Calibri"/>
              </a:rPr>
              <a:t> 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Copyright</a:t>
            </a:r>
            <a:r>
              <a:rPr sz="55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spc="-40" dirty="0">
                <a:solidFill>
                  <a:srgbClr val="252525"/>
                </a:solidFill>
                <a:latin typeface="Calibri"/>
                <a:cs typeface="Calibri"/>
              </a:rPr>
              <a:t>©</a:t>
            </a:r>
            <a:r>
              <a:rPr sz="55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Baringa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Partners</a:t>
            </a:r>
            <a:r>
              <a:rPr sz="55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spc="50" dirty="0">
                <a:solidFill>
                  <a:srgbClr val="252525"/>
                </a:solidFill>
                <a:latin typeface="Calibri"/>
                <a:cs typeface="Calibri"/>
              </a:rPr>
              <a:t>LLP</a:t>
            </a:r>
            <a:r>
              <a:rPr sz="5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2025.</a:t>
            </a:r>
            <a:r>
              <a:rPr sz="550" spc="2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All</a:t>
            </a:r>
            <a:r>
              <a:rPr sz="55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rights</a:t>
            </a:r>
            <a:r>
              <a:rPr sz="55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reserved.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This</a:t>
            </a:r>
            <a:r>
              <a:rPr sz="55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document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55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subject</a:t>
            </a:r>
            <a:r>
              <a:rPr sz="55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contract</a:t>
            </a:r>
            <a:r>
              <a:rPr sz="5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55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contains</a:t>
            </a:r>
            <a:r>
              <a:rPr sz="5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confidential</a:t>
            </a:r>
            <a:r>
              <a:rPr sz="55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55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proprietary</a:t>
            </a:r>
            <a:r>
              <a:rPr sz="5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252525"/>
                </a:solidFill>
                <a:latin typeface="Calibri"/>
                <a:cs typeface="Calibri"/>
              </a:rPr>
              <a:t>information.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500" dirty="0">
                <a:solidFill>
                  <a:srgbClr val="252525"/>
                </a:solidFill>
                <a:latin typeface="Calibri"/>
                <a:cs typeface="Calibri"/>
              </a:rPr>
              <a:t>Baringa</a:t>
            </a:r>
            <a:r>
              <a:rPr sz="5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52525"/>
                </a:solidFill>
                <a:latin typeface="Calibri"/>
                <a:cs typeface="Calibri"/>
              </a:rPr>
              <a:t>Confidential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79075" y="6274894"/>
              <a:ext cx="1268450" cy="503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6277" y="2574747"/>
            <a:ext cx="39643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00" dirty="0">
                <a:solidFill>
                  <a:srgbClr val="FFFFFF"/>
                </a:solidFill>
                <a:latin typeface="Calibri"/>
                <a:cs typeface="Calibri"/>
              </a:rPr>
              <a:t>Purpose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85" dirty="0">
                <a:solidFill>
                  <a:srgbClr val="FFFFFF"/>
                </a:solidFill>
                <a:latin typeface="Calibri"/>
                <a:cs typeface="Calibri"/>
              </a:rPr>
              <a:t>Background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21502" y="4450079"/>
            <a:ext cx="5039995" cy="0"/>
          </a:xfrm>
          <a:custGeom>
            <a:avLst/>
            <a:gdLst/>
            <a:ahLst/>
            <a:cxnLst/>
            <a:rect l="l" t="t" r="r" b="b"/>
            <a:pathLst>
              <a:path w="5039995">
                <a:moveTo>
                  <a:pt x="0" y="0"/>
                </a:moveTo>
                <a:lnTo>
                  <a:pt x="5039995" y="0"/>
                </a:lnTo>
              </a:path>
            </a:pathLst>
          </a:custGeom>
          <a:ln w="12700">
            <a:solidFill>
              <a:srgbClr val="0035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8812" y="1242441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456" y="0"/>
                </a:lnTo>
              </a:path>
            </a:pathLst>
          </a:custGeom>
          <a:ln w="28575">
            <a:solidFill>
              <a:srgbClr val="0035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b="1" spc="55" dirty="0">
                <a:latin typeface="Calibri"/>
                <a:cs typeface="Calibri"/>
              </a:rPr>
              <a:t>There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are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four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main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140" dirty="0">
                <a:latin typeface="Calibri"/>
                <a:cs typeface="Calibri"/>
              </a:rPr>
              <a:t>phases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that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will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help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aid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180" dirty="0">
                <a:latin typeface="Calibri"/>
                <a:cs typeface="Calibri"/>
              </a:rPr>
              <a:t>SEOs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and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75" dirty="0">
                <a:latin typeface="Calibri"/>
                <a:cs typeface="Calibri"/>
              </a:rPr>
              <a:t>utilities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in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145" dirty="0">
                <a:latin typeface="Calibri"/>
                <a:cs typeface="Calibri"/>
              </a:rPr>
              <a:t>assessing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80" dirty="0">
                <a:latin typeface="Calibri"/>
                <a:cs typeface="Calibri"/>
              </a:rPr>
              <a:t>allocating </a:t>
            </a:r>
            <a:r>
              <a:rPr b="1" spc="100" dirty="0">
                <a:latin typeface="Calibri"/>
                <a:cs typeface="Calibri"/>
              </a:rPr>
              <a:t>resilience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funds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6277" y="175006"/>
            <a:ext cx="2574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0" dirty="0">
                <a:solidFill>
                  <a:srgbClr val="00358E"/>
                </a:solidFill>
                <a:latin typeface="Calibri"/>
                <a:cs typeface="Calibri"/>
              </a:rPr>
              <a:t>SCOPE</a:t>
            </a:r>
            <a:r>
              <a:rPr sz="1200" b="1" spc="-5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&amp;</a:t>
            </a:r>
            <a:r>
              <a:rPr sz="12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65" dirty="0">
                <a:solidFill>
                  <a:srgbClr val="00358E"/>
                </a:solidFill>
                <a:latin typeface="Calibri"/>
                <a:cs typeface="Calibri"/>
              </a:rPr>
              <a:t>BACKGROUND</a:t>
            </a:r>
            <a:r>
              <a:rPr sz="12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40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spc="-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00358E"/>
                </a:solidFill>
                <a:latin typeface="Calibri"/>
                <a:cs typeface="Calibri"/>
              </a:rPr>
              <a:t>APPROACH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30006" y="4024376"/>
            <a:ext cx="2407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80" dirty="0">
                <a:solidFill>
                  <a:srgbClr val="00358E"/>
                </a:solidFill>
                <a:latin typeface="Calibri"/>
                <a:cs typeface="Calibri"/>
              </a:rPr>
              <a:t>CURRENT</a:t>
            </a:r>
            <a:r>
              <a:rPr sz="1200" b="1" spc="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&amp;</a:t>
            </a:r>
            <a:r>
              <a:rPr sz="1200" b="1" spc="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00358E"/>
                </a:solidFill>
                <a:latin typeface="Calibri"/>
                <a:cs typeface="Calibri"/>
              </a:rPr>
              <a:t>FUTURE</a:t>
            </a:r>
            <a:r>
              <a:rPr sz="1200" b="1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STATE</a:t>
            </a:r>
            <a:r>
              <a:rPr sz="1200" b="1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75" dirty="0">
                <a:solidFill>
                  <a:srgbClr val="00358E"/>
                </a:solidFill>
                <a:latin typeface="Calibri"/>
                <a:cs typeface="Calibri"/>
              </a:rPr>
              <a:t>OF</a:t>
            </a:r>
            <a:r>
              <a:rPr sz="1200" b="1" spc="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00358E"/>
                </a:solidFill>
                <a:latin typeface="Calibri"/>
                <a:cs typeface="Calibri"/>
              </a:rPr>
              <a:t>THE </a:t>
            </a:r>
            <a:r>
              <a:rPr sz="1200" b="1" spc="70" dirty="0">
                <a:solidFill>
                  <a:srgbClr val="00358E"/>
                </a:solidFill>
                <a:latin typeface="Calibri"/>
                <a:cs typeface="Calibri"/>
              </a:rPr>
              <a:t>GRID</a:t>
            </a:r>
            <a:r>
              <a:rPr sz="12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00358E"/>
                </a:solidFill>
                <a:latin typeface="Calibri"/>
                <a:cs typeface="Calibri"/>
              </a:rPr>
              <a:t>REPORT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30006" y="4525872"/>
            <a:ext cx="2223770" cy="19011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10000"/>
              </a:lnSpc>
              <a:spcBef>
                <a:spcPts val="105"/>
              </a:spcBef>
              <a:buClr>
                <a:srgbClr val="00358E"/>
              </a:buClr>
              <a:buSzPct val="75000"/>
              <a:buFont typeface="Arial"/>
              <a:buChar char="•"/>
              <a:tabLst>
                <a:tab pos="299085" algn="l"/>
              </a:tabLst>
            </a:pPr>
            <a:r>
              <a:rPr sz="1200" b="1" spc="30" dirty="0">
                <a:solidFill>
                  <a:srgbClr val="252525"/>
                </a:solidFill>
                <a:latin typeface="Calibri"/>
                <a:cs typeface="Calibri"/>
              </a:rPr>
              <a:t>Deliverable:</a:t>
            </a:r>
            <a:r>
              <a:rPr sz="1200" b="1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Report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outlining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historic</a:t>
            </a:r>
            <a:r>
              <a:rPr sz="1200" spc="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utility</a:t>
            </a:r>
            <a:r>
              <a:rPr sz="120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reliability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performance</a:t>
            </a:r>
            <a:r>
              <a:rPr sz="1200" spc="1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assess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current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resilience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strategies</a:t>
            </a:r>
            <a:endParaRPr sz="1200">
              <a:latin typeface="Calibri"/>
              <a:cs typeface="Calibri"/>
            </a:endParaRPr>
          </a:p>
          <a:p>
            <a:pPr marL="299085" marR="6350" indent="-287020">
              <a:lnSpc>
                <a:spcPct val="110000"/>
              </a:lnSpc>
              <a:spcBef>
                <a:spcPts val="500"/>
              </a:spcBef>
              <a:buClr>
                <a:srgbClr val="00358E"/>
              </a:buClr>
              <a:buSzPct val="75000"/>
              <a:buFont typeface="Arial"/>
              <a:buChar char="•"/>
              <a:tabLst>
                <a:tab pos="299085" algn="l"/>
              </a:tabLst>
            </a:pPr>
            <a:r>
              <a:rPr sz="1200" b="1" spc="45" dirty="0">
                <a:solidFill>
                  <a:srgbClr val="252525"/>
                </a:solidFill>
                <a:latin typeface="Calibri"/>
                <a:cs typeface="Calibri"/>
              </a:rPr>
              <a:t>Objective:</a:t>
            </a:r>
            <a:r>
              <a:rPr sz="1200" b="1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Establish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52525"/>
                </a:solidFill>
                <a:latin typeface="Calibri"/>
                <a:cs typeface="Calibri"/>
              </a:rPr>
              <a:t>a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relationship</a:t>
            </a:r>
            <a:r>
              <a:rPr sz="1200" spc="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between</a:t>
            </a:r>
            <a:r>
              <a:rPr sz="1200" spc="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historic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weather</a:t>
            </a:r>
            <a:r>
              <a:rPr sz="1200" spc="1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outages</a:t>
            </a:r>
            <a:r>
              <a:rPr sz="1200" spc="1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1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52525"/>
                </a:solidFill>
                <a:latin typeface="Calibri"/>
                <a:cs typeface="Calibri"/>
              </a:rPr>
              <a:t>the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effectiveness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utility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investments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mitigate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risk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56970" y="1961388"/>
            <a:ext cx="10147935" cy="2489200"/>
          </a:xfrm>
          <a:custGeom>
            <a:avLst/>
            <a:gdLst/>
            <a:ahLst/>
            <a:cxnLst/>
            <a:rect l="l" t="t" r="r" b="b"/>
            <a:pathLst>
              <a:path w="10147935" h="2489200">
                <a:moveTo>
                  <a:pt x="0" y="2488692"/>
                </a:moveTo>
                <a:lnTo>
                  <a:pt x="4319955" y="2488692"/>
                </a:lnTo>
              </a:path>
              <a:path w="10147935" h="2489200">
                <a:moveTo>
                  <a:pt x="4864531" y="0"/>
                </a:moveTo>
                <a:lnTo>
                  <a:pt x="10147858" y="0"/>
                </a:lnTo>
              </a:path>
            </a:pathLst>
          </a:custGeom>
          <a:ln w="12700">
            <a:solidFill>
              <a:srgbClr val="0085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44346" y="4525872"/>
            <a:ext cx="2341880" cy="19011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271780" indent="-287020">
              <a:lnSpc>
                <a:spcPct val="110000"/>
              </a:lnSpc>
              <a:spcBef>
                <a:spcPts val="105"/>
              </a:spcBef>
              <a:buClr>
                <a:srgbClr val="0085BE"/>
              </a:buClr>
              <a:buSzPct val="75000"/>
              <a:buFont typeface="Arial"/>
              <a:buChar char="•"/>
              <a:tabLst>
                <a:tab pos="299085" algn="l"/>
              </a:tabLst>
            </a:pPr>
            <a:r>
              <a:rPr sz="1200" b="1" spc="30" dirty="0">
                <a:solidFill>
                  <a:srgbClr val="252525"/>
                </a:solidFill>
                <a:latin typeface="Calibri"/>
                <a:cs typeface="Calibri"/>
              </a:rPr>
              <a:t>Deliverable:</a:t>
            </a:r>
            <a:r>
              <a:rPr sz="1200" b="1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Document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explaining</a:t>
            </a:r>
            <a:r>
              <a:rPr sz="1200" spc="3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benefit-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cost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methodology</a:t>
            </a:r>
            <a:r>
              <a:rPr sz="1200" spc="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2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assessing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tradeoff</a:t>
            </a:r>
            <a:r>
              <a:rPr sz="1200" spc="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options</a:t>
            </a:r>
            <a:r>
              <a:rPr sz="120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among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investment</a:t>
            </a:r>
            <a:r>
              <a:rPr sz="1200" spc="2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options</a:t>
            </a:r>
            <a:endParaRPr sz="1200">
              <a:latin typeface="Calibri"/>
              <a:cs typeface="Calibri"/>
            </a:endParaRPr>
          </a:p>
          <a:p>
            <a:pPr marL="299085" marR="5080" indent="-287020">
              <a:lnSpc>
                <a:spcPct val="110000"/>
              </a:lnSpc>
              <a:spcBef>
                <a:spcPts val="500"/>
              </a:spcBef>
              <a:buClr>
                <a:srgbClr val="0085BE"/>
              </a:buClr>
              <a:buSzPct val="75000"/>
              <a:buFont typeface="Arial"/>
              <a:buChar char="•"/>
              <a:tabLst>
                <a:tab pos="299085" algn="l"/>
              </a:tabLst>
            </a:pPr>
            <a:r>
              <a:rPr sz="1200" b="1" spc="45" dirty="0">
                <a:solidFill>
                  <a:srgbClr val="252525"/>
                </a:solidFill>
                <a:latin typeface="Calibri"/>
                <a:cs typeface="Calibri"/>
              </a:rPr>
              <a:t>Objective:</a:t>
            </a:r>
            <a:r>
              <a:rPr sz="1200" b="1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Equip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SEOs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52525"/>
                </a:solidFill>
                <a:latin typeface="Calibri"/>
                <a:cs typeface="Calibri"/>
              </a:rPr>
              <a:t>and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utilities</a:t>
            </a:r>
            <a:r>
              <a:rPr sz="12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prioritization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framework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assess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resilience investments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30006" y="1352169"/>
            <a:ext cx="2527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70" dirty="0">
                <a:solidFill>
                  <a:srgbClr val="0085BE"/>
                </a:solidFill>
                <a:latin typeface="Calibri"/>
                <a:cs typeface="Calibri"/>
              </a:rPr>
              <a:t>GRID</a:t>
            </a:r>
            <a:r>
              <a:rPr sz="1200" b="1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90" dirty="0">
                <a:solidFill>
                  <a:srgbClr val="0085BE"/>
                </a:solidFill>
                <a:latin typeface="Calibri"/>
                <a:cs typeface="Calibri"/>
              </a:rPr>
              <a:t>RESILIENCE</a:t>
            </a:r>
            <a:r>
              <a:rPr sz="1200" b="1" spc="1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60" dirty="0">
                <a:solidFill>
                  <a:srgbClr val="0085BE"/>
                </a:solidFill>
                <a:latin typeface="Calibri"/>
                <a:cs typeface="Calibri"/>
              </a:rPr>
              <a:t>RISK, </a:t>
            </a:r>
            <a:r>
              <a:rPr sz="1200" b="1" spc="55" dirty="0">
                <a:solidFill>
                  <a:srgbClr val="0085BE"/>
                </a:solidFill>
                <a:latin typeface="Calibri"/>
                <a:cs typeface="Calibri"/>
              </a:rPr>
              <a:t>VULNERABILITIES</a:t>
            </a:r>
            <a:r>
              <a:rPr sz="1200" b="1" spc="10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0085BE"/>
                </a:solidFill>
                <a:latin typeface="Calibri"/>
                <a:cs typeface="Calibri"/>
              </a:rPr>
              <a:t>AND</a:t>
            </a:r>
            <a:r>
              <a:rPr sz="1200" b="1" spc="15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85BE"/>
                </a:solidFill>
                <a:latin typeface="Calibri"/>
                <a:cs typeface="Calibri"/>
              </a:rPr>
              <a:t>INVESTMENT </a:t>
            </a:r>
            <a:r>
              <a:rPr sz="1200" b="1" spc="50" dirty="0">
                <a:solidFill>
                  <a:srgbClr val="0085BE"/>
                </a:solidFill>
                <a:latin typeface="Calibri"/>
                <a:cs typeface="Calibri"/>
              </a:rPr>
              <a:t>REPORT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30006" y="2037333"/>
            <a:ext cx="2640330" cy="1699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46050" indent="-287020">
              <a:lnSpc>
                <a:spcPct val="110000"/>
              </a:lnSpc>
              <a:spcBef>
                <a:spcPts val="100"/>
              </a:spcBef>
              <a:buClr>
                <a:srgbClr val="0085BE"/>
              </a:buClr>
              <a:buSzPct val="75000"/>
              <a:buFont typeface="Arial"/>
              <a:buChar char="•"/>
              <a:tabLst>
                <a:tab pos="299085" algn="l"/>
              </a:tabLst>
            </a:pPr>
            <a:r>
              <a:rPr sz="1200" b="1" spc="30" dirty="0">
                <a:solidFill>
                  <a:srgbClr val="252525"/>
                </a:solidFill>
                <a:latin typeface="Calibri"/>
                <a:cs typeface="Calibri"/>
              </a:rPr>
              <a:t>Deliverable:</a:t>
            </a:r>
            <a:r>
              <a:rPr sz="1200" b="1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Report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summarizing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downscale</a:t>
            </a:r>
            <a:r>
              <a:rPr sz="1200" spc="1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climate</a:t>
            </a:r>
            <a:r>
              <a:rPr sz="1200" spc="1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forecasts,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general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asset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vulnerability,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52525"/>
                </a:solidFill>
                <a:latin typeface="Calibri"/>
                <a:cs typeface="Calibri"/>
              </a:rPr>
              <a:t>and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adaptation</a:t>
            </a:r>
            <a:r>
              <a:rPr sz="1200" spc="229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investments</a:t>
            </a:r>
            <a:endParaRPr sz="1200">
              <a:latin typeface="Calibri"/>
              <a:cs typeface="Calibri"/>
            </a:endParaRPr>
          </a:p>
          <a:p>
            <a:pPr marL="299085" marR="5080" indent="-287020">
              <a:lnSpc>
                <a:spcPct val="110100"/>
              </a:lnSpc>
              <a:spcBef>
                <a:spcPts val="500"/>
              </a:spcBef>
              <a:buClr>
                <a:srgbClr val="0085BE"/>
              </a:buClr>
              <a:buSzPct val="75000"/>
              <a:buFont typeface="Arial"/>
              <a:buChar char="•"/>
              <a:tabLst>
                <a:tab pos="299085" algn="l"/>
              </a:tabLst>
            </a:pPr>
            <a:r>
              <a:rPr sz="1200" b="1" spc="45" dirty="0">
                <a:solidFill>
                  <a:srgbClr val="252525"/>
                </a:solidFill>
                <a:latin typeface="Calibri"/>
                <a:cs typeface="Calibri"/>
              </a:rPr>
              <a:t>Objective:</a:t>
            </a:r>
            <a:r>
              <a:rPr sz="1200" b="1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Assess</a:t>
            </a:r>
            <a:r>
              <a:rPr sz="120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state-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wide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exposure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future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weather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indicate</a:t>
            </a:r>
            <a:r>
              <a:rPr sz="120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high</a:t>
            </a:r>
            <a:r>
              <a:rPr sz="120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risk</a:t>
            </a:r>
            <a:r>
              <a:rPr sz="12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assets</a:t>
            </a:r>
            <a:r>
              <a:rPr sz="12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52525"/>
                </a:solidFill>
                <a:latin typeface="Calibri"/>
                <a:cs typeface="Calibri"/>
              </a:rPr>
              <a:t>and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mitigation</a:t>
            </a:r>
            <a:r>
              <a:rPr sz="1200" spc="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strategies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22350" y="1951227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032" y="0"/>
                </a:lnTo>
              </a:path>
            </a:pathLst>
          </a:custGeom>
          <a:ln w="12700">
            <a:solidFill>
              <a:srgbClr val="0035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09903" y="1524457"/>
            <a:ext cx="2235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80" dirty="0">
                <a:solidFill>
                  <a:srgbClr val="00358E"/>
                </a:solidFill>
                <a:latin typeface="Calibri"/>
                <a:cs typeface="Calibri"/>
              </a:rPr>
              <a:t>KICKOFF</a:t>
            </a:r>
            <a:r>
              <a:rPr sz="1200" b="1" spc="4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STATE</a:t>
            </a:r>
            <a:r>
              <a:rPr sz="1200" b="1" spc="4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70" dirty="0">
                <a:solidFill>
                  <a:srgbClr val="00358E"/>
                </a:solidFill>
                <a:latin typeface="Calibri"/>
                <a:cs typeface="Calibri"/>
              </a:rPr>
              <a:t>ENERGY</a:t>
            </a:r>
            <a:r>
              <a:rPr sz="1200" b="1" spc="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80" dirty="0">
                <a:solidFill>
                  <a:srgbClr val="00358E"/>
                </a:solidFill>
                <a:latin typeface="Calibri"/>
                <a:cs typeface="Calibri"/>
              </a:rPr>
              <a:t>OFFICE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35" dirty="0">
                <a:solidFill>
                  <a:srgbClr val="00358E"/>
                </a:solidFill>
                <a:latin typeface="Calibri"/>
                <a:cs typeface="Calibri"/>
              </a:rPr>
              <a:t>SUMMARIES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9903" y="2027387"/>
            <a:ext cx="2431415" cy="2388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10160" indent="-287020">
              <a:lnSpc>
                <a:spcPct val="110100"/>
              </a:lnSpc>
              <a:spcBef>
                <a:spcPts val="95"/>
              </a:spcBef>
              <a:buClr>
                <a:srgbClr val="00358E"/>
              </a:buClr>
              <a:buSzPct val="75000"/>
              <a:buFont typeface="Arial"/>
              <a:buChar char="•"/>
              <a:tabLst>
                <a:tab pos="299085" algn="l"/>
              </a:tabLst>
            </a:pPr>
            <a:r>
              <a:rPr sz="1200" b="1" spc="30" dirty="0">
                <a:solidFill>
                  <a:srgbClr val="252525"/>
                </a:solidFill>
                <a:latin typeface="Calibri"/>
                <a:cs typeface="Calibri"/>
              </a:rPr>
              <a:t>Deliverable: 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Reports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detailing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state</a:t>
            </a:r>
            <a:r>
              <a:rPr sz="120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resilience</a:t>
            </a:r>
            <a:r>
              <a:rPr sz="1200" spc="1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needs,</a:t>
            </a:r>
            <a:r>
              <a:rPr sz="1200" spc="5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concerns,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existing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practices</a:t>
            </a:r>
            <a:endParaRPr sz="1200">
              <a:latin typeface="Calibri"/>
              <a:cs typeface="Calibri"/>
            </a:endParaRPr>
          </a:p>
          <a:p>
            <a:pPr marL="299085" marR="5080" indent="-287020">
              <a:lnSpc>
                <a:spcPct val="110000"/>
              </a:lnSpc>
              <a:spcBef>
                <a:spcPts val="505"/>
              </a:spcBef>
              <a:buClr>
                <a:srgbClr val="00358E"/>
              </a:buClr>
              <a:buSzPct val="75000"/>
              <a:buFont typeface="Arial"/>
              <a:buChar char="•"/>
              <a:tabLst>
                <a:tab pos="299085" algn="l"/>
              </a:tabLst>
            </a:pPr>
            <a:r>
              <a:rPr sz="1200" b="1" spc="45" dirty="0">
                <a:solidFill>
                  <a:srgbClr val="252525"/>
                </a:solidFill>
                <a:latin typeface="Calibri"/>
                <a:cs typeface="Calibri"/>
              </a:rPr>
              <a:t>Objective:</a:t>
            </a: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Improve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understanding</a:t>
            </a:r>
            <a:r>
              <a:rPr sz="1200" spc="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state</a:t>
            </a:r>
            <a:r>
              <a:rPr sz="1200" spc="5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resilience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needs,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agree</a:t>
            </a:r>
            <a:r>
              <a:rPr sz="120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252525"/>
                </a:solidFill>
                <a:latin typeface="Calibri"/>
                <a:cs typeface="Calibri"/>
              </a:rPr>
              <a:t>on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proposed</a:t>
            </a:r>
            <a:r>
              <a:rPr sz="120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project</a:t>
            </a:r>
            <a:r>
              <a:rPr sz="120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plan,</a:t>
            </a:r>
            <a:r>
              <a:rPr sz="12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align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on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11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utilities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Current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252525"/>
                </a:solidFill>
                <a:latin typeface="Calibri"/>
                <a:cs typeface="Calibri"/>
              </a:rPr>
              <a:t>&amp;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Future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State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Grid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Report</a:t>
            </a:r>
            <a:endParaRPr sz="1200">
              <a:latin typeface="Calibri"/>
              <a:cs typeface="Calibri"/>
            </a:endParaRPr>
          </a:p>
          <a:p>
            <a:pPr marL="46990" marR="292100">
              <a:lnSpc>
                <a:spcPct val="100000"/>
              </a:lnSpc>
              <a:spcBef>
                <a:spcPts val="965"/>
              </a:spcBef>
            </a:pPr>
            <a:r>
              <a:rPr sz="1200" b="1" dirty="0">
                <a:solidFill>
                  <a:srgbClr val="0085BE"/>
                </a:solidFill>
                <a:latin typeface="Calibri"/>
                <a:cs typeface="Calibri"/>
              </a:rPr>
              <a:t>PRIORITIZATION</a:t>
            </a:r>
            <a:r>
              <a:rPr sz="1200" b="1" spc="275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85BE"/>
                </a:solidFill>
                <a:latin typeface="Calibri"/>
                <a:cs typeface="Calibri"/>
              </a:rPr>
              <a:t>&amp;</a:t>
            </a:r>
            <a:r>
              <a:rPr sz="1200" b="1" spc="225" dirty="0">
                <a:solidFill>
                  <a:srgbClr val="0085BE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85BE"/>
                </a:solidFill>
                <a:latin typeface="Calibri"/>
                <a:cs typeface="Calibri"/>
              </a:rPr>
              <a:t>VALUATION </a:t>
            </a:r>
            <a:r>
              <a:rPr sz="1200" b="1" spc="45" dirty="0">
                <a:solidFill>
                  <a:srgbClr val="0085BE"/>
                </a:solidFill>
                <a:latin typeface="Calibri"/>
                <a:cs typeface="Calibri"/>
              </a:rPr>
              <a:t>METHODOLOGY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221988" y="1430655"/>
            <a:ext cx="3481704" cy="3695065"/>
            <a:chOff x="4221988" y="1430655"/>
            <a:chExt cx="3481704" cy="3695065"/>
          </a:xfrm>
        </p:grpSpPr>
        <p:sp>
          <p:nvSpPr>
            <p:cNvPr id="16" name="object 16"/>
            <p:cNvSpPr/>
            <p:nvPr/>
          </p:nvSpPr>
          <p:spPr>
            <a:xfrm>
              <a:off x="4281297" y="1571117"/>
              <a:ext cx="3420110" cy="3420110"/>
            </a:xfrm>
            <a:custGeom>
              <a:avLst/>
              <a:gdLst/>
              <a:ahLst/>
              <a:cxnLst/>
              <a:rect l="l" t="t" r="r" b="b"/>
              <a:pathLst>
                <a:path w="3420109" h="3420110">
                  <a:moveTo>
                    <a:pt x="1709927" y="0"/>
                  </a:moveTo>
                  <a:lnTo>
                    <a:pt x="1661243" y="679"/>
                  </a:lnTo>
                  <a:lnTo>
                    <a:pt x="1612896" y="2707"/>
                  </a:lnTo>
                  <a:lnTo>
                    <a:pt x="1564903" y="6064"/>
                  </a:lnTo>
                  <a:lnTo>
                    <a:pt x="1517284" y="10732"/>
                  </a:lnTo>
                  <a:lnTo>
                    <a:pt x="1470056" y="16694"/>
                  </a:lnTo>
                  <a:lnTo>
                    <a:pt x="1423237" y="23932"/>
                  </a:lnTo>
                  <a:lnTo>
                    <a:pt x="1376845" y="32426"/>
                  </a:lnTo>
                  <a:lnTo>
                    <a:pt x="1330898" y="42160"/>
                  </a:lnTo>
                  <a:lnTo>
                    <a:pt x="1285415" y="53116"/>
                  </a:lnTo>
                  <a:lnTo>
                    <a:pt x="1240413" y="65274"/>
                  </a:lnTo>
                  <a:lnTo>
                    <a:pt x="1195911" y="78618"/>
                  </a:lnTo>
                  <a:lnTo>
                    <a:pt x="1151925" y="93129"/>
                  </a:lnTo>
                  <a:lnTo>
                    <a:pt x="1108476" y="108789"/>
                  </a:lnTo>
                  <a:lnTo>
                    <a:pt x="1065579" y="125579"/>
                  </a:lnTo>
                  <a:lnTo>
                    <a:pt x="1023255" y="143483"/>
                  </a:lnTo>
                  <a:lnTo>
                    <a:pt x="981519" y="162482"/>
                  </a:lnTo>
                  <a:lnTo>
                    <a:pt x="940392" y="182557"/>
                  </a:lnTo>
                  <a:lnTo>
                    <a:pt x="899890" y="203692"/>
                  </a:lnTo>
                  <a:lnTo>
                    <a:pt x="860032" y="225867"/>
                  </a:lnTo>
                  <a:lnTo>
                    <a:pt x="820835" y="249065"/>
                  </a:lnTo>
                  <a:lnTo>
                    <a:pt x="782319" y="273267"/>
                  </a:lnTo>
                  <a:lnTo>
                    <a:pt x="744500" y="298456"/>
                  </a:lnTo>
                  <a:lnTo>
                    <a:pt x="707397" y="324614"/>
                  </a:lnTo>
                  <a:lnTo>
                    <a:pt x="671028" y="351722"/>
                  </a:lnTo>
                  <a:lnTo>
                    <a:pt x="635411" y="379762"/>
                  </a:lnTo>
                  <a:lnTo>
                    <a:pt x="600564" y="408717"/>
                  </a:lnTo>
                  <a:lnTo>
                    <a:pt x="566505" y="438568"/>
                  </a:lnTo>
                  <a:lnTo>
                    <a:pt x="533253" y="469298"/>
                  </a:lnTo>
                  <a:lnTo>
                    <a:pt x="500824" y="500888"/>
                  </a:lnTo>
                  <a:lnTo>
                    <a:pt x="469238" y="533319"/>
                  </a:lnTo>
                  <a:lnTo>
                    <a:pt x="438511" y="566576"/>
                  </a:lnTo>
                  <a:lnTo>
                    <a:pt x="408663" y="600638"/>
                  </a:lnTo>
                  <a:lnTo>
                    <a:pt x="379712" y="635488"/>
                  </a:lnTo>
                  <a:lnTo>
                    <a:pt x="351674" y="671108"/>
                  </a:lnTo>
                  <a:lnTo>
                    <a:pt x="324570" y="707480"/>
                  </a:lnTo>
                  <a:lnTo>
                    <a:pt x="298415" y="744586"/>
                  </a:lnTo>
                  <a:lnTo>
                    <a:pt x="273229" y="782408"/>
                  </a:lnTo>
                  <a:lnTo>
                    <a:pt x="249030" y="820928"/>
                  </a:lnTo>
                  <a:lnTo>
                    <a:pt x="225835" y="860127"/>
                  </a:lnTo>
                  <a:lnTo>
                    <a:pt x="203663" y="899988"/>
                  </a:lnTo>
                  <a:lnTo>
                    <a:pt x="182531" y="940492"/>
                  </a:lnTo>
                  <a:lnTo>
                    <a:pt x="162458" y="981623"/>
                  </a:lnTo>
                  <a:lnTo>
                    <a:pt x="143462" y="1023360"/>
                  </a:lnTo>
                  <a:lnTo>
                    <a:pt x="125561" y="1065688"/>
                  </a:lnTo>
                  <a:lnTo>
                    <a:pt x="108772" y="1108586"/>
                  </a:lnTo>
                  <a:lnTo>
                    <a:pt x="93115" y="1152038"/>
                  </a:lnTo>
                  <a:lnTo>
                    <a:pt x="78606" y="1196026"/>
                  </a:lnTo>
                  <a:lnTo>
                    <a:pt x="65264" y="1240530"/>
                  </a:lnTo>
                  <a:lnTo>
                    <a:pt x="53108" y="1285534"/>
                  </a:lnTo>
                  <a:lnTo>
                    <a:pt x="42154" y="1331019"/>
                  </a:lnTo>
                  <a:lnTo>
                    <a:pt x="32421" y="1376967"/>
                  </a:lnTo>
                  <a:lnTo>
                    <a:pt x="23928" y="1423360"/>
                  </a:lnTo>
                  <a:lnTo>
                    <a:pt x="16692" y="1470180"/>
                  </a:lnTo>
                  <a:lnTo>
                    <a:pt x="10731" y="1517409"/>
                  </a:lnTo>
                  <a:lnTo>
                    <a:pt x="6063" y="1565029"/>
                  </a:lnTo>
                  <a:lnTo>
                    <a:pt x="2706" y="1613022"/>
                  </a:lnTo>
                  <a:lnTo>
                    <a:pt x="679" y="1661370"/>
                  </a:lnTo>
                  <a:lnTo>
                    <a:pt x="0" y="1710055"/>
                  </a:lnTo>
                  <a:lnTo>
                    <a:pt x="679" y="1758739"/>
                  </a:lnTo>
                  <a:lnTo>
                    <a:pt x="2706" y="1807087"/>
                  </a:lnTo>
                  <a:lnTo>
                    <a:pt x="6063" y="1855080"/>
                  </a:lnTo>
                  <a:lnTo>
                    <a:pt x="10731" y="1902700"/>
                  </a:lnTo>
                  <a:lnTo>
                    <a:pt x="16692" y="1949929"/>
                  </a:lnTo>
                  <a:lnTo>
                    <a:pt x="23928" y="1996749"/>
                  </a:lnTo>
                  <a:lnTo>
                    <a:pt x="32421" y="2043142"/>
                  </a:lnTo>
                  <a:lnTo>
                    <a:pt x="42154" y="2089090"/>
                  </a:lnTo>
                  <a:lnTo>
                    <a:pt x="53108" y="2134575"/>
                  </a:lnTo>
                  <a:lnTo>
                    <a:pt x="65264" y="2179579"/>
                  </a:lnTo>
                  <a:lnTo>
                    <a:pt x="78606" y="2224083"/>
                  </a:lnTo>
                  <a:lnTo>
                    <a:pt x="93115" y="2268071"/>
                  </a:lnTo>
                  <a:lnTo>
                    <a:pt x="108772" y="2311523"/>
                  </a:lnTo>
                  <a:lnTo>
                    <a:pt x="125561" y="2354421"/>
                  </a:lnTo>
                  <a:lnTo>
                    <a:pt x="143462" y="2396749"/>
                  </a:lnTo>
                  <a:lnTo>
                    <a:pt x="162458" y="2438486"/>
                  </a:lnTo>
                  <a:lnTo>
                    <a:pt x="182531" y="2479617"/>
                  </a:lnTo>
                  <a:lnTo>
                    <a:pt x="203663" y="2520121"/>
                  </a:lnTo>
                  <a:lnTo>
                    <a:pt x="225835" y="2559982"/>
                  </a:lnTo>
                  <a:lnTo>
                    <a:pt x="249030" y="2599181"/>
                  </a:lnTo>
                  <a:lnTo>
                    <a:pt x="273229" y="2637701"/>
                  </a:lnTo>
                  <a:lnTo>
                    <a:pt x="298415" y="2675523"/>
                  </a:lnTo>
                  <a:lnTo>
                    <a:pt x="324570" y="2712629"/>
                  </a:lnTo>
                  <a:lnTo>
                    <a:pt x="351674" y="2749001"/>
                  </a:lnTo>
                  <a:lnTo>
                    <a:pt x="379712" y="2784621"/>
                  </a:lnTo>
                  <a:lnTo>
                    <a:pt x="408663" y="2819471"/>
                  </a:lnTo>
                  <a:lnTo>
                    <a:pt x="438511" y="2853533"/>
                  </a:lnTo>
                  <a:lnTo>
                    <a:pt x="469238" y="2886790"/>
                  </a:lnTo>
                  <a:lnTo>
                    <a:pt x="500824" y="2919222"/>
                  </a:lnTo>
                  <a:lnTo>
                    <a:pt x="533253" y="2950811"/>
                  </a:lnTo>
                  <a:lnTo>
                    <a:pt x="566505" y="2981541"/>
                  </a:lnTo>
                  <a:lnTo>
                    <a:pt x="600564" y="3011392"/>
                  </a:lnTo>
                  <a:lnTo>
                    <a:pt x="635411" y="3040347"/>
                  </a:lnTo>
                  <a:lnTo>
                    <a:pt x="671028" y="3068387"/>
                  </a:lnTo>
                  <a:lnTo>
                    <a:pt x="707397" y="3095495"/>
                  </a:lnTo>
                  <a:lnTo>
                    <a:pt x="744500" y="3121653"/>
                  </a:lnTo>
                  <a:lnTo>
                    <a:pt x="782319" y="3146842"/>
                  </a:lnTo>
                  <a:lnTo>
                    <a:pt x="820835" y="3171044"/>
                  </a:lnTo>
                  <a:lnTo>
                    <a:pt x="860032" y="3194242"/>
                  </a:lnTo>
                  <a:lnTo>
                    <a:pt x="899890" y="3216417"/>
                  </a:lnTo>
                  <a:lnTo>
                    <a:pt x="940392" y="3237552"/>
                  </a:lnTo>
                  <a:lnTo>
                    <a:pt x="981519" y="3257627"/>
                  </a:lnTo>
                  <a:lnTo>
                    <a:pt x="1023255" y="3276626"/>
                  </a:lnTo>
                  <a:lnTo>
                    <a:pt x="1065579" y="3294530"/>
                  </a:lnTo>
                  <a:lnTo>
                    <a:pt x="1108476" y="3311320"/>
                  </a:lnTo>
                  <a:lnTo>
                    <a:pt x="1151925" y="3326980"/>
                  </a:lnTo>
                  <a:lnTo>
                    <a:pt x="1195911" y="3341491"/>
                  </a:lnTo>
                  <a:lnTo>
                    <a:pt x="1240413" y="3354835"/>
                  </a:lnTo>
                  <a:lnTo>
                    <a:pt x="1285415" y="3366993"/>
                  </a:lnTo>
                  <a:lnTo>
                    <a:pt x="1330898" y="3377949"/>
                  </a:lnTo>
                  <a:lnTo>
                    <a:pt x="1376845" y="3387683"/>
                  </a:lnTo>
                  <a:lnTo>
                    <a:pt x="1423237" y="3396177"/>
                  </a:lnTo>
                  <a:lnTo>
                    <a:pt x="1470056" y="3403415"/>
                  </a:lnTo>
                  <a:lnTo>
                    <a:pt x="1517284" y="3409377"/>
                  </a:lnTo>
                  <a:lnTo>
                    <a:pt x="1564903" y="3414045"/>
                  </a:lnTo>
                  <a:lnTo>
                    <a:pt x="1612896" y="3417402"/>
                  </a:lnTo>
                  <a:lnTo>
                    <a:pt x="1661243" y="3419430"/>
                  </a:lnTo>
                  <a:lnTo>
                    <a:pt x="1709927" y="3420110"/>
                  </a:lnTo>
                  <a:lnTo>
                    <a:pt x="1758612" y="3419430"/>
                  </a:lnTo>
                  <a:lnTo>
                    <a:pt x="1806960" y="3417402"/>
                  </a:lnTo>
                  <a:lnTo>
                    <a:pt x="1854953" y="3414045"/>
                  </a:lnTo>
                  <a:lnTo>
                    <a:pt x="1902573" y="3409377"/>
                  </a:lnTo>
                  <a:lnTo>
                    <a:pt x="1949802" y="3403415"/>
                  </a:lnTo>
                  <a:lnTo>
                    <a:pt x="1996622" y="3396177"/>
                  </a:lnTo>
                  <a:lnTo>
                    <a:pt x="2043015" y="3387683"/>
                  </a:lnTo>
                  <a:lnTo>
                    <a:pt x="2088963" y="3377949"/>
                  </a:lnTo>
                  <a:lnTo>
                    <a:pt x="2134448" y="3366993"/>
                  </a:lnTo>
                  <a:lnTo>
                    <a:pt x="2179452" y="3354835"/>
                  </a:lnTo>
                  <a:lnTo>
                    <a:pt x="2223956" y="3341491"/>
                  </a:lnTo>
                  <a:lnTo>
                    <a:pt x="2267944" y="3326980"/>
                  </a:lnTo>
                  <a:lnTo>
                    <a:pt x="2311396" y="3311320"/>
                  </a:lnTo>
                  <a:lnTo>
                    <a:pt x="2354294" y="3294530"/>
                  </a:lnTo>
                  <a:lnTo>
                    <a:pt x="2396622" y="3276626"/>
                  </a:lnTo>
                  <a:lnTo>
                    <a:pt x="2438359" y="3257627"/>
                  </a:lnTo>
                  <a:lnTo>
                    <a:pt x="2479490" y="3237552"/>
                  </a:lnTo>
                  <a:lnTo>
                    <a:pt x="2519994" y="3216417"/>
                  </a:lnTo>
                  <a:lnTo>
                    <a:pt x="2559855" y="3194242"/>
                  </a:lnTo>
                  <a:lnTo>
                    <a:pt x="2599054" y="3171044"/>
                  </a:lnTo>
                  <a:lnTo>
                    <a:pt x="2637574" y="3146842"/>
                  </a:lnTo>
                  <a:lnTo>
                    <a:pt x="2675396" y="3121653"/>
                  </a:lnTo>
                  <a:lnTo>
                    <a:pt x="2712502" y="3095495"/>
                  </a:lnTo>
                  <a:lnTo>
                    <a:pt x="2748874" y="3068387"/>
                  </a:lnTo>
                  <a:lnTo>
                    <a:pt x="2784494" y="3040347"/>
                  </a:lnTo>
                  <a:lnTo>
                    <a:pt x="2819344" y="3011392"/>
                  </a:lnTo>
                  <a:lnTo>
                    <a:pt x="2853406" y="2981541"/>
                  </a:lnTo>
                  <a:lnTo>
                    <a:pt x="2886663" y="2950811"/>
                  </a:lnTo>
                  <a:lnTo>
                    <a:pt x="2919094" y="2919221"/>
                  </a:lnTo>
                  <a:lnTo>
                    <a:pt x="2950684" y="2886790"/>
                  </a:lnTo>
                  <a:lnTo>
                    <a:pt x="2981414" y="2853533"/>
                  </a:lnTo>
                  <a:lnTo>
                    <a:pt x="3011265" y="2819471"/>
                  </a:lnTo>
                  <a:lnTo>
                    <a:pt x="3040220" y="2784621"/>
                  </a:lnTo>
                  <a:lnTo>
                    <a:pt x="3068260" y="2749001"/>
                  </a:lnTo>
                  <a:lnTo>
                    <a:pt x="3095368" y="2712629"/>
                  </a:lnTo>
                  <a:lnTo>
                    <a:pt x="3121526" y="2675523"/>
                  </a:lnTo>
                  <a:lnTo>
                    <a:pt x="3146715" y="2637701"/>
                  </a:lnTo>
                  <a:lnTo>
                    <a:pt x="3170917" y="2599181"/>
                  </a:lnTo>
                  <a:lnTo>
                    <a:pt x="3194115" y="2559982"/>
                  </a:lnTo>
                  <a:lnTo>
                    <a:pt x="3216290" y="2520121"/>
                  </a:lnTo>
                  <a:lnTo>
                    <a:pt x="3237425" y="2479617"/>
                  </a:lnTo>
                  <a:lnTo>
                    <a:pt x="3257500" y="2438486"/>
                  </a:lnTo>
                  <a:lnTo>
                    <a:pt x="3276499" y="2396749"/>
                  </a:lnTo>
                  <a:lnTo>
                    <a:pt x="3294403" y="2354421"/>
                  </a:lnTo>
                  <a:lnTo>
                    <a:pt x="3311193" y="2311523"/>
                  </a:lnTo>
                  <a:lnTo>
                    <a:pt x="3326853" y="2268071"/>
                  </a:lnTo>
                  <a:lnTo>
                    <a:pt x="3341364" y="2224083"/>
                  </a:lnTo>
                  <a:lnTo>
                    <a:pt x="3354708" y="2179579"/>
                  </a:lnTo>
                  <a:lnTo>
                    <a:pt x="3366866" y="2134575"/>
                  </a:lnTo>
                  <a:lnTo>
                    <a:pt x="3377822" y="2089090"/>
                  </a:lnTo>
                  <a:lnTo>
                    <a:pt x="3387556" y="2043142"/>
                  </a:lnTo>
                  <a:lnTo>
                    <a:pt x="3396050" y="1996749"/>
                  </a:lnTo>
                  <a:lnTo>
                    <a:pt x="3403288" y="1949929"/>
                  </a:lnTo>
                  <a:lnTo>
                    <a:pt x="3409250" y="1902700"/>
                  </a:lnTo>
                  <a:lnTo>
                    <a:pt x="3413918" y="1855080"/>
                  </a:lnTo>
                  <a:lnTo>
                    <a:pt x="3417275" y="1807087"/>
                  </a:lnTo>
                  <a:lnTo>
                    <a:pt x="3419303" y="1758739"/>
                  </a:lnTo>
                  <a:lnTo>
                    <a:pt x="3419982" y="1710055"/>
                  </a:lnTo>
                  <a:lnTo>
                    <a:pt x="3419303" y="1661370"/>
                  </a:lnTo>
                  <a:lnTo>
                    <a:pt x="3417275" y="1613022"/>
                  </a:lnTo>
                  <a:lnTo>
                    <a:pt x="3413918" y="1565029"/>
                  </a:lnTo>
                  <a:lnTo>
                    <a:pt x="3409250" y="1517409"/>
                  </a:lnTo>
                  <a:lnTo>
                    <a:pt x="3403288" y="1470180"/>
                  </a:lnTo>
                  <a:lnTo>
                    <a:pt x="3396050" y="1423360"/>
                  </a:lnTo>
                  <a:lnTo>
                    <a:pt x="3387556" y="1376967"/>
                  </a:lnTo>
                  <a:lnTo>
                    <a:pt x="3377822" y="1331019"/>
                  </a:lnTo>
                  <a:lnTo>
                    <a:pt x="3366866" y="1285534"/>
                  </a:lnTo>
                  <a:lnTo>
                    <a:pt x="3354708" y="1240530"/>
                  </a:lnTo>
                  <a:lnTo>
                    <a:pt x="3341364" y="1196026"/>
                  </a:lnTo>
                  <a:lnTo>
                    <a:pt x="3326853" y="1152038"/>
                  </a:lnTo>
                  <a:lnTo>
                    <a:pt x="3311193" y="1108586"/>
                  </a:lnTo>
                  <a:lnTo>
                    <a:pt x="3294403" y="1065688"/>
                  </a:lnTo>
                  <a:lnTo>
                    <a:pt x="3276499" y="1023360"/>
                  </a:lnTo>
                  <a:lnTo>
                    <a:pt x="3257500" y="981623"/>
                  </a:lnTo>
                  <a:lnTo>
                    <a:pt x="3237425" y="940492"/>
                  </a:lnTo>
                  <a:lnTo>
                    <a:pt x="3216290" y="899988"/>
                  </a:lnTo>
                  <a:lnTo>
                    <a:pt x="3194115" y="860127"/>
                  </a:lnTo>
                  <a:lnTo>
                    <a:pt x="3170917" y="820928"/>
                  </a:lnTo>
                  <a:lnTo>
                    <a:pt x="3146715" y="782408"/>
                  </a:lnTo>
                  <a:lnTo>
                    <a:pt x="3121526" y="744586"/>
                  </a:lnTo>
                  <a:lnTo>
                    <a:pt x="3095368" y="707480"/>
                  </a:lnTo>
                  <a:lnTo>
                    <a:pt x="3068260" y="671108"/>
                  </a:lnTo>
                  <a:lnTo>
                    <a:pt x="3040220" y="635488"/>
                  </a:lnTo>
                  <a:lnTo>
                    <a:pt x="3011265" y="600638"/>
                  </a:lnTo>
                  <a:lnTo>
                    <a:pt x="2981414" y="566576"/>
                  </a:lnTo>
                  <a:lnTo>
                    <a:pt x="2950684" y="533319"/>
                  </a:lnTo>
                  <a:lnTo>
                    <a:pt x="2919095" y="500888"/>
                  </a:lnTo>
                  <a:lnTo>
                    <a:pt x="2886663" y="469298"/>
                  </a:lnTo>
                  <a:lnTo>
                    <a:pt x="2853406" y="438568"/>
                  </a:lnTo>
                  <a:lnTo>
                    <a:pt x="2819344" y="408717"/>
                  </a:lnTo>
                  <a:lnTo>
                    <a:pt x="2784494" y="379762"/>
                  </a:lnTo>
                  <a:lnTo>
                    <a:pt x="2748874" y="351722"/>
                  </a:lnTo>
                  <a:lnTo>
                    <a:pt x="2712502" y="324614"/>
                  </a:lnTo>
                  <a:lnTo>
                    <a:pt x="2675396" y="298456"/>
                  </a:lnTo>
                  <a:lnTo>
                    <a:pt x="2637574" y="273267"/>
                  </a:lnTo>
                  <a:lnTo>
                    <a:pt x="2599054" y="249065"/>
                  </a:lnTo>
                  <a:lnTo>
                    <a:pt x="2559855" y="225867"/>
                  </a:lnTo>
                  <a:lnTo>
                    <a:pt x="2519994" y="203692"/>
                  </a:lnTo>
                  <a:lnTo>
                    <a:pt x="2479490" y="182557"/>
                  </a:lnTo>
                  <a:lnTo>
                    <a:pt x="2438359" y="162482"/>
                  </a:lnTo>
                  <a:lnTo>
                    <a:pt x="2396622" y="143483"/>
                  </a:lnTo>
                  <a:lnTo>
                    <a:pt x="2354294" y="125579"/>
                  </a:lnTo>
                  <a:lnTo>
                    <a:pt x="2311396" y="108789"/>
                  </a:lnTo>
                  <a:lnTo>
                    <a:pt x="2267944" y="93129"/>
                  </a:lnTo>
                  <a:lnTo>
                    <a:pt x="2223956" y="78618"/>
                  </a:lnTo>
                  <a:lnTo>
                    <a:pt x="2179452" y="65274"/>
                  </a:lnTo>
                  <a:lnTo>
                    <a:pt x="2134448" y="53116"/>
                  </a:lnTo>
                  <a:lnTo>
                    <a:pt x="2088963" y="42160"/>
                  </a:lnTo>
                  <a:lnTo>
                    <a:pt x="2043015" y="32426"/>
                  </a:lnTo>
                  <a:lnTo>
                    <a:pt x="1996622" y="23932"/>
                  </a:lnTo>
                  <a:lnTo>
                    <a:pt x="1949802" y="16694"/>
                  </a:lnTo>
                  <a:lnTo>
                    <a:pt x="1902573" y="10732"/>
                  </a:lnTo>
                  <a:lnTo>
                    <a:pt x="1854953" y="6064"/>
                  </a:lnTo>
                  <a:lnTo>
                    <a:pt x="1806960" y="2707"/>
                  </a:lnTo>
                  <a:lnTo>
                    <a:pt x="1758612" y="679"/>
                  </a:lnTo>
                  <a:lnTo>
                    <a:pt x="17099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91075" y="2019046"/>
              <a:ext cx="2319020" cy="2536190"/>
            </a:xfrm>
            <a:custGeom>
              <a:avLst/>
              <a:gdLst/>
              <a:ahLst/>
              <a:cxnLst/>
              <a:rect l="l" t="t" r="r" b="b"/>
              <a:pathLst>
                <a:path w="2319020" h="2536190">
                  <a:moveTo>
                    <a:pt x="0" y="0"/>
                  </a:moveTo>
                  <a:lnTo>
                    <a:pt x="2319020" y="2535809"/>
                  </a:lnTo>
                </a:path>
              </a:pathLst>
            </a:custGeom>
            <a:ln w="25400">
              <a:solidFill>
                <a:srgbClr val="99CF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14544" y="1430654"/>
              <a:ext cx="2545715" cy="2722880"/>
            </a:xfrm>
            <a:custGeom>
              <a:avLst/>
              <a:gdLst/>
              <a:ahLst/>
              <a:cxnLst/>
              <a:rect l="l" t="t" r="r" b="b"/>
              <a:pathLst>
                <a:path w="2545715" h="2722879">
                  <a:moveTo>
                    <a:pt x="1733931" y="1857375"/>
                  </a:moveTo>
                  <a:lnTo>
                    <a:pt x="1732648" y="1809889"/>
                  </a:lnTo>
                  <a:lnTo>
                    <a:pt x="1728838" y="1763064"/>
                  </a:lnTo>
                  <a:lnTo>
                    <a:pt x="1722577" y="1716989"/>
                  </a:lnTo>
                  <a:lnTo>
                    <a:pt x="1713928" y="1671701"/>
                  </a:lnTo>
                  <a:lnTo>
                    <a:pt x="1702955" y="1627289"/>
                  </a:lnTo>
                  <a:lnTo>
                    <a:pt x="1689735" y="1583804"/>
                  </a:lnTo>
                  <a:lnTo>
                    <a:pt x="1674304" y="1541322"/>
                  </a:lnTo>
                  <a:lnTo>
                    <a:pt x="1656765" y="1499908"/>
                  </a:lnTo>
                  <a:lnTo>
                    <a:pt x="1637157" y="1459623"/>
                  </a:lnTo>
                  <a:lnTo>
                    <a:pt x="1615567" y="1420533"/>
                  </a:lnTo>
                  <a:lnTo>
                    <a:pt x="1592046" y="1382712"/>
                  </a:lnTo>
                  <a:lnTo>
                    <a:pt x="1566659" y="1346212"/>
                  </a:lnTo>
                  <a:lnTo>
                    <a:pt x="1539481" y="1311122"/>
                  </a:lnTo>
                  <a:lnTo>
                    <a:pt x="1510576" y="1277480"/>
                  </a:lnTo>
                  <a:lnTo>
                    <a:pt x="1480007" y="1245374"/>
                  </a:lnTo>
                  <a:lnTo>
                    <a:pt x="1447838" y="1214856"/>
                  </a:lnTo>
                  <a:lnTo>
                    <a:pt x="1414145" y="1185989"/>
                  </a:lnTo>
                  <a:lnTo>
                    <a:pt x="1378978" y="1158862"/>
                  </a:lnTo>
                  <a:lnTo>
                    <a:pt x="1342428" y="1133525"/>
                  </a:lnTo>
                  <a:lnTo>
                    <a:pt x="1304531" y="1110043"/>
                  </a:lnTo>
                  <a:lnTo>
                    <a:pt x="1265377" y="1088478"/>
                  </a:lnTo>
                  <a:lnTo>
                    <a:pt x="1225016" y="1068908"/>
                  </a:lnTo>
                  <a:lnTo>
                    <a:pt x="1183525" y="1051394"/>
                  </a:lnTo>
                  <a:lnTo>
                    <a:pt x="1140968" y="1036002"/>
                  </a:lnTo>
                  <a:lnTo>
                    <a:pt x="1097407" y="1022794"/>
                  </a:lnTo>
                  <a:lnTo>
                    <a:pt x="1052918" y="1011834"/>
                  </a:lnTo>
                  <a:lnTo>
                    <a:pt x="1007554" y="1003198"/>
                  </a:lnTo>
                  <a:lnTo>
                    <a:pt x="961377" y="996950"/>
                  </a:lnTo>
                  <a:lnTo>
                    <a:pt x="914476" y="993152"/>
                  </a:lnTo>
                  <a:lnTo>
                    <a:pt x="866902" y="991870"/>
                  </a:lnTo>
                  <a:lnTo>
                    <a:pt x="819327" y="993152"/>
                  </a:lnTo>
                  <a:lnTo>
                    <a:pt x="772439" y="996950"/>
                  </a:lnTo>
                  <a:lnTo>
                    <a:pt x="726274" y="1003198"/>
                  </a:lnTo>
                  <a:lnTo>
                    <a:pt x="680923" y="1011834"/>
                  </a:lnTo>
                  <a:lnTo>
                    <a:pt x="636435" y="1022794"/>
                  </a:lnTo>
                  <a:lnTo>
                    <a:pt x="592886" y="1036002"/>
                  </a:lnTo>
                  <a:lnTo>
                    <a:pt x="550329" y="1051394"/>
                  </a:lnTo>
                  <a:lnTo>
                    <a:pt x="508850" y="1068908"/>
                  </a:lnTo>
                  <a:lnTo>
                    <a:pt x="468503" y="1088478"/>
                  </a:lnTo>
                  <a:lnTo>
                    <a:pt x="429348" y="1110043"/>
                  </a:lnTo>
                  <a:lnTo>
                    <a:pt x="391464" y="1133525"/>
                  </a:lnTo>
                  <a:lnTo>
                    <a:pt x="354914" y="1158862"/>
                  </a:lnTo>
                  <a:lnTo>
                    <a:pt x="319747" y="1185989"/>
                  </a:lnTo>
                  <a:lnTo>
                    <a:pt x="286054" y="1214856"/>
                  </a:lnTo>
                  <a:lnTo>
                    <a:pt x="253898" y="1245374"/>
                  </a:lnTo>
                  <a:lnTo>
                    <a:pt x="223329" y="1277480"/>
                  </a:lnTo>
                  <a:lnTo>
                    <a:pt x="194424" y="1311122"/>
                  </a:lnTo>
                  <a:lnTo>
                    <a:pt x="167246" y="1346212"/>
                  </a:lnTo>
                  <a:lnTo>
                    <a:pt x="141871" y="1382712"/>
                  </a:lnTo>
                  <a:lnTo>
                    <a:pt x="118351" y="1420533"/>
                  </a:lnTo>
                  <a:lnTo>
                    <a:pt x="96748" y="1459623"/>
                  </a:lnTo>
                  <a:lnTo>
                    <a:pt x="77152" y="1499908"/>
                  </a:lnTo>
                  <a:lnTo>
                    <a:pt x="59601" y="1541322"/>
                  </a:lnTo>
                  <a:lnTo>
                    <a:pt x="44183" y="1583804"/>
                  </a:lnTo>
                  <a:lnTo>
                    <a:pt x="30962" y="1627289"/>
                  </a:lnTo>
                  <a:lnTo>
                    <a:pt x="19989" y="1671701"/>
                  </a:lnTo>
                  <a:lnTo>
                    <a:pt x="11341" y="1716989"/>
                  </a:lnTo>
                  <a:lnTo>
                    <a:pt x="5080" y="1763064"/>
                  </a:lnTo>
                  <a:lnTo>
                    <a:pt x="1270" y="1809889"/>
                  </a:lnTo>
                  <a:lnTo>
                    <a:pt x="0" y="1857375"/>
                  </a:lnTo>
                  <a:lnTo>
                    <a:pt x="1270" y="1904860"/>
                  </a:lnTo>
                  <a:lnTo>
                    <a:pt x="5080" y="1951672"/>
                  </a:lnTo>
                  <a:lnTo>
                    <a:pt x="11341" y="1997748"/>
                  </a:lnTo>
                  <a:lnTo>
                    <a:pt x="19989" y="2043010"/>
                  </a:lnTo>
                  <a:lnTo>
                    <a:pt x="30962" y="2087422"/>
                  </a:lnTo>
                  <a:lnTo>
                    <a:pt x="44183" y="2130895"/>
                  </a:lnTo>
                  <a:lnTo>
                    <a:pt x="59601" y="2173363"/>
                  </a:lnTo>
                  <a:lnTo>
                    <a:pt x="77152" y="2214778"/>
                  </a:lnTo>
                  <a:lnTo>
                    <a:pt x="96748" y="2255062"/>
                  </a:lnTo>
                  <a:lnTo>
                    <a:pt x="118351" y="2294140"/>
                  </a:lnTo>
                  <a:lnTo>
                    <a:pt x="141871" y="2331961"/>
                  </a:lnTo>
                  <a:lnTo>
                    <a:pt x="167246" y="2368448"/>
                  </a:lnTo>
                  <a:lnTo>
                    <a:pt x="194424" y="2403538"/>
                  </a:lnTo>
                  <a:lnTo>
                    <a:pt x="223329" y="2437180"/>
                  </a:lnTo>
                  <a:lnTo>
                    <a:pt x="253898" y="2469286"/>
                  </a:lnTo>
                  <a:lnTo>
                    <a:pt x="286054" y="2499791"/>
                  </a:lnTo>
                  <a:lnTo>
                    <a:pt x="319747" y="2528646"/>
                  </a:lnTo>
                  <a:lnTo>
                    <a:pt x="354914" y="2555786"/>
                  </a:lnTo>
                  <a:lnTo>
                    <a:pt x="391464" y="2581122"/>
                  </a:lnTo>
                  <a:lnTo>
                    <a:pt x="429348" y="2604605"/>
                  </a:lnTo>
                  <a:lnTo>
                    <a:pt x="468503" y="2626156"/>
                  </a:lnTo>
                  <a:lnTo>
                    <a:pt x="508850" y="2645727"/>
                  </a:lnTo>
                  <a:lnTo>
                    <a:pt x="550329" y="2663240"/>
                  </a:lnTo>
                  <a:lnTo>
                    <a:pt x="592886" y="2678633"/>
                  </a:lnTo>
                  <a:lnTo>
                    <a:pt x="636435" y="2691841"/>
                  </a:lnTo>
                  <a:lnTo>
                    <a:pt x="680923" y="2702801"/>
                  </a:lnTo>
                  <a:lnTo>
                    <a:pt x="726274" y="2711437"/>
                  </a:lnTo>
                  <a:lnTo>
                    <a:pt x="772439" y="2717685"/>
                  </a:lnTo>
                  <a:lnTo>
                    <a:pt x="819327" y="2721483"/>
                  </a:lnTo>
                  <a:lnTo>
                    <a:pt x="866902" y="2722753"/>
                  </a:lnTo>
                  <a:lnTo>
                    <a:pt x="914476" y="2721483"/>
                  </a:lnTo>
                  <a:lnTo>
                    <a:pt x="961377" y="2717685"/>
                  </a:lnTo>
                  <a:lnTo>
                    <a:pt x="1007554" y="2711437"/>
                  </a:lnTo>
                  <a:lnTo>
                    <a:pt x="1052918" y="2702801"/>
                  </a:lnTo>
                  <a:lnTo>
                    <a:pt x="1097407" y="2691841"/>
                  </a:lnTo>
                  <a:lnTo>
                    <a:pt x="1140968" y="2678633"/>
                  </a:lnTo>
                  <a:lnTo>
                    <a:pt x="1183525" y="2663240"/>
                  </a:lnTo>
                  <a:lnTo>
                    <a:pt x="1225016" y="2645727"/>
                  </a:lnTo>
                  <a:lnTo>
                    <a:pt x="1265377" y="2626156"/>
                  </a:lnTo>
                  <a:lnTo>
                    <a:pt x="1304531" y="2604605"/>
                  </a:lnTo>
                  <a:lnTo>
                    <a:pt x="1342428" y="2581122"/>
                  </a:lnTo>
                  <a:lnTo>
                    <a:pt x="1378978" y="2555786"/>
                  </a:lnTo>
                  <a:lnTo>
                    <a:pt x="1414145" y="2528646"/>
                  </a:lnTo>
                  <a:lnTo>
                    <a:pt x="1447838" y="2499791"/>
                  </a:lnTo>
                  <a:lnTo>
                    <a:pt x="1480007" y="2469286"/>
                  </a:lnTo>
                  <a:lnTo>
                    <a:pt x="1510576" y="2437180"/>
                  </a:lnTo>
                  <a:lnTo>
                    <a:pt x="1539481" y="2403538"/>
                  </a:lnTo>
                  <a:lnTo>
                    <a:pt x="1566659" y="2368448"/>
                  </a:lnTo>
                  <a:lnTo>
                    <a:pt x="1592046" y="2331961"/>
                  </a:lnTo>
                  <a:lnTo>
                    <a:pt x="1615567" y="2294140"/>
                  </a:lnTo>
                  <a:lnTo>
                    <a:pt x="1637157" y="2255062"/>
                  </a:lnTo>
                  <a:lnTo>
                    <a:pt x="1656765" y="2214778"/>
                  </a:lnTo>
                  <a:lnTo>
                    <a:pt x="1674304" y="2173363"/>
                  </a:lnTo>
                  <a:lnTo>
                    <a:pt x="1689735" y="2130895"/>
                  </a:lnTo>
                  <a:lnTo>
                    <a:pt x="1702955" y="2087422"/>
                  </a:lnTo>
                  <a:lnTo>
                    <a:pt x="1713928" y="2043010"/>
                  </a:lnTo>
                  <a:lnTo>
                    <a:pt x="1722577" y="1997748"/>
                  </a:lnTo>
                  <a:lnTo>
                    <a:pt x="1728838" y="1951672"/>
                  </a:lnTo>
                  <a:lnTo>
                    <a:pt x="1732648" y="1904860"/>
                  </a:lnTo>
                  <a:lnTo>
                    <a:pt x="1733931" y="1857375"/>
                  </a:lnTo>
                  <a:close/>
                </a:path>
                <a:path w="2545715" h="2722879">
                  <a:moveTo>
                    <a:pt x="2545207" y="528701"/>
                  </a:moveTo>
                  <a:lnTo>
                    <a:pt x="2543035" y="480593"/>
                  </a:lnTo>
                  <a:lnTo>
                    <a:pt x="2536672" y="433679"/>
                  </a:lnTo>
                  <a:lnTo>
                    <a:pt x="2526284" y="388162"/>
                  </a:lnTo>
                  <a:lnTo>
                    <a:pt x="2512072" y="344233"/>
                  </a:lnTo>
                  <a:lnTo>
                    <a:pt x="2494203" y="302069"/>
                  </a:lnTo>
                  <a:lnTo>
                    <a:pt x="2472893" y="261874"/>
                  </a:lnTo>
                  <a:lnTo>
                    <a:pt x="2448306" y="223812"/>
                  </a:lnTo>
                  <a:lnTo>
                    <a:pt x="2420645" y="188074"/>
                  </a:lnTo>
                  <a:lnTo>
                    <a:pt x="2390089" y="154863"/>
                  </a:lnTo>
                  <a:lnTo>
                    <a:pt x="2356815" y="124358"/>
                  </a:lnTo>
                  <a:lnTo>
                    <a:pt x="2321026" y="96735"/>
                  </a:lnTo>
                  <a:lnTo>
                    <a:pt x="2282901" y="72199"/>
                  </a:lnTo>
                  <a:lnTo>
                    <a:pt x="2242629" y="50914"/>
                  </a:lnTo>
                  <a:lnTo>
                    <a:pt x="2200402" y="33083"/>
                  </a:lnTo>
                  <a:lnTo>
                    <a:pt x="2156396" y="18897"/>
                  </a:lnTo>
                  <a:lnTo>
                    <a:pt x="2110803" y="8521"/>
                  </a:lnTo>
                  <a:lnTo>
                    <a:pt x="2063813" y="2171"/>
                  </a:lnTo>
                  <a:lnTo>
                    <a:pt x="2015617" y="0"/>
                  </a:lnTo>
                  <a:lnTo>
                    <a:pt x="1967433" y="2171"/>
                  </a:lnTo>
                  <a:lnTo>
                    <a:pt x="1920455" y="8521"/>
                  </a:lnTo>
                  <a:lnTo>
                    <a:pt x="1874875" y="18897"/>
                  </a:lnTo>
                  <a:lnTo>
                    <a:pt x="1830882" y="33083"/>
                  </a:lnTo>
                  <a:lnTo>
                    <a:pt x="1788668" y="50914"/>
                  </a:lnTo>
                  <a:lnTo>
                    <a:pt x="1748409" y="72199"/>
                  </a:lnTo>
                  <a:lnTo>
                    <a:pt x="1710296" y="96735"/>
                  </a:lnTo>
                  <a:lnTo>
                    <a:pt x="1674507" y="124358"/>
                  </a:lnTo>
                  <a:lnTo>
                    <a:pt x="1641246" y="154863"/>
                  </a:lnTo>
                  <a:lnTo>
                    <a:pt x="1610690" y="188074"/>
                  </a:lnTo>
                  <a:lnTo>
                    <a:pt x="1583029" y="223812"/>
                  </a:lnTo>
                  <a:lnTo>
                    <a:pt x="1558442" y="261874"/>
                  </a:lnTo>
                  <a:lnTo>
                    <a:pt x="1537131" y="302069"/>
                  </a:lnTo>
                  <a:lnTo>
                    <a:pt x="1519275" y="344233"/>
                  </a:lnTo>
                  <a:lnTo>
                    <a:pt x="1505064" y="388162"/>
                  </a:lnTo>
                  <a:lnTo>
                    <a:pt x="1494675" y="433679"/>
                  </a:lnTo>
                  <a:lnTo>
                    <a:pt x="1488313" y="480593"/>
                  </a:lnTo>
                  <a:lnTo>
                    <a:pt x="1486154" y="528701"/>
                  </a:lnTo>
                  <a:lnTo>
                    <a:pt x="1488313" y="576821"/>
                  </a:lnTo>
                  <a:lnTo>
                    <a:pt x="1494675" y="623735"/>
                  </a:lnTo>
                  <a:lnTo>
                    <a:pt x="1505064" y="669251"/>
                  </a:lnTo>
                  <a:lnTo>
                    <a:pt x="1519275" y="713181"/>
                  </a:lnTo>
                  <a:lnTo>
                    <a:pt x="1537131" y="755345"/>
                  </a:lnTo>
                  <a:lnTo>
                    <a:pt x="1558442" y="795540"/>
                  </a:lnTo>
                  <a:lnTo>
                    <a:pt x="1583029" y="833602"/>
                  </a:lnTo>
                  <a:lnTo>
                    <a:pt x="1610690" y="869340"/>
                  </a:lnTo>
                  <a:lnTo>
                    <a:pt x="1641246" y="902550"/>
                  </a:lnTo>
                  <a:lnTo>
                    <a:pt x="1674507" y="933056"/>
                  </a:lnTo>
                  <a:lnTo>
                    <a:pt x="1710296" y="960678"/>
                  </a:lnTo>
                  <a:lnTo>
                    <a:pt x="1748409" y="985215"/>
                  </a:lnTo>
                  <a:lnTo>
                    <a:pt x="1788668" y="1006500"/>
                  </a:lnTo>
                  <a:lnTo>
                    <a:pt x="1830882" y="1024331"/>
                  </a:lnTo>
                  <a:lnTo>
                    <a:pt x="1874875" y="1038517"/>
                  </a:lnTo>
                  <a:lnTo>
                    <a:pt x="1920455" y="1048893"/>
                  </a:lnTo>
                  <a:lnTo>
                    <a:pt x="1967433" y="1055243"/>
                  </a:lnTo>
                  <a:lnTo>
                    <a:pt x="2015617" y="1057402"/>
                  </a:lnTo>
                  <a:lnTo>
                    <a:pt x="2063813" y="1055243"/>
                  </a:lnTo>
                  <a:lnTo>
                    <a:pt x="2110803" y="1048893"/>
                  </a:lnTo>
                  <a:lnTo>
                    <a:pt x="2156396" y="1038517"/>
                  </a:lnTo>
                  <a:lnTo>
                    <a:pt x="2200402" y="1024331"/>
                  </a:lnTo>
                  <a:lnTo>
                    <a:pt x="2242629" y="1006500"/>
                  </a:lnTo>
                  <a:lnTo>
                    <a:pt x="2282901" y="985215"/>
                  </a:lnTo>
                  <a:lnTo>
                    <a:pt x="2321026" y="960678"/>
                  </a:lnTo>
                  <a:lnTo>
                    <a:pt x="2356815" y="933056"/>
                  </a:lnTo>
                  <a:lnTo>
                    <a:pt x="2390089" y="902550"/>
                  </a:lnTo>
                  <a:lnTo>
                    <a:pt x="2420645" y="869340"/>
                  </a:lnTo>
                  <a:lnTo>
                    <a:pt x="2448306" y="833602"/>
                  </a:lnTo>
                  <a:lnTo>
                    <a:pt x="2472893" y="795540"/>
                  </a:lnTo>
                  <a:lnTo>
                    <a:pt x="2494203" y="755345"/>
                  </a:lnTo>
                  <a:lnTo>
                    <a:pt x="2512072" y="713181"/>
                  </a:lnTo>
                  <a:lnTo>
                    <a:pt x="2526284" y="669251"/>
                  </a:lnTo>
                  <a:lnTo>
                    <a:pt x="2536672" y="623735"/>
                  </a:lnTo>
                  <a:lnTo>
                    <a:pt x="2543035" y="576821"/>
                  </a:lnTo>
                  <a:lnTo>
                    <a:pt x="2545207" y="528701"/>
                  </a:lnTo>
                  <a:close/>
                </a:path>
              </a:pathLst>
            </a:custGeom>
            <a:solidFill>
              <a:srgbClr val="99C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34688" y="1545463"/>
              <a:ext cx="3456304" cy="3456304"/>
            </a:xfrm>
            <a:custGeom>
              <a:avLst/>
              <a:gdLst/>
              <a:ahLst/>
              <a:cxnLst/>
              <a:rect l="l" t="t" r="r" b="b"/>
              <a:pathLst>
                <a:path w="3456304" h="3456304">
                  <a:moveTo>
                    <a:pt x="0" y="1727962"/>
                  </a:moveTo>
                  <a:lnTo>
                    <a:pt x="663" y="1679597"/>
                  </a:lnTo>
                  <a:lnTo>
                    <a:pt x="2644" y="1631562"/>
                  </a:lnTo>
                  <a:lnTo>
                    <a:pt x="5923" y="1583872"/>
                  </a:lnTo>
                  <a:lnTo>
                    <a:pt x="10483" y="1536546"/>
                  </a:lnTo>
                  <a:lnTo>
                    <a:pt x="16308" y="1489600"/>
                  </a:lnTo>
                  <a:lnTo>
                    <a:pt x="23380" y="1443053"/>
                  </a:lnTo>
                  <a:lnTo>
                    <a:pt x="31681" y="1396920"/>
                  </a:lnTo>
                  <a:lnTo>
                    <a:pt x="41195" y="1351220"/>
                  </a:lnTo>
                  <a:lnTo>
                    <a:pt x="51904" y="1305970"/>
                  </a:lnTo>
                  <a:lnTo>
                    <a:pt x="63790" y="1261187"/>
                  </a:lnTo>
                  <a:lnTo>
                    <a:pt x="76837" y="1216889"/>
                  </a:lnTo>
                  <a:lnTo>
                    <a:pt x="91026" y="1173092"/>
                  </a:lnTo>
                  <a:lnTo>
                    <a:pt x="106342" y="1129815"/>
                  </a:lnTo>
                  <a:lnTo>
                    <a:pt x="122765" y="1087074"/>
                  </a:lnTo>
                  <a:lnTo>
                    <a:pt x="140280" y="1044888"/>
                  </a:lnTo>
                  <a:lnTo>
                    <a:pt x="158869" y="1003272"/>
                  </a:lnTo>
                  <a:lnTo>
                    <a:pt x="178514" y="962245"/>
                  </a:lnTo>
                  <a:lnTo>
                    <a:pt x="199197" y="921823"/>
                  </a:lnTo>
                  <a:lnTo>
                    <a:pt x="220903" y="882025"/>
                  </a:lnTo>
                  <a:lnTo>
                    <a:pt x="243613" y="842867"/>
                  </a:lnTo>
                  <a:lnTo>
                    <a:pt x="267310" y="804368"/>
                  </a:lnTo>
                  <a:lnTo>
                    <a:pt x="291977" y="766543"/>
                  </a:lnTo>
                  <a:lnTo>
                    <a:pt x="317597" y="729411"/>
                  </a:lnTo>
                  <a:lnTo>
                    <a:pt x="344151" y="692988"/>
                  </a:lnTo>
                  <a:lnTo>
                    <a:pt x="371623" y="657293"/>
                  </a:lnTo>
                  <a:lnTo>
                    <a:pt x="399996" y="622342"/>
                  </a:lnTo>
                  <a:lnTo>
                    <a:pt x="429252" y="588153"/>
                  </a:lnTo>
                  <a:lnTo>
                    <a:pt x="459374" y="554743"/>
                  </a:lnTo>
                  <a:lnTo>
                    <a:pt x="490344" y="522129"/>
                  </a:lnTo>
                  <a:lnTo>
                    <a:pt x="522146" y="490329"/>
                  </a:lnTo>
                  <a:lnTo>
                    <a:pt x="554761" y="459360"/>
                  </a:lnTo>
                  <a:lnTo>
                    <a:pt x="588173" y="429240"/>
                  </a:lnTo>
                  <a:lnTo>
                    <a:pt x="622364" y="399985"/>
                  </a:lnTo>
                  <a:lnTo>
                    <a:pt x="657317" y="371614"/>
                  </a:lnTo>
                  <a:lnTo>
                    <a:pt x="693015" y="344143"/>
                  </a:lnTo>
                  <a:lnTo>
                    <a:pt x="729439" y="317589"/>
                  </a:lnTo>
                  <a:lnTo>
                    <a:pt x="766574" y="291971"/>
                  </a:lnTo>
                  <a:lnTo>
                    <a:pt x="804402" y="267305"/>
                  </a:lnTo>
                  <a:lnTo>
                    <a:pt x="842904" y="243608"/>
                  </a:lnTo>
                  <a:lnTo>
                    <a:pt x="882065" y="220899"/>
                  </a:lnTo>
                  <a:lnTo>
                    <a:pt x="921866" y="199194"/>
                  </a:lnTo>
                  <a:lnTo>
                    <a:pt x="962291" y="178510"/>
                  </a:lnTo>
                  <a:lnTo>
                    <a:pt x="1003321" y="158866"/>
                  </a:lnTo>
                  <a:lnTo>
                    <a:pt x="1044940" y="140278"/>
                  </a:lnTo>
                  <a:lnTo>
                    <a:pt x="1087131" y="122764"/>
                  </a:lnTo>
                  <a:lnTo>
                    <a:pt x="1129875" y="106340"/>
                  </a:lnTo>
                  <a:lnTo>
                    <a:pt x="1173157" y="91025"/>
                  </a:lnTo>
                  <a:lnTo>
                    <a:pt x="1216957" y="76836"/>
                  </a:lnTo>
                  <a:lnTo>
                    <a:pt x="1261260" y="63789"/>
                  </a:lnTo>
                  <a:lnTo>
                    <a:pt x="1306047" y="51903"/>
                  </a:lnTo>
                  <a:lnTo>
                    <a:pt x="1351302" y="41195"/>
                  </a:lnTo>
                  <a:lnTo>
                    <a:pt x="1397007" y="31681"/>
                  </a:lnTo>
                  <a:lnTo>
                    <a:pt x="1443145" y="23380"/>
                  </a:lnTo>
                  <a:lnTo>
                    <a:pt x="1489698" y="16308"/>
                  </a:lnTo>
                  <a:lnTo>
                    <a:pt x="1536649" y="10483"/>
                  </a:lnTo>
                  <a:lnTo>
                    <a:pt x="1583981" y="5923"/>
                  </a:lnTo>
                  <a:lnTo>
                    <a:pt x="1631676" y="2644"/>
                  </a:lnTo>
                  <a:lnTo>
                    <a:pt x="1679718" y="663"/>
                  </a:lnTo>
                  <a:lnTo>
                    <a:pt x="1728089" y="0"/>
                  </a:lnTo>
                  <a:lnTo>
                    <a:pt x="1776453" y="663"/>
                  </a:lnTo>
                  <a:lnTo>
                    <a:pt x="1824488" y="2644"/>
                  </a:lnTo>
                  <a:lnTo>
                    <a:pt x="1872178" y="5923"/>
                  </a:lnTo>
                  <a:lnTo>
                    <a:pt x="1919504" y="10483"/>
                  </a:lnTo>
                  <a:lnTo>
                    <a:pt x="1966450" y="16308"/>
                  </a:lnTo>
                  <a:lnTo>
                    <a:pt x="2012997" y="23380"/>
                  </a:lnTo>
                  <a:lnTo>
                    <a:pt x="2059130" y="31681"/>
                  </a:lnTo>
                  <a:lnTo>
                    <a:pt x="2104830" y="41195"/>
                  </a:lnTo>
                  <a:lnTo>
                    <a:pt x="2150080" y="51903"/>
                  </a:lnTo>
                  <a:lnTo>
                    <a:pt x="2194863" y="63789"/>
                  </a:lnTo>
                  <a:lnTo>
                    <a:pt x="2239161" y="76836"/>
                  </a:lnTo>
                  <a:lnTo>
                    <a:pt x="2282958" y="91025"/>
                  </a:lnTo>
                  <a:lnTo>
                    <a:pt x="2326235" y="106340"/>
                  </a:lnTo>
                  <a:lnTo>
                    <a:pt x="2368976" y="122764"/>
                  </a:lnTo>
                  <a:lnTo>
                    <a:pt x="2411162" y="140278"/>
                  </a:lnTo>
                  <a:lnTo>
                    <a:pt x="2452778" y="158866"/>
                  </a:lnTo>
                  <a:lnTo>
                    <a:pt x="2493805" y="178510"/>
                  </a:lnTo>
                  <a:lnTo>
                    <a:pt x="2534227" y="199194"/>
                  </a:lnTo>
                  <a:lnTo>
                    <a:pt x="2574025" y="220899"/>
                  </a:lnTo>
                  <a:lnTo>
                    <a:pt x="2613183" y="243608"/>
                  </a:lnTo>
                  <a:lnTo>
                    <a:pt x="2651682" y="267305"/>
                  </a:lnTo>
                  <a:lnTo>
                    <a:pt x="2689507" y="291971"/>
                  </a:lnTo>
                  <a:lnTo>
                    <a:pt x="2726639" y="317589"/>
                  </a:lnTo>
                  <a:lnTo>
                    <a:pt x="2763062" y="344143"/>
                  </a:lnTo>
                  <a:lnTo>
                    <a:pt x="2798757" y="371614"/>
                  </a:lnTo>
                  <a:lnTo>
                    <a:pt x="2833708" y="399985"/>
                  </a:lnTo>
                  <a:lnTo>
                    <a:pt x="2867897" y="429240"/>
                  </a:lnTo>
                  <a:lnTo>
                    <a:pt x="2901307" y="459360"/>
                  </a:lnTo>
                  <a:lnTo>
                    <a:pt x="2933921" y="490329"/>
                  </a:lnTo>
                  <a:lnTo>
                    <a:pt x="2965721" y="522129"/>
                  </a:lnTo>
                  <a:lnTo>
                    <a:pt x="2996690" y="554743"/>
                  </a:lnTo>
                  <a:lnTo>
                    <a:pt x="3026810" y="588153"/>
                  </a:lnTo>
                  <a:lnTo>
                    <a:pt x="3056065" y="622342"/>
                  </a:lnTo>
                  <a:lnTo>
                    <a:pt x="3084436" y="657293"/>
                  </a:lnTo>
                  <a:lnTo>
                    <a:pt x="3111907" y="692988"/>
                  </a:lnTo>
                  <a:lnTo>
                    <a:pt x="3138461" y="729411"/>
                  </a:lnTo>
                  <a:lnTo>
                    <a:pt x="3164079" y="766543"/>
                  </a:lnTo>
                  <a:lnTo>
                    <a:pt x="3188745" y="804368"/>
                  </a:lnTo>
                  <a:lnTo>
                    <a:pt x="3212442" y="842867"/>
                  </a:lnTo>
                  <a:lnTo>
                    <a:pt x="3235151" y="882025"/>
                  </a:lnTo>
                  <a:lnTo>
                    <a:pt x="3256856" y="921823"/>
                  </a:lnTo>
                  <a:lnTo>
                    <a:pt x="3277540" y="962245"/>
                  </a:lnTo>
                  <a:lnTo>
                    <a:pt x="3297184" y="1003272"/>
                  </a:lnTo>
                  <a:lnTo>
                    <a:pt x="3315772" y="1044888"/>
                  </a:lnTo>
                  <a:lnTo>
                    <a:pt x="3333286" y="1087074"/>
                  </a:lnTo>
                  <a:lnTo>
                    <a:pt x="3349710" y="1129815"/>
                  </a:lnTo>
                  <a:lnTo>
                    <a:pt x="3365025" y="1173092"/>
                  </a:lnTo>
                  <a:lnTo>
                    <a:pt x="3379214" y="1216889"/>
                  </a:lnTo>
                  <a:lnTo>
                    <a:pt x="3392261" y="1261187"/>
                  </a:lnTo>
                  <a:lnTo>
                    <a:pt x="3404147" y="1305970"/>
                  </a:lnTo>
                  <a:lnTo>
                    <a:pt x="3414855" y="1351220"/>
                  </a:lnTo>
                  <a:lnTo>
                    <a:pt x="3424369" y="1396920"/>
                  </a:lnTo>
                  <a:lnTo>
                    <a:pt x="3432670" y="1443053"/>
                  </a:lnTo>
                  <a:lnTo>
                    <a:pt x="3439742" y="1489600"/>
                  </a:lnTo>
                  <a:lnTo>
                    <a:pt x="3445567" y="1536546"/>
                  </a:lnTo>
                  <a:lnTo>
                    <a:pt x="3450127" y="1583872"/>
                  </a:lnTo>
                  <a:lnTo>
                    <a:pt x="3453406" y="1631562"/>
                  </a:lnTo>
                  <a:lnTo>
                    <a:pt x="3455387" y="1679597"/>
                  </a:lnTo>
                  <a:lnTo>
                    <a:pt x="3456051" y="1727962"/>
                  </a:lnTo>
                  <a:lnTo>
                    <a:pt x="3455387" y="1776332"/>
                  </a:lnTo>
                  <a:lnTo>
                    <a:pt x="3453406" y="1824374"/>
                  </a:lnTo>
                  <a:lnTo>
                    <a:pt x="3450127" y="1872069"/>
                  </a:lnTo>
                  <a:lnTo>
                    <a:pt x="3445567" y="1919401"/>
                  </a:lnTo>
                  <a:lnTo>
                    <a:pt x="3439742" y="1966352"/>
                  </a:lnTo>
                  <a:lnTo>
                    <a:pt x="3432670" y="2012905"/>
                  </a:lnTo>
                  <a:lnTo>
                    <a:pt x="3424369" y="2059043"/>
                  </a:lnTo>
                  <a:lnTo>
                    <a:pt x="3414855" y="2104748"/>
                  </a:lnTo>
                  <a:lnTo>
                    <a:pt x="3404147" y="2150003"/>
                  </a:lnTo>
                  <a:lnTo>
                    <a:pt x="3392261" y="2194790"/>
                  </a:lnTo>
                  <a:lnTo>
                    <a:pt x="3379214" y="2239093"/>
                  </a:lnTo>
                  <a:lnTo>
                    <a:pt x="3365025" y="2282893"/>
                  </a:lnTo>
                  <a:lnTo>
                    <a:pt x="3349710" y="2326175"/>
                  </a:lnTo>
                  <a:lnTo>
                    <a:pt x="3333286" y="2368919"/>
                  </a:lnTo>
                  <a:lnTo>
                    <a:pt x="3315772" y="2411110"/>
                  </a:lnTo>
                  <a:lnTo>
                    <a:pt x="3297184" y="2452729"/>
                  </a:lnTo>
                  <a:lnTo>
                    <a:pt x="3277540" y="2493759"/>
                  </a:lnTo>
                  <a:lnTo>
                    <a:pt x="3256856" y="2534184"/>
                  </a:lnTo>
                  <a:lnTo>
                    <a:pt x="3235151" y="2573985"/>
                  </a:lnTo>
                  <a:lnTo>
                    <a:pt x="3212442" y="2613146"/>
                  </a:lnTo>
                  <a:lnTo>
                    <a:pt x="3188745" y="2651648"/>
                  </a:lnTo>
                  <a:lnTo>
                    <a:pt x="3164079" y="2689476"/>
                  </a:lnTo>
                  <a:lnTo>
                    <a:pt x="3138461" y="2726611"/>
                  </a:lnTo>
                  <a:lnTo>
                    <a:pt x="3111907" y="2763035"/>
                  </a:lnTo>
                  <a:lnTo>
                    <a:pt x="3084436" y="2798733"/>
                  </a:lnTo>
                  <a:lnTo>
                    <a:pt x="3056065" y="2833686"/>
                  </a:lnTo>
                  <a:lnTo>
                    <a:pt x="3026810" y="2867877"/>
                  </a:lnTo>
                  <a:lnTo>
                    <a:pt x="2996690" y="2901289"/>
                  </a:lnTo>
                  <a:lnTo>
                    <a:pt x="2965721" y="2933904"/>
                  </a:lnTo>
                  <a:lnTo>
                    <a:pt x="2933921" y="2965706"/>
                  </a:lnTo>
                  <a:lnTo>
                    <a:pt x="2901307" y="2996676"/>
                  </a:lnTo>
                  <a:lnTo>
                    <a:pt x="2867897" y="3026798"/>
                  </a:lnTo>
                  <a:lnTo>
                    <a:pt x="2833708" y="3056054"/>
                  </a:lnTo>
                  <a:lnTo>
                    <a:pt x="2798757" y="3084427"/>
                  </a:lnTo>
                  <a:lnTo>
                    <a:pt x="2763062" y="3111899"/>
                  </a:lnTo>
                  <a:lnTo>
                    <a:pt x="2726639" y="3138453"/>
                  </a:lnTo>
                  <a:lnTo>
                    <a:pt x="2689507" y="3164073"/>
                  </a:lnTo>
                  <a:lnTo>
                    <a:pt x="2651682" y="3188740"/>
                  </a:lnTo>
                  <a:lnTo>
                    <a:pt x="2613183" y="3212437"/>
                  </a:lnTo>
                  <a:lnTo>
                    <a:pt x="2574025" y="3235147"/>
                  </a:lnTo>
                  <a:lnTo>
                    <a:pt x="2534227" y="3256853"/>
                  </a:lnTo>
                  <a:lnTo>
                    <a:pt x="2493805" y="3277536"/>
                  </a:lnTo>
                  <a:lnTo>
                    <a:pt x="2452778" y="3297181"/>
                  </a:lnTo>
                  <a:lnTo>
                    <a:pt x="2411162" y="3315770"/>
                  </a:lnTo>
                  <a:lnTo>
                    <a:pt x="2368976" y="3333285"/>
                  </a:lnTo>
                  <a:lnTo>
                    <a:pt x="2326235" y="3349708"/>
                  </a:lnTo>
                  <a:lnTo>
                    <a:pt x="2282958" y="3365024"/>
                  </a:lnTo>
                  <a:lnTo>
                    <a:pt x="2239161" y="3379213"/>
                  </a:lnTo>
                  <a:lnTo>
                    <a:pt x="2194863" y="3392260"/>
                  </a:lnTo>
                  <a:lnTo>
                    <a:pt x="2150080" y="3404146"/>
                  </a:lnTo>
                  <a:lnTo>
                    <a:pt x="2104830" y="3414855"/>
                  </a:lnTo>
                  <a:lnTo>
                    <a:pt x="2059130" y="3424369"/>
                  </a:lnTo>
                  <a:lnTo>
                    <a:pt x="2012997" y="3432670"/>
                  </a:lnTo>
                  <a:lnTo>
                    <a:pt x="1966450" y="3439742"/>
                  </a:lnTo>
                  <a:lnTo>
                    <a:pt x="1919504" y="3445567"/>
                  </a:lnTo>
                  <a:lnTo>
                    <a:pt x="1872178" y="3450127"/>
                  </a:lnTo>
                  <a:lnTo>
                    <a:pt x="1824488" y="3453406"/>
                  </a:lnTo>
                  <a:lnTo>
                    <a:pt x="1776453" y="3455387"/>
                  </a:lnTo>
                  <a:lnTo>
                    <a:pt x="1728089" y="3456051"/>
                  </a:lnTo>
                  <a:lnTo>
                    <a:pt x="1679718" y="3455387"/>
                  </a:lnTo>
                  <a:lnTo>
                    <a:pt x="1631676" y="3453406"/>
                  </a:lnTo>
                  <a:lnTo>
                    <a:pt x="1583981" y="3450127"/>
                  </a:lnTo>
                  <a:lnTo>
                    <a:pt x="1536649" y="3445567"/>
                  </a:lnTo>
                  <a:lnTo>
                    <a:pt x="1489698" y="3439742"/>
                  </a:lnTo>
                  <a:lnTo>
                    <a:pt x="1443145" y="3432670"/>
                  </a:lnTo>
                  <a:lnTo>
                    <a:pt x="1397007" y="3424369"/>
                  </a:lnTo>
                  <a:lnTo>
                    <a:pt x="1351302" y="3414855"/>
                  </a:lnTo>
                  <a:lnTo>
                    <a:pt x="1306047" y="3404146"/>
                  </a:lnTo>
                  <a:lnTo>
                    <a:pt x="1261260" y="3392260"/>
                  </a:lnTo>
                  <a:lnTo>
                    <a:pt x="1216957" y="3379213"/>
                  </a:lnTo>
                  <a:lnTo>
                    <a:pt x="1173157" y="3365024"/>
                  </a:lnTo>
                  <a:lnTo>
                    <a:pt x="1129875" y="3349708"/>
                  </a:lnTo>
                  <a:lnTo>
                    <a:pt x="1087131" y="3333285"/>
                  </a:lnTo>
                  <a:lnTo>
                    <a:pt x="1044940" y="3315770"/>
                  </a:lnTo>
                  <a:lnTo>
                    <a:pt x="1003321" y="3297181"/>
                  </a:lnTo>
                  <a:lnTo>
                    <a:pt x="962291" y="3277536"/>
                  </a:lnTo>
                  <a:lnTo>
                    <a:pt x="921866" y="3256853"/>
                  </a:lnTo>
                  <a:lnTo>
                    <a:pt x="882065" y="3235147"/>
                  </a:lnTo>
                  <a:lnTo>
                    <a:pt x="842904" y="3212437"/>
                  </a:lnTo>
                  <a:lnTo>
                    <a:pt x="804402" y="3188740"/>
                  </a:lnTo>
                  <a:lnTo>
                    <a:pt x="766574" y="3164073"/>
                  </a:lnTo>
                  <a:lnTo>
                    <a:pt x="729439" y="3138453"/>
                  </a:lnTo>
                  <a:lnTo>
                    <a:pt x="693015" y="3111899"/>
                  </a:lnTo>
                  <a:lnTo>
                    <a:pt x="657317" y="3084427"/>
                  </a:lnTo>
                  <a:lnTo>
                    <a:pt x="622364" y="3056054"/>
                  </a:lnTo>
                  <a:lnTo>
                    <a:pt x="588173" y="3026798"/>
                  </a:lnTo>
                  <a:lnTo>
                    <a:pt x="554761" y="2996676"/>
                  </a:lnTo>
                  <a:lnTo>
                    <a:pt x="522146" y="2965706"/>
                  </a:lnTo>
                  <a:lnTo>
                    <a:pt x="490344" y="2933904"/>
                  </a:lnTo>
                  <a:lnTo>
                    <a:pt x="459374" y="2901289"/>
                  </a:lnTo>
                  <a:lnTo>
                    <a:pt x="429252" y="2867877"/>
                  </a:lnTo>
                  <a:lnTo>
                    <a:pt x="399996" y="2833686"/>
                  </a:lnTo>
                  <a:lnTo>
                    <a:pt x="371623" y="2798733"/>
                  </a:lnTo>
                  <a:lnTo>
                    <a:pt x="344151" y="2763035"/>
                  </a:lnTo>
                  <a:lnTo>
                    <a:pt x="317597" y="2726611"/>
                  </a:lnTo>
                  <a:lnTo>
                    <a:pt x="291977" y="2689476"/>
                  </a:lnTo>
                  <a:lnTo>
                    <a:pt x="267310" y="2651648"/>
                  </a:lnTo>
                  <a:lnTo>
                    <a:pt x="243613" y="2613146"/>
                  </a:lnTo>
                  <a:lnTo>
                    <a:pt x="220903" y="2573985"/>
                  </a:lnTo>
                  <a:lnTo>
                    <a:pt x="199197" y="2534184"/>
                  </a:lnTo>
                  <a:lnTo>
                    <a:pt x="178514" y="2493759"/>
                  </a:lnTo>
                  <a:lnTo>
                    <a:pt x="158869" y="2452729"/>
                  </a:lnTo>
                  <a:lnTo>
                    <a:pt x="140280" y="2411110"/>
                  </a:lnTo>
                  <a:lnTo>
                    <a:pt x="122765" y="2368919"/>
                  </a:lnTo>
                  <a:lnTo>
                    <a:pt x="106342" y="2326175"/>
                  </a:lnTo>
                  <a:lnTo>
                    <a:pt x="91026" y="2282893"/>
                  </a:lnTo>
                  <a:lnTo>
                    <a:pt x="76837" y="2239093"/>
                  </a:lnTo>
                  <a:lnTo>
                    <a:pt x="63790" y="2194790"/>
                  </a:lnTo>
                  <a:lnTo>
                    <a:pt x="51904" y="2150003"/>
                  </a:lnTo>
                  <a:lnTo>
                    <a:pt x="41195" y="2104748"/>
                  </a:lnTo>
                  <a:lnTo>
                    <a:pt x="31681" y="2059043"/>
                  </a:lnTo>
                  <a:lnTo>
                    <a:pt x="23380" y="2012905"/>
                  </a:lnTo>
                  <a:lnTo>
                    <a:pt x="16308" y="1966352"/>
                  </a:lnTo>
                  <a:lnTo>
                    <a:pt x="10483" y="1919401"/>
                  </a:lnTo>
                  <a:lnTo>
                    <a:pt x="5923" y="1872069"/>
                  </a:lnTo>
                  <a:lnTo>
                    <a:pt x="2644" y="1824374"/>
                  </a:lnTo>
                  <a:lnTo>
                    <a:pt x="663" y="1776332"/>
                  </a:lnTo>
                  <a:lnTo>
                    <a:pt x="0" y="1727962"/>
                  </a:lnTo>
                  <a:close/>
                </a:path>
              </a:pathLst>
            </a:custGeom>
            <a:ln w="25400">
              <a:solidFill>
                <a:srgbClr val="99CF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36847" y="1431416"/>
              <a:ext cx="3423285" cy="3694429"/>
            </a:xfrm>
            <a:custGeom>
              <a:avLst/>
              <a:gdLst/>
              <a:ahLst/>
              <a:cxnLst/>
              <a:rect l="l" t="t" r="r" b="b"/>
              <a:pathLst>
                <a:path w="3423284" h="3694429">
                  <a:moveTo>
                    <a:pt x="1062482" y="529463"/>
                  </a:moveTo>
                  <a:lnTo>
                    <a:pt x="1060310" y="481291"/>
                  </a:lnTo>
                  <a:lnTo>
                    <a:pt x="1053909" y="434314"/>
                  </a:lnTo>
                  <a:lnTo>
                    <a:pt x="1043495" y="388734"/>
                  </a:lnTo>
                  <a:lnTo>
                    <a:pt x="1029233" y="344741"/>
                  </a:lnTo>
                  <a:lnTo>
                    <a:pt x="1011326" y="302526"/>
                  </a:lnTo>
                  <a:lnTo>
                    <a:pt x="989939" y="262267"/>
                  </a:lnTo>
                  <a:lnTo>
                    <a:pt x="965276" y="224155"/>
                  </a:lnTo>
                  <a:lnTo>
                    <a:pt x="937526" y="188366"/>
                  </a:lnTo>
                  <a:lnTo>
                    <a:pt x="906868" y="155105"/>
                  </a:lnTo>
                  <a:lnTo>
                    <a:pt x="873493" y="124548"/>
                  </a:lnTo>
                  <a:lnTo>
                    <a:pt x="837590" y="96888"/>
                  </a:lnTo>
                  <a:lnTo>
                    <a:pt x="799350" y="72301"/>
                  </a:lnTo>
                  <a:lnTo>
                    <a:pt x="758952" y="50990"/>
                  </a:lnTo>
                  <a:lnTo>
                    <a:pt x="716597" y="33134"/>
                  </a:lnTo>
                  <a:lnTo>
                    <a:pt x="672452" y="18923"/>
                  </a:lnTo>
                  <a:lnTo>
                    <a:pt x="626719" y="8534"/>
                  </a:lnTo>
                  <a:lnTo>
                    <a:pt x="579589" y="2171"/>
                  </a:lnTo>
                  <a:lnTo>
                    <a:pt x="531241" y="0"/>
                  </a:lnTo>
                  <a:lnTo>
                    <a:pt x="482879" y="2171"/>
                  </a:lnTo>
                  <a:lnTo>
                    <a:pt x="435749" y="8534"/>
                  </a:lnTo>
                  <a:lnTo>
                    <a:pt x="390017" y="18923"/>
                  </a:lnTo>
                  <a:lnTo>
                    <a:pt x="345871" y="33134"/>
                  </a:lnTo>
                  <a:lnTo>
                    <a:pt x="303517" y="50990"/>
                  </a:lnTo>
                  <a:lnTo>
                    <a:pt x="263118" y="72301"/>
                  </a:lnTo>
                  <a:lnTo>
                    <a:pt x="224878" y="96888"/>
                  </a:lnTo>
                  <a:lnTo>
                    <a:pt x="188976" y="124548"/>
                  </a:lnTo>
                  <a:lnTo>
                    <a:pt x="155600" y="155105"/>
                  </a:lnTo>
                  <a:lnTo>
                    <a:pt x="124942" y="188366"/>
                  </a:lnTo>
                  <a:lnTo>
                    <a:pt x="97193" y="224155"/>
                  </a:lnTo>
                  <a:lnTo>
                    <a:pt x="72529" y="262267"/>
                  </a:lnTo>
                  <a:lnTo>
                    <a:pt x="51142" y="302526"/>
                  </a:lnTo>
                  <a:lnTo>
                    <a:pt x="33235" y="344741"/>
                  </a:lnTo>
                  <a:lnTo>
                    <a:pt x="18973" y="388734"/>
                  </a:lnTo>
                  <a:lnTo>
                    <a:pt x="8559" y="434314"/>
                  </a:lnTo>
                  <a:lnTo>
                    <a:pt x="2159" y="481291"/>
                  </a:lnTo>
                  <a:lnTo>
                    <a:pt x="0" y="529463"/>
                  </a:lnTo>
                  <a:lnTo>
                    <a:pt x="2159" y="577672"/>
                  </a:lnTo>
                  <a:lnTo>
                    <a:pt x="8559" y="624662"/>
                  </a:lnTo>
                  <a:lnTo>
                    <a:pt x="18973" y="670255"/>
                  </a:lnTo>
                  <a:lnTo>
                    <a:pt x="33235" y="714260"/>
                  </a:lnTo>
                  <a:lnTo>
                    <a:pt x="51142" y="756488"/>
                  </a:lnTo>
                  <a:lnTo>
                    <a:pt x="72529" y="796759"/>
                  </a:lnTo>
                  <a:lnTo>
                    <a:pt x="97193" y="834885"/>
                  </a:lnTo>
                  <a:lnTo>
                    <a:pt x="124942" y="870673"/>
                  </a:lnTo>
                  <a:lnTo>
                    <a:pt x="155600" y="903947"/>
                  </a:lnTo>
                  <a:lnTo>
                    <a:pt x="188976" y="934504"/>
                  </a:lnTo>
                  <a:lnTo>
                    <a:pt x="224878" y="962164"/>
                  </a:lnTo>
                  <a:lnTo>
                    <a:pt x="263118" y="986751"/>
                  </a:lnTo>
                  <a:lnTo>
                    <a:pt x="303517" y="1008062"/>
                  </a:lnTo>
                  <a:lnTo>
                    <a:pt x="345871" y="1025931"/>
                  </a:lnTo>
                  <a:lnTo>
                    <a:pt x="390017" y="1040142"/>
                  </a:lnTo>
                  <a:lnTo>
                    <a:pt x="435749" y="1050531"/>
                  </a:lnTo>
                  <a:lnTo>
                    <a:pt x="482879" y="1056894"/>
                  </a:lnTo>
                  <a:lnTo>
                    <a:pt x="531241" y="1059053"/>
                  </a:lnTo>
                  <a:lnTo>
                    <a:pt x="579589" y="1056894"/>
                  </a:lnTo>
                  <a:lnTo>
                    <a:pt x="626719" y="1050531"/>
                  </a:lnTo>
                  <a:lnTo>
                    <a:pt x="672452" y="1040142"/>
                  </a:lnTo>
                  <a:lnTo>
                    <a:pt x="716597" y="1025931"/>
                  </a:lnTo>
                  <a:lnTo>
                    <a:pt x="758952" y="1008062"/>
                  </a:lnTo>
                  <a:lnTo>
                    <a:pt x="799350" y="986751"/>
                  </a:lnTo>
                  <a:lnTo>
                    <a:pt x="837590" y="962164"/>
                  </a:lnTo>
                  <a:lnTo>
                    <a:pt x="873493" y="934504"/>
                  </a:lnTo>
                  <a:lnTo>
                    <a:pt x="906868" y="903947"/>
                  </a:lnTo>
                  <a:lnTo>
                    <a:pt x="937526" y="870673"/>
                  </a:lnTo>
                  <a:lnTo>
                    <a:pt x="965276" y="834885"/>
                  </a:lnTo>
                  <a:lnTo>
                    <a:pt x="989939" y="796759"/>
                  </a:lnTo>
                  <a:lnTo>
                    <a:pt x="1011326" y="756488"/>
                  </a:lnTo>
                  <a:lnTo>
                    <a:pt x="1029233" y="714260"/>
                  </a:lnTo>
                  <a:lnTo>
                    <a:pt x="1043495" y="670255"/>
                  </a:lnTo>
                  <a:lnTo>
                    <a:pt x="1053909" y="624662"/>
                  </a:lnTo>
                  <a:lnTo>
                    <a:pt x="1060310" y="577672"/>
                  </a:lnTo>
                  <a:lnTo>
                    <a:pt x="1062482" y="529463"/>
                  </a:lnTo>
                  <a:close/>
                </a:path>
                <a:path w="3423284" h="3694429">
                  <a:moveTo>
                    <a:pt x="3422904" y="3163443"/>
                  </a:moveTo>
                  <a:lnTo>
                    <a:pt x="3420732" y="3115183"/>
                  </a:lnTo>
                  <a:lnTo>
                    <a:pt x="3414369" y="3068129"/>
                  </a:lnTo>
                  <a:lnTo>
                    <a:pt x="3403981" y="3022473"/>
                  </a:lnTo>
                  <a:lnTo>
                    <a:pt x="3389769" y="2978404"/>
                  </a:lnTo>
                  <a:lnTo>
                    <a:pt x="3371900" y="2936113"/>
                  </a:lnTo>
                  <a:lnTo>
                    <a:pt x="3350590" y="2895790"/>
                  </a:lnTo>
                  <a:lnTo>
                    <a:pt x="3326003" y="2857614"/>
                  </a:lnTo>
                  <a:lnTo>
                    <a:pt x="3298342" y="2821762"/>
                  </a:lnTo>
                  <a:lnTo>
                    <a:pt x="3267786" y="2788450"/>
                  </a:lnTo>
                  <a:lnTo>
                    <a:pt x="3234512" y="2757843"/>
                  </a:lnTo>
                  <a:lnTo>
                    <a:pt x="3198723" y="2730131"/>
                  </a:lnTo>
                  <a:lnTo>
                    <a:pt x="3160598" y="2705519"/>
                  </a:lnTo>
                  <a:lnTo>
                    <a:pt x="3120326" y="2684170"/>
                  </a:lnTo>
                  <a:lnTo>
                    <a:pt x="3078099" y="2666288"/>
                  </a:lnTo>
                  <a:lnTo>
                    <a:pt x="3034093" y="2652039"/>
                  </a:lnTo>
                  <a:lnTo>
                    <a:pt x="2988500" y="2641638"/>
                  </a:lnTo>
                  <a:lnTo>
                    <a:pt x="2941510" y="2635262"/>
                  </a:lnTo>
                  <a:lnTo>
                    <a:pt x="2893314" y="2633091"/>
                  </a:lnTo>
                  <a:lnTo>
                    <a:pt x="2845130" y="2635262"/>
                  </a:lnTo>
                  <a:lnTo>
                    <a:pt x="2798153" y="2641638"/>
                  </a:lnTo>
                  <a:lnTo>
                    <a:pt x="2752572" y="2652039"/>
                  </a:lnTo>
                  <a:lnTo>
                    <a:pt x="2708579" y="2666288"/>
                  </a:lnTo>
                  <a:lnTo>
                    <a:pt x="2666365" y="2684170"/>
                  </a:lnTo>
                  <a:lnTo>
                    <a:pt x="2626106" y="2705519"/>
                  </a:lnTo>
                  <a:lnTo>
                    <a:pt x="2587993" y="2730131"/>
                  </a:lnTo>
                  <a:lnTo>
                    <a:pt x="2552204" y="2757843"/>
                  </a:lnTo>
                  <a:lnTo>
                    <a:pt x="2518943" y="2788450"/>
                  </a:lnTo>
                  <a:lnTo>
                    <a:pt x="2488387" y="2821762"/>
                  </a:lnTo>
                  <a:lnTo>
                    <a:pt x="2460726" y="2857614"/>
                  </a:lnTo>
                  <a:lnTo>
                    <a:pt x="2436139" y="2895790"/>
                  </a:lnTo>
                  <a:lnTo>
                    <a:pt x="2414828" y="2936113"/>
                  </a:lnTo>
                  <a:lnTo>
                    <a:pt x="2396972" y="2978404"/>
                  </a:lnTo>
                  <a:lnTo>
                    <a:pt x="2382761" y="3022473"/>
                  </a:lnTo>
                  <a:lnTo>
                    <a:pt x="2372372" y="3068129"/>
                  </a:lnTo>
                  <a:lnTo>
                    <a:pt x="2366010" y="3115183"/>
                  </a:lnTo>
                  <a:lnTo>
                    <a:pt x="2363851" y="3163443"/>
                  </a:lnTo>
                  <a:lnTo>
                    <a:pt x="2366010" y="3211741"/>
                  </a:lnTo>
                  <a:lnTo>
                    <a:pt x="2372372" y="3258807"/>
                  </a:lnTo>
                  <a:lnTo>
                    <a:pt x="2382761" y="3304476"/>
                  </a:lnTo>
                  <a:lnTo>
                    <a:pt x="2396972" y="3348558"/>
                  </a:lnTo>
                  <a:lnTo>
                    <a:pt x="2414828" y="3390862"/>
                  </a:lnTo>
                  <a:lnTo>
                    <a:pt x="2436139" y="3431197"/>
                  </a:lnTo>
                  <a:lnTo>
                    <a:pt x="2460726" y="3469386"/>
                  </a:lnTo>
                  <a:lnTo>
                    <a:pt x="2488387" y="3505238"/>
                  </a:lnTo>
                  <a:lnTo>
                    <a:pt x="2518943" y="3538563"/>
                  </a:lnTo>
                  <a:lnTo>
                    <a:pt x="2552204" y="3569170"/>
                  </a:lnTo>
                  <a:lnTo>
                    <a:pt x="2587993" y="3596881"/>
                  </a:lnTo>
                  <a:lnTo>
                    <a:pt x="2626106" y="3621506"/>
                  </a:lnTo>
                  <a:lnTo>
                    <a:pt x="2666365" y="3642855"/>
                  </a:lnTo>
                  <a:lnTo>
                    <a:pt x="2708579" y="3660737"/>
                  </a:lnTo>
                  <a:lnTo>
                    <a:pt x="2752572" y="3674986"/>
                  </a:lnTo>
                  <a:lnTo>
                    <a:pt x="2798153" y="3685387"/>
                  </a:lnTo>
                  <a:lnTo>
                    <a:pt x="2845130" y="3691763"/>
                  </a:lnTo>
                  <a:lnTo>
                    <a:pt x="2893314" y="3693922"/>
                  </a:lnTo>
                  <a:lnTo>
                    <a:pt x="2941510" y="3691763"/>
                  </a:lnTo>
                  <a:lnTo>
                    <a:pt x="2988500" y="3685387"/>
                  </a:lnTo>
                  <a:lnTo>
                    <a:pt x="3034093" y="3674986"/>
                  </a:lnTo>
                  <a:lnTo>
                    <a:pt x="3078099" y="3660737"/>
                  </a:lnTo>
                  <a:lnTo>
                    <a:pt x="3120326" y="3642855"/>
                  </a:lnTo>
                  <a:lnTo>
                    <a:pt x="3160598" y="3621506"/>
                  </a:lnTo>
                  <a:lnTo>
                    <a:pt x="3198723" y="3596881"/>
                  </a:lnTo>
                  <a:lnTo>
                    <a:pt x="3234512" y="3569170"/>
                  </a:lnTo>
                  <a:lnTo>
                    <a:pt x="3267786" y="3538563"/>
                  </a:lnTo>
                  <a:lnTo>
                    <a:pt x="3298342" y="3505238"/>
                  </a:lnTo>
                  <a:lnTo>
                    <a:pt x="3326003" y="3469386"/>
                  </a:lnTo>
                  <a:lnTo>
                    <a:pt x="3350590" y="3431197"/>
                  </a:lnTo>
                  <a:lnTo>
                    <a:pt x="3371900" y="3390862"/>
                  </a:lnTo>
                  <a:lnTo>
                    <a:pt x="3389769" y="3348558"/>
                  </a:lnTo>
                  <a:lnTo>
                    <a:pt x="3403981" y="3304476"/>
                  </a:lnTo>
                  <a:lnTo>
                    <a:pt x="3414369" y="3258807"/>
                  </a:lnTo>
                  <a:lnTo>
                    <a:pt x="3420732" y="3211741"/>
                  </a:lnTo>
                  <a:lnTo>
                    <a:pt x="3422904" y="3163443"/>
                  </a:lnTo>
                  <a:close/>
                </a:path>
              </a:pathLst>
            </a:custGeom>
            <a:solidFill>
              <a:srgbClr val="003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36847" y="4064508"/>
              <a:ext cx="1062990" cy="1061085"/>
            </a:xfrm>
            <a:custGeom>
              <a:avLst/>
              <a:gdLst/>
              <a:ahLst/>
              <a:cxnLst/>
              <a:rect l="l" t="t" r="r" b="b"/>
              <a:pathLst>
                <a:path w="1062989" h="1061085">
                  <a:moveTo>
                    <a:pt x="531240" y="0"/>
                  </a:moveTo>
                  <a:lnTo>
                    <a:pt x="482891" y="2167"/>
                  </a:lnTo>
                  <a:lnTo>
                    <a:pt x="435756" y="8546"/>
                  </a:lnTo>
                  <a:lnTo>
                    <a:pt x="390025" y="18947"/>
                  </a:lnTo>
                  <a:lnTo>
                    <a:pt x="345884" y="33185"/>
                  </a:lnTo>
                  <a:lnTo>
                    <a:pt x="303521" y="51071"/>
                  </a:lnTo>
                  <a:lnTo>
                    <a:pt x="263125" y="72418"/>
                  </a:lnTo>
                  <a:lnTo>
                    <a:pt x="224882" y="97039"/>
                  </a:lnTo>
                  <a:lnTo>
                    <a:pt x="188980" y="124746"/>
                  </a:lnTo>
                  <a:lnTo>
                    <a:pt x="155606" y="155352"/>
                  </a:lnTo>
                  <a:lnTo>
                    <a:pt x="124949" y="188670"/>
                  </a:lnTo>
                  <a:lnTo>
                    <a:pt x="97197" y="224513"/>
                  </a:lnTo>
                  <a:lnTo>
                    <a:pt x="72535" y="262692"/>
                  </a:lnTo>
                  <a:lnTo>
                    <a:pt x="51153" y="303021"/>
                  </a:lnTo>
                  <a:lnTo>
                    <a:pt x="33238" y="345312"/>
                  </a:lnTo>
                  <a:lnTo>
                    <a:pt x="18978" y="389378"/>
                  </a:lnTo>
                  <a:lnTo>
                    <a:pt x="8559" y="435031"/>
                  </a:lnTo>
                  <a:lnTo>
                    <a:pt x="2171" y="482085"/>
                  </a:lnTo>
                  <a:lnTo>
                    <a:pt x="0" y="530352"/>
                  </a:lnTo>
                  <a:lnTo>
                    <a:pt x="2171" y="578638"/>
                  </a:lnTo>
                  <a:lnTo>
                    <a:pt x="8559" y="625709"/>
                  </a:lnTo>
                  <a:lnTo>
                    <a:pt x="18978" y="671379"/>
                  </a:lnTo>
                  <a:lnTo>
                    <a:pt x="33238" y="715458"/>
                  </a:lnTo>
                  <a:lnTo>
                    <a:pt x="51153" y="757761"/>
                  </a:lnTo>
                  <a:lnTo>
                    <a:pt x="72535" y="798100"/>
                  </a:lnTo>
                  <a:lnTo>
                    <a:pt x="97197" y="836288"/>
                  </a:lnTo>
                  <a:lnTo>
                    <a:pt x="124949" y="872138"/>
                  </a:lnTo>
                  <a:lnTo>
                    <a:pt x="155606" y="905462"/>
                  </a:lnTo>
                  <a:lnTo>
                    <a:pt x="188980" y="936073"/>
                  </a:lnTo>
                  <a:lnTo>
                    <a:pt x="224882" y="963784"/>
                  </a:lnTo>
                  <a:lnTo>
                    <a:pt x="263125" y="988408"/>
                  </a:lnTo>
                  <a:lnTo>
                    <a:pt x="303521" y="1009757"/>
                  </a:lnTo>
                  <a:lnTo>
                    <a:pt x="345884" y="1027644"/>
                  </a:lnTo>
                  <a:lnTo>
                    <a:pt x="390025" y="1041882"/>
                  </a:lnTo>
                  <a:lnTo>
                    <a:pt x="435756" y="1052284"/>
                  </a:lnTo>
                  <a:lnTo>
                    <a:pt x="482891" y="1058663"/>
                  </a:lnTo>
                  <a:lnTo>
                    <a:pt x="531240" y="1060831"/>
                  </a:lnTo>
                  <a:lnTo>
                    <a:pt x="579590" y="1058663"/>
                  </a:lnTo>
                  <a:lnTo>
                    <a:pt x="626725" y="1052284"/>
                  </a:lnTo>
                  <a:lnTo>
                    <a:pt x="672456" y="1041882"/>
                  </a:lnTo>
                  <a:lnTo>
                    <a:pt x="716597" y="1027644"/>
                  </a:lnTo>
                  <a:lnTo>
                    <a:pt x="758960" y="1009757"/>
                  </a:lnTo>
                  <a:lnTo>
                    <a:pt x="799356" y="988408"/>
                  </a:lnTo>
                  <a:lnTo>
                    <a:pt x="837599" y="963784"/>
                  </a:lnTo>
                  <a:lnTo>
                    <a:pt x="873501" y="936073"/>
                  </a:lnTo>
                  <a:lnTo>
                    <a:pt x="906875" y="905462"/>
                  </a:lnTo>
                  <a:lnTo>
                    <a:pt x="937532" y="872138"/>
                  </a:lnTo>
                  <a:lnTo>
                    <a:pt x="965284" y="836288"/>
                  </a:lnTo>
                  <a:lnTo>
                    <a:pt x="989946" y="798100"/>
                  </a:lnTo>
                  <a:lnTo>
                    <a:pt x="1011328" y="757761"/>
                  </a:lnTo>
                  <a:lnTo>
                    <a:pt x="1029243" y="715458"/>
                  </a:lnTo>
                  <a:lnTo>
                    <a:pt x="1043503" y="671379"/>
                  </a:lnTo>
                  <a:lnTo>
                    <a:pt x="1053922" y="625709"/>
                  </a:lnTo>
                  <a:lnTo>
                    <a:pt x="1060310" y="578638"/>
                  </a:lnTo>
                  <a:lnTo>
                    <a:pt x="1062481" y="530352"/>
                  </a:lnTo>
                  <a:lnTo>
                    <a:pt x="1060310" y="482085"/>
                  </a:lnTo>
                  <a:lnTo>
                    <a:pt x="1053922" y="435031"/>
                  </a:lnTo>
                  <a:lnTo>
                    <a:pt x="1043503" y="389378"/>
                  </a:lnTo>
                  <a:lnTo>
                    <a:pt x="1029243" y="345312"/>
                  </a:lnTo>
                  <a:lnTo>
                    <a:pt x="1011328" y="303021"/>
                  </a:lnTo>
                  <a:lnTo>
                    <a:pt x="989946" y="262692"/>
                  </a:lnTo>
                  <a:lnTo>
                    <a:pt x="965284" y="224513"/>
                  </a:lnTo>
                  <a:lnTo>
                    <a:pt x="937532" y="188670"/>
                  </a:lnTo>
                  <a:lnTo>
                    <a:pt x="906875" y="155352"/>
                  </a:lnTo>
                  <a:lnTo>
                    <a:pt x="873501" y="124746"/>
                  </a:lnTo>
                  <a:lnTo>
                    <a:pt x="837599" y="97039"/>
                  </a:lnTo>
                  <a:lnTo>
                    <a:pt x="799356" y="72418"/>
                  </a:lnTo>
                  <a:lnTo>
                    <a:pt x="758960" y="51071"/>
                  </a:lnTo>
                  <a:lnTo>
                    <a:pt x="716597" y="33185"/>
                  </a:lnTo>
                  <a:lnTo>
                    <a:pt x="672456" y="18947"/>
                  </a:lnTo>
                  <a:lnTo>
                    <a:pt x="626725" y="8546"/>
                  </a:lnTo>
                  <a:lnTo>
                    <a:pt x="579590" y="2167"/>
                  </a:lnTo>
                  <a:lnTo>
                    <a:pt x="531240" y="0"/>
                  </a:lnTo>
                  <a:close/>
                </a:path>
              </a:pathLst>
            </a:custGeom>
            <a:solidFill>
              <a:srgbClr val="99C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11522" y="2030095"/>
              <a:ext cx="2319020" cy="2536190"/>
            </a:xfrm>
            <a:custGeom>
              <a:avLst/>
              <a:gdLst/>
              <a:ahLst/>
              <a:cxnLst/>
              <a:rect l="l" t="t" r="r" b="b"/>
              <a:pathLst>
                <a:path w="2319020" h="2536190">
                  <a:moveTo>
                    <a:pt x="2319020" y="0"/>
                  </a:moveTo>
                  <a:lnTo>
                    <a:pt x="0" y="2535809"/>
                  </a:lnTo>
                </a:path>
              </a:pathLst>
            </a:custGeom>
            <a:ln w="25400">
              <a:solidFill>
                <a:srgbClr val="99CF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236590" y="2893821"/>
            <a:ext cx="14903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Grid</a:t>
            </a:r>
            <a:r>
              <a:rPr sz="1200" b="1" spc="15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00358E"/>
                </a:solidFill>
                <a:latin typeface="Calibri"/>
                <a:cs typeface="Calibri"/>
              </a:rPr>
              <a:t>Resilience </a:t>
            </a:r>
            <a:r>
              <a:rPr sz="1200" b="1" spc="50" dirty="0">
                <a:solidFill>
                  <a:srgbClr val="00358E"/>
                </a:solidFill>
                <a:latin typeface="Calibri"/>
                <a:cs typeface="Calibri"/>
              </a:rPr>
              <a:t>Technical</a:t>
            </a:r>
            <a:r>
              <a:rPr sz="1200" b="1" spc="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65" dirty="0">
                <a:solidFill>
                  <a:srgbClr val="00358E"/>
                </a:solidFill>
                <a:latin typeface="Calibri"/>
                <a:cs typeface="Calibri"/>
              </a:rPr>
              <a:t>Assistance </a:t>
            </a:r>
            <a:r>
              <a:rPr sz="1200" b="1" spc="50" dirty="0">
                <a:solidFill>
                  <a:srgbClr val="00358E"/>
                </a:solidFill>
                <a:latin typeface="Calibri"/>
                <a:cs typeface="Calibri"/>
              </a:rPr>
              <a:t>Consortium</a:t>
            </a:r>
            <a:endParaRPr sz="12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200" b="1" spc="35" dirty="0">
                <a:solidFill>
                  <a:srgbClr val="00358E"/>
                </a:solidFill>
                <a:latin typeface="Calibri"/>
                <a:cs typeface="Calibri"/>
              </a:rPr>
              <a:t>(GRACI)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99026" y="1679194"/>
            <a:ext cx="740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85" dirty="0">
                <a:solidFill>
                  <a:srgbClr val="FFFFFF"/>
                </a:solidFill>
                <a:latin typeface="Calibri"/>
                <a:cs typeface="Calibri"/>
              </a:rPr>
              <a:t>PHASE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1.0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60209" y="1679194"/>
            <a:ext cx="740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85" dirty="0">
                <a:solidFill>
                  <a:srgbClr val="00358E"/>
                </a:solidFill>
                <a:latin typeface="Calibri"/>
                <a:cs typeface="Calibri"/>
              </a:rPr>
              <a:t>PHASE</a:t>
            </a:r>
            <a:r>
              <a:rPr sz="1200" b="1" spc="-25" dirty="0">
                <a:solidFill>
                  <a:srgbClr val="00358E"/>
                </a:solidFill>
                <a:latin typeface="Calibri"/>
                <a:cs typeface="Calibri"/>
              </a:rPr>
              <a:t> 2.0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98645" y="4338066"/>
            <a:ext cx="740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85" dirty="0">
                <a:solidFill>
                  <a:srgbClr val="00358E"/>
                </a:solidFill>
                <a:latin typeface="Calibri"/>
                <a:cs typeface="Calibri"/>
              </a:rPr>
              <a:t>PHASE</a:t>
            </a:r>
            <a:r>
              <a:rPr sz="1200" b="1" spc="-25" dirty="0">
                <a:solidFill>
                  <a:srgbClr val="00358E"/>
                </a:solidFill>
                <a:latin typeface="Calibri"/>
                <a:cs typeface="Calibri"/>
              </a:rPr>
              <a:t> 4.0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60591" y="4338066"/>
            <a:ext cx="740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85" dirty="0">
                <a:solidFill>
                  <a:srgbClr val="FFFFFF"/>
                </a:solidFill>
                <a:latin typeface="Calibri"/>
                <a:cs typeface="Calibri"/>
              </a:rPr>
              <a:t>PHASE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3.0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613842" y="1951889"/>
            <a:ext cx="6480175" cy="4618355"/>
            <a:chOff x="4613842" y="1951889"/>
            <a:chExt cx="6480175" cy="4618355"/>
          </a:xfrm>
        </p:grpSpPr>
        <p:sp>
          <p:nvSpPr>
            <p:cNvPr id="29" name="object 29"/>
            <p:cNvSpPr/>
            <p:nvPr/>
          </p:nvSpPr>
          <p:spPr>
            <a:xfrm>
              <a:off x="6998766" y="1951889"/>
              <a:ext cx="264160" cy="147320"/>
            </a:xfrm>
            <a:custGeom>
              <a:avLst/>
              <a:gdLst/>
              <a:ahLst/>
              <a:cxnLst/>
              <a:rect l="l" t="t" r="r" b="b"/>
              <a:pathLst>
                <a:path w="264159" h="147319">
                  <a:moveTo>
                    <a:pt x="41935" y="54301"/>
                  </a:moveTo>
                  <a:lnTo>
                    <a:pt x="3253" y="82816"/>
                  </a:lnTo>
                  <a:lnTo>
                    <a:pt x="0" y="94832"/>
                  </a:lnTo>
                  <a:lnTo>
                    <a:pt x="84" y="107284"/>
                  </a:lnTo>
                  <a:lnTo>
                    <a:pt x="30519" y="144457"/>
                  </a:lnTo>
                  <a:lnTo>
                    <a:pt x="43054" y="147010"/>
                  </a:lnTo>
                  <a:lnTo>
                    <a:pt x="228818" y="147010"/>
                  </a:lnTo>
                  <a:lnTo>
                    <a:pt x="242811" y="143713"/>
                  </a:lnTo>
                  <a:lnTo>
                    <a:pt x="253974" y="135733"/>
                  </a:lnTo>
                  <a:lnTo>
                    <a:pt x="261363" y="124195"/>
                  </a:lnTo>
                  <a:lnTo>
                    <a:pt x="264036" y="110224"/>
                  </a:lnTo>
                  <a:lnTo>
                    <a:pt x="263183" y="102274"/>
                  </a:lnTo>
                  <a:lnTo>
                    <a:pt x="232841" y="74213"/>
                  </a:lnTo>
                  <a:lnTo>
                    <a:pt x="221465" y="74213"/>
                  </a:lnTo>
                  <a:lnTo>
                    <a:pt x="221465" y="73438"/>
                  </a:lnTo>
                  <a:lnTo>
                    <a:pt x="220244" y="63074"/>
                  </a:lnTo>
                  <a:lnTo>
                    <a:pt x="220183" y="62560"/>
                  </a:lnTo>
                  <a:lnTo>
                    <a:pt x="217357" y="54852"/>
                  </a:lnTo>
                  <a:lnTo>
                    <a:pt x="54664" y="54852"/>
                  </a:lnTo>
                  <a:lnTo>
                    <a:pt x="41935" y="54301"/>
                  </a:lnTo>
                  <a:close/>
                </a:path>
                <a:path w="264159" h="147319">
                  <a:moveTo>
                    <a:pt x="229550" y="73686"/>
                  </a:moveTo>
                  <a:lnTo>
                    <a:pt x="221465" y="74213"/>
                  </a:lnTo>
                  <a:lnTo>
                    <a:pt x="232841" y="74213"/>
                  </a:lnTo>
                  <a:lnTo>
                    <a:pt x="229550" y="73686"/>
                  </a:lnTo>
                  <a:close/>
                </a:path>
                <a:path w="264159" h="147319">
                  <a:moveTo>
                    <a:pt x="116180" y="0"/>
                  </a:moveTo>
                  <a:lnTo>
                    <a:pt x="67000" y="20728"/>
                  </a:lnTo>
                  <a:lnTo>
                    <a:pt x="54766" y="54301"/>
                  </a:lnTo>
                  <a:lnTo>
                    <a:pt x="54664" y="54852"/>
                  </a:lnTo>
                  <a:lnTo>
                    <a:pt x="217357" y="54852"/>
                  </a:lnTo>
                  <a:lnTo>
                    <a:pt x="216434" y="52335"/>
                  </a:lnTo>
                  <a:lnTo>
                    <a:pt x="210363" y="43271"/>
                  </a:lnTo>
                  <a:lnTo>
                    <a:pt x="202114" y="35878"/>
                  </a:lnTo>
                  <a:lnTo>
                    <a:pt x="192536" y="30439"/>
                  </a:lnTo>
                  <a:lnTo>
                    <a:pt x="188464" y="29295"/>
                  </a:lnTo>
                  <a:lnTo>
                    <a:pt x="160318" y="29295"/>
                  </a:lnTo>
                  <a:lnTo>
                    <a:pt x="148943" y="14593"/>
                  </a:lnTo>
                  <a:lnTo>
                    <a:pt x="133759" y="4610"/>
                  </a:lnTo>
                  <a:lnTo>
                    <a:pt x="116180" y="0"/>
                  </a:lnTo>
                  <a:close/>
                </a:path>
                <a:path w="264159" h="147319">
                  <a:moveTo>
                    <a:pt x="171202" y="27111"/>
                  </a:moveTo>
                  <a:lnTo>
                    <a:pt x="160318" y="29295"/>
                  </a:lnTo>
                  <a:lnTo>
                    <a:pt x="188464" y="29295"/>
                  </a:lnTo>
                  <a:lnTo>
                    <a:pt x="182087" y="27504"/>
                  </a:lnTo>
                  <a:lnTo>
                    <a:pt x="171202" y="27111"/>
                  </a:lnTo>
                  <a:close/>
                </a:path>
              </a:pathLst>
            </a:custGeom>
            <a:solidFill>
              <a:srgbClr val="003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1558" y="2114388"/>
              <a:ext cx="143193" cy="9293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616158" y="1983714"/>
              <a:ext cx="2642870" cy="2980055"/>
            </a:xfrm>
            <a:custGeom>
              <a:avLst/>
              <a:gdLst/>
              <a:ahLst/>
              <a:cxnLst/>
              <a:rect l="l" t="t" r="r" b="b"/>
              <a:pathLst>
                <a:path w="2642870" h="2980054">
                  <a:moveTo>
                    <a:pt x="71234" y="42608"/>
                  </a:moveTo>
                  <a:lnTo>
                    <a:pt x="69126" y="31991"/>
                  </a:lnTo>
                  <a:lnTo>
                    <a:pt x="63347" y="23380"/>
                  </a:lnTo>
                  <a:lnTo>
                    <a:pt x="54737" y="17602"/>
                  </a:lnTo>
                  <a:lnTo>
                    <a:pt x="44132" y="15494"/>
                  </a:lnTo>
                  <a:lnTo>
                    <a:pt x="33528" y="17602"/>
                  </a:lnTo>
                  <a:lnTo>
                    <a:pt x="24917" y="23380"/>
                  </a:lnTo>
                  <a:lnTo>
                    <a:pt x="19151" y="31991"/>
                  </a:lnTo>
                  <a:lnTo>
                    <a:pt x="17030" y="42608"/>
                  </a:lnTo>
                  <a:lnTo>
                    <a:pt x="19151" y="53213"/>
                  </a:lnTo>
                  <a:lnTo>
                    <a:pt x="24917" y="61823"/>
                  </a:lnTo>
                  <a:lnTo>
                    <a:pt x="33528" y="67602"/>
                  </a:lnTo>
                  <a:lnTo>
                    <a:pt x="44132" y="69723"/>
                  </a:lnTo>
                  <a:lnTo>
                    <a:pt x="54737" y="67602"/>
                  </a:lnTo>
                  <a:lnTo>
                    <a:pt x="63347" y="61823"/>
                  </a:lnTo>
                  <a:lnTo>
                    <a:pt x="69126" y="53213"/>
                  </a:lnTo>
                  <a:lnTo>
                    <a:pt x="71234" y="42608"/>
                  </a:lnTo>
                  <a:close/>
                </a:path>
                <a:path w="2642870" h="2980054">
                  <a:moveTo>
                    <a:pt x="179641" y="27114"/>
                  </a:moveTo>
                  <a:lnTo>
                    <a:pt x="177520" y="16662"/>
                  </a:lnTo>
                  <a:lnTo>
                    <a:pt x="171754" y="8026"/>
                  </a:lnTo>
                  <a:lnTo>
                    <a:pt x="163144" y="2159"/>
                  </a:lnTo>
                  <a:lnTo>
                    <a:pt x="152539" y="0"/>
                  </a:lnTo>
                  <a:lnTo>
                    <a:pt x="141935" y="2108"/>
                  </a:lnTo>
                  <a:lnTo>
                    <a:pt x="133324" y="7886"/>
                  </a:lnTo>
                  <a:lnTo>
                    <a:pt x="127546" y="16497"/>
                  </a:lnTo>
                  <a:lnTo>
                    <a:pt x="125437" y="27114"/>
                  </a:lnTo>
                  <a:lnTo>
                    <a:pt x="127546" y="37719"/>
                  </a:lnTo>
                  <a:lnTo>
                    <a:pt x="133324" y="46329"/>
                  </a:lnTo>
                  <a:lnTo>
                    <a:pt x="141935" y="52108"/>
                  </a:lnTo>
                  <a:lnTo>
                    <a:pt x="152539" y="54229"/>
                  </a:lnTo>
                  <a:lnTo>
                    <a:pt x="163144" y="52108"/>
                  </a:lnTo>
                  <a:lnTo>
                    <a:pt x="171754" y="46329"/>
                  </a:lnTo>
                  <a:lnTo>
                    <a:pt x="177520" y="37719"/>
                  </a:lnTo>
                  <a:lnTo>
                    <a:pt x="179641" y="27114"/>
                  </a:lnTo>
                  <a:close/>
                </a:path>
                <a:path w="2642870" h="2980054">
                  <a:moveTo>
                    <a:pt x="288036" y="42608"/>
                  </a:moveTo>
                  <a:lnTo>
                    <a:pt x="285927" y="31991"/>
                  </a:lnTo>
                  <a:lnTo>
                    <a:pt x="280149" y="23380"/>
                  </a:lnTo>
                  <a:lnTo>
                    <a:pt x="271538" y="17602"/>
                  </a:lnTo>
                  <a:lnTo>
                    <a:pt x="260934" y="15494"/>
                  </a:lnTo>
                  <a:lnTo>
                    <a:pt x="250329" y="17602"/>
                  </a:lnTo>
                  <a:lnTo>
                    <a:pt x="241731" y="23380"/>
                  </a:lnTo>
                  <a:lnTo>
                    <a:pt x="235953" y="31991"/>
                  </a:lnTo>
                  <a:lnTo>
                    <a:pt x="233845" y="42608"/>
                  </a:lnTo>
                  <a:lnTo>
                    <a:pt x="235953" y="53213"/>
                  </a:lnTo>
                  <a:lnTo>
                    <a:pt x="241731" y="61823"/>
                  </a:lnTo>
                  <a:lnTo>
                    <a:pt x="250329" y="67602"/>
                  </a:lnTo>
                  <a:lnTo>
                    <a:pt x="260934" y="69723"/>
                  </a:lnTo>
                  <a:lnTo>
                    <a:pt x="271538" y="67602"/>
                  </a:lnTo>
                  <a:lnTo>
                    <a:pt x="280149" y="61823"/>
                  </a:lnTo>
                  <a:lnTo>
                    <a:pt x="285927" y="53213"/>
                  </a:lnTo>
                  <a:lnTo>
                    <a:pt x="288036" y="42608"/>
                  </a:lnTo>
                  <a:close/>
                </a:path>
                <a:path w="2642870" h="2980054">
                  <a:moveTo>
                    <a:pt x="305079" y="217690"/>
                  </a:moveTo>
                  <a:lnTo>
                    <a:pt x="293052" y="177850"/>
                  </a:lnTo>
                  <a:lnTo>
                    <a:pt x="260311" y="145351"/>
                  </a:lnTo>
                  <a:lnTo>
                    <a:pt x="211810" y="123456"/>
                  </a:lnTo>
                  <a:lnTo>
                    <a:pt x="152539" y="115430"/>
                  </a:lnTo>
                  <a:lnTo>
                    <a:pt x="93103" y="123456"/>
                  </a:lnTo>
                  <a:lnTo>
                    <a:pt x="44615" y="145351"/>
                  </a:lnTo>
                  <a:lnTo>
                    <a:pt x="11963" y="177850"/>
                  </a:lnTo>
                  <a:lnTo>
                    <a:pt x="0" y="217690"/>
                  </a:lnTo>
                  <a:lnTo>
                    <a:pt x="305079" y="217690"/>
                  </a:lnTo>
                  <a:close/>
                </a:path>
                <a:path w="2642870" h="2980054">
                  <a:moveTo>
                    <a:pt x="2642387" y="2724327"/>
                  </a:moveTo>
                  <a:lnTo>
                    <a:pt x="2640609" y="2721559"/>
                  </a:lnTo>
                  <a:lnTo>
                    <a:pt x="2636316" y="2719616"/>
                  </a:lnTo>
                  <a:lnTo>
                    <a:pt x="2598928" y="2702610"/>
                  </a:lnTo>
                  <a:lnTo>
                    <a:pt x="2598928" y="2719616"/>
                  </a:lnTo>
                  <a:lnTo>
                    <a:pt x="2555214" y="2719616"/>
                  </a:lnTo>
                  <a:lnTo>
                    <a:pt x="2553017" y="2700032"/>
                  </a:lnTo>
                  <a:lnTo>
                    <a:pt x="2553017" y="2838818"/>
                  </a:lnTo>
                  <a:lnTo>
                    <a:pt x="2514498" y="2856128"/>
                  </a:lnTo>
                  <a:lnTo>
                    <a:pt x="2509431" y="2853855"/>
                  </a:lnTo>
                  <a:lnTo>
                    <a:pt x="2495600" y="2847644"/>
                  </a:lnTo>
                  <a:lnTo>
                    <a:pt x="2495600" y="2864624"/>
                  </a:lnTo>
                  <a:lnTo>
                    <a:pt x="2461183" y="2880106"/>
                  </a:lnTo>
                  <a:lnTo>
                    <a:pt x="2471674" y="2853855"/>
                  </a:lnTo>
                  <a:lnTo>
                    <a:pt x="2495600" y="2864624"/>
                  </a:lnTo>
                  <a:lnTo>
                    <a:pt x="2495600" y="2847644"/>
                  </a:lnTo>
                  <a:lnTo>
                    <a:pt x="2476322" y="2838958"/>
                  </a:lnTo>
                  <a:lnTo>
                    <a:pt x="2478417" y="2820289"/>
                  </a:lnTo>
                  <a:lnTo>
                    <a:pt x="2550947" y="2820289"/>
                  </a:lnTo>
                  <a:lnTo>
                    <a:pt x="2553017" y="2838818"/>
                  </a:lnTo>
                  <a:lnTo>
                    <a:pt x="2553017" y="2700032"/>
                  </a:lnTo>
                  <a:lnTo>
                    <a:pt x="2552865" y="2698661"/>
                  </a:lnTo>
                  <a:lnTo>
                    <a:pt x="2598928" y="2719616"/>
                  </a:lnTo>
                  <a:lnTo>
                    <a:pt x="2598928" y="2702610"/>
                  </a:lnTo>
                  <a:lnTo>
                    <a:pt x="2590254" y="2698661"/>
                  </a:lnTo>
                  <a:lnTo>
                    <a:pt x="2585224" y="2696375"/>
                  </a:lnTo>
                  <a:lnTo>
                    <a:pt x="2552115" y="2681325"/>
                  </a:lnTo>
                  <a:lnTo>
                    <a:pt x="2551506" y="2681147"/>
                  </a:lnTo>
                  <a:lnTo>
                    <a:pt x="2550884" y="2681147"/>
                  </a:lnTo>
                  <a:lnTo>
                    <a:pt x="2550858" y="2680893"/>
                  </a:lnTo>
                  <a:lnTo>
                    <a:pt x="2549309" y="2667127"/>
                  </a:lnTo>
                  <a:lnTo>
                    <a:pt x="2549207" y="2666873"/>
                  </a:lnTo>
                  <a:lnTo>
                    <a:pt x="2549207" y="2804807"/>
                  </a:lnTo>
                  <a:lnTo>
                    <a:pt x="2480157" y="2804807"/>
                  </a:lnTo>
                  <a:lnTo>
                    <a:pt x="2481999" y="2788437"/>
                  </a:lnTo>
                  <a:lnTo>
                    <a:pt x="2482773" y="2781566"/>
                  </a:lnTo>
                  <a:lnTo>
                    <a:pt x="2546591" y="2781566"/>
                  </a:lnTo>
                  <a:lnTo>
                    <a:pt x="2549207" y="2804807"/>
                  </a:lnTo>
                  <a:lnTo>
                    <a:pt x="2549207" y="2666873"/>
                  </a:lnTo>
                  <a:lnTo>
                    <a:pt x="2548839" y="2665895"/>
                  </a:lnTo>
                  <a:lnTo>
                    <a:pt x="2544851" y="2660205"/>
                  </a:lnTo>
                  <a:lnTo>
                    <a:pt x="2544851" y="2766085"/>
                  </a:lnTo>
                  <a:lnTo>
                    <a:pt x="2484513" y="2766085"/>
                  </a:lnTo>
                  <a:lnTo>
                    <a:pt x="2487993" y="2735097"/>
                  </a:lnTo>
                  <a:lnTo>
                    <a:pt x="2541371" y="2735097"/>
                  </a:lnTo>
                  <a:lnTo>
                    <a:pt x="2544851" y="2766085"/>
                  </a:lnTo>
                  <a:lnTo>
                    <a:pt x="2544851" y="2660205"/>
                  </a:lnTo>
                  <a:lnTo>
                    <a:pt x="2539631" y="2652738"/>
                  </a:lnTo>
                  <a:lnTo>
                    <a:pt x="2539631" y="2719616"/>
                  </a:lnTo>
                  <a:lnTo>
                    <a:pt x="2489708" y="2719616"/>
                  </a:lnTo>
                  <a:lnTo>
                    <a:pt x="2492083" y="2698661"/>
                  </a:lnTo>
                  <a:lnTo>
                    <a:pt x="2492337" y="2696375"/>
                  </a:lnTo>
                  <a:lnTo>
                    <a:pt x="2537028" y="2696375"/>
                  </a:lnTo>
                  <a:lnTo>
                    <a:pt x="2539631" y="2719616"/>
                  </a:lnTo>
                  <a:lnTo>
                    <a:pt x="2539631" y="2652738"/>
                  </a:lnTo>
                  <a:lnTo>
                    <a:pt x="2535288" y="2646527"/>
                  </a:lnTo>
                  <a:lnTo>
                    <a:pt x="2535288" y="2680893"/>
                  </a:lnTo>
                  <a:lnTo>
                    <a:pt x="2494076" y="2680893"/>
                  </a:lnTo>
                  <a:lnTo>
                    <a:pt x="2495067" y="2672105"/>
                  </a:lnTo>
                  <a:lnTo>
                    <a:pt x="2514663" y="2644076"/>
                  </a:lnTo>
                  <a:lnTo>
                    <a:pt x="2534285" y="2672105"/>
                  </a:lnTo>
                  <a:lnTo>
                    <a:pt x="2535288" y="2680893"/>
                  </a:lnTo>
                  <a:lnTo>
                    <a:pt x="2535288" y="2646527"/>
                  </a:lnTo>
                  <a:lnTo>
                    <a:pt x="2533573" y="2644076"/>
                  </a:lnTo>
                  <a:lnTo>
                    <a:pt x="2518562" y="2622613"/>
                  </a:lnTo>
                  <a:lnTo>
                    <a:pt x="2513736" y="2621750"/>
                  </a:lnTo>
                  <a:lnTo>
                    <a:pt x="2480500" y="2665895"/>
                  </a:lnTo>
                  <a:lnTo>
                    <a:pt x="2478455" y="2681147"/>
                  </a:lnTo>
                  <a:lnTo>
                    <a:pt x="2477833" y="2681147"/>
                  </a:lnTo>
                  <a:lnTo>
                    <a:pt x="2477224" y="2681325"/>
                  </a:lnTo>
                  <a:lnTo>
                    <a:pt x="2476500" y="2681655"/>
                  </a:lnTo>
                  <a:lnTo>
                    <a:pt x="2476500" y="2698661"/>
                  </a:lnTo>
                  <a:lnTo>
                    <a:pt x="2474150" y="2719616"/>
                  </a:lnTo>
                  <a:lnTo>
                    <a:pt x="2430437" y="2719616"/>
                  </a:lnTo>
                  <a:lnTo>
                    <a:pt x="2476500" y="2698661"/>
                  </a:lnTo>
                  <a:lnTo>
                    <a:pt x="2476500" y="2681655"/>
                  </a:lnTo>
                  <a:lnTo>
                    <a:pt x="2388730" y="2721559"/>
                  </a:lnTo>
                  <a:lnTo>
                    <a:pt x="2386952" y="2724327"/>
                  </a:lnTo>
                  <a:lnTo>
                    <a:pt x="2386952" y="2750997"/>
                  </a:lnTo>
                  <a:lnTo>
                    <a:pt x="2390419" y="2754465"/>
                  </a:lnTo>
                  <a:lnTo>
                    <a:pt x="2398966" y="2754465"/>
                  </a:lnTo>
                  <a:lnTo>
                    <a:pt x="2402433" y="2750997"/>
                  </a:lnTo>
                  <a:lnTo>
                    <a:pt x="2402433" y="2735097"/>
                  </a:lnTo>
                  <a:lnTo>
                    <a:pt x="2472410" y="2735097"/>
                  </a:lnTo>
                  <a:lnTo>
                    <a:pt x="2468435" y="2770517"/>
                  </a:lnTo>
                  <a:lnTo>
                    <a:pt x="2466429" y="2771432"/>
                  </a:lnTo>
                  <a:lnTo>
                    <a:pt x="2466429" y="2788437"/>
                  </a:lnTo>
                  <a:lnTo>
                    <a:pt x="2464587" y="2804807"/>
                  </a:lnTo>
                  <a:lnTo>
                    <a:pt x="2430437" y="2804807"/>
                  </a:lnTo>
                  <a:lnTo>
                    <a:pt x="2466429" y="2788437"/>
                  </a:lnTo>
                  <a:lnTo>
                    <a:pt x="2466429" y="2771432"/>
                  </a:lnTo>
                  <a:lnTo>
                    <a:pt x="2388743" y="2806750"/>
                  </a:lnTo>
                  <a:lnTo>
                    <a:pt x="2386965" y="2809506"/>
                  </a:lnTo>
                  <a:lnTo>
                    <a:pt x="2386952" y="2836189"/>
                  </a:lnTo>
                  <a:lnTo>
                    <a:pt x="2390457" y="2839682"/>
                  </a:lnTo>
                  <a:lnTo>
                    <a:pt x="2398941" y="2839682"/>
                  </a:lnTo>
                  <a:lnTo>
                    <a:pt x="2402433" y="2836189"/>
                  </a:lnTo>
                  <a:lnTo>
                    <a:pt x="2402433" y="2820289"/>
                  </a:lnTo>
                  <a:lnTo>
                    <a:pt x="2462847" y="2820289"/>
                  </a:lnTo>
                  <a:lnTo>
                    <a:pt x="2460764" y="2838818"/>
                  </a:lnTo>
                  <a:lnTo>
                    <a:pt x="2460663" y="2839682"/>
                  </a:lnTo>
                  <a:lnTo>
                    <a:pt x="2407894" y="2971800"/>
                  </a:lnTo>
                  <a:lnTo>
                    <a:pt x="2409837" y="2976295"/>
                  </a:lnTo>
                  <a:lnTo>
                    <a:pt x="2415705" y="2978645"/>
                  </a:lnTo>
                  <a:lnTo>
                    <a:pt x="2417775" y="2978645"/>
                  </a:lnTo>
                  <a:lnTo>
                    <a:pt x="2470251" y="2956255"/>
                  </a:lnTo>
                  <a:lnTo>
                    <a:pt x="2514473" y="2937395"/>
                  </a:lnTo>
                  <a:lnTo>
                    <a:pt x="2613749" y="2979775"/>
                  </a:lnTo>
                  <a:lnTo>
                    <a:pt x="2618295" y="2977946"/>
                  </a:lnTo>
                  <a:lnTo>
                    <a:pt x="2620772" y="2972130"/>
                  </a:lnTo>
                  <a:lnTo>
                    <a:pt x="2620797" y="2970009"/>
                  </a:lnTo>
                  <a:lnTo>
                    <a:pt x="2615412" y="2956534"/>
                  </a:lnTo>
                  <a:lnTo>
                    <a:pt x="2598737" y="2914827"/>
                  </a:lnTo>
                  <a:lnTo>
                    <a:pt x="2598737" y="2956534"/>
                  </a:lnTo>
                  <a:lnTo>
                    <a:pt x="2553919" y="2937395"/>
                  </a:lnTo>
                  <a:lnTo>
                    <a:pt x="2534196" y="2928975"/>
                  </a:lnTo>
                  <a:lnTo>
                    <a:pt x="2553944" y="2920555"/>
                  </a:lnTo>
                  <a:lnTo>
                    <a:pt x="2579928" y="2909468"/>
                  </a:lnTo>
                  <a:lnTo>
                    <a:pt x="2598636" y="2956255"/>
                  </a:lnTo>
                  <a:lnTo>
                    <a:pt x="2598737" y="2956534"/>
                  </a:lnTo>
                  <a:lnTo>
                    <a:pt x="2598737" y="2914827"/>
                  </a:lnTo>
                  <a:lnTo>
                    <a:pt x="2596654" y="2909608"/>
                  </a:lnTo>
                  <a:lnTo>
                    <a:pt x="2596604" y="2909468"/>
                  </a:lnTo>
                  <a:lnTo>
                    <a:pt x="2584945" y="2880309"/>
                  </a:lnTo>
                  <a:lnTo>
                    <a:pt x="2574366" y="2853855"/>
                  </a:lnTo>
                  <a:lnTo>
                    <a:pt x="2574302" y="2853715"/>
                  </a:lnTo>
                  <a:lnTo>
                    <a:pt x="2568702" y="2839682"/>
                  </a:lnTo>
                  <a:lnTo>
                    <a:pt x="2568613" y="2838894"/>
                  </a:lnTo>
                  <a:lnTo>
                    <a:pt x="2568613" y="2897454"/>
                  </a:lnTo>
                  <a:lnTo>
                    <a:pt x="2514473" y="2920555"/>
                  </a:lnTo>
                  <a:lnTo>
                    <a:pt x="2494724" y="2912122"/>
                  </a:lnTo>
                  <a:lnTo>
                    <a:pt x="2494724" y="2928975"/>
                  </a:lnTo>
                  <a:lnTo>
                    <a:pt x="2430767" y="2956255"/>
                  </a:lnTo>
                  <a:lnTo>
                    <a:pt x="2449398" y="2909608"/>
                  </a:lnTo>
                  <a:lnTo>
                    <a:pt x="2494724" y="2928975"/>
                  </a:lnTo>
                  <a:lnTo>
                    <a:pt x="2494724" y="2912122"/>
                  </a:lnTo>
                  <a:lnTo>
                    <a:pt x="2488844" y="2909608"/>
                  </a:lnTo>
                  <a:lnTo>
                    <a:pt x="2460383" y="2897454"/>
                  </a:lnTo>
                  <a:lnTo>
                    <a:pt x="2498953" y="2880106"/>
                  </a:lnTo>
                  <a:lnTo>
                    <a:pt x="2514511" y="2873108"/>
                  </a:lnTo>
                  <a:lnTo>
                    <a:pt x="2568613" y="2897454"/>
                  </a:lnTo>
                  <a:lnTo>
                    <a:pt x="2568613" y="2838894"/>
                  </a:lnTo>
                  <a:lnTo>
                    <a:pt x="2568270" y="2835833"/>
                  </a:lnTo>
                  <a:lnTo>
                    <a:pt x="2568270" y="2880309"/>
                  </a:lnTo>
                  <a:lnTo>
                    <a:pt x="2552255" y="2873108"/>
                  </a:lnTo>
                  <a:lnTo>
                    <a:pt x="2533396" y="2864624"/>
                  </a:lnTo>
                  <a:lnTo>
                    <a:pt x="2552255" y="2856128"/>
                  </a:lnTo>
                  <a:lnTo>
                    <a:pt x="2557627" y="2853715"/>
                  </a:lnTo>
                  <a:lnTo>
                    <a:pt x="2568181" y="2880106"/>
                  </a:lnTo>
                  <a:lnTo>
                    <a:pt x="2568270" y="2880309"/>
                  </a:lnTo>
                  <a:lnTo>
                    <a:pt x="2568270" y="2835833"/>
                  </a:lnTo>
                  <a:lnTo>
                    <a:pt x="2566530" y="2820289"/>
                  </a:lnTo>
                  <a:lnTo>
                    <a:pt x="2626906" y="2820289"/>
                  </a:lnTo>
                  <a:lnTo>
                    <a:pt x="2626906" y="2836189"/>
                  </a:lnTo>
                  <a:lnTo>
                    <a:pt x="2630398" y="2839682"/>
                  </a:lnTo>
                  <a:lnTo>
                    <a:pt x="2638882" y="2839682"/>
                  </a:lnTo>
                  <a:lnTo>
                    <a:pt x="2642387" y="2836189"/>
                  </a:lnTo>
                  <a:lnTo>
                    <a:pt x="2642387" y="2820289"/>
                  </a:lnTo>
                  <a:lnTo>
                    <a:pt x="2642387" y="2809506"/>
                  </a:lnTo>
                  <a:lnTo>
                    <a:pt x="2640609" y="2806750"/>
                  </a:lnTo>
                  <a:lnTo>
                    <a:pt x="2636316" y="2804807"/>
                  </a:lnTo>
                  <a:lnTo>
                    <a:pt x="2600350" y="2788437"/>
                  </a:lnTo>
                  <a:lnTo>
                    <a:pt x="2598928" y="2787802"/>
                  </a:lnTo>
                  <a:lnTo>
                    <a:pt x="2598928" y="2804807"/>
                  </a:lnTo>
                  <a:lnTo>
                    <a:pt x="2564777" y="2804807"/>
                  </a:lnTo>
                  <a:lnTo>
                    <a:pt x="2562949" y="2788437"/>
                  </a:lnTo>
                  <a:lnTo>
                    <a:pt x="2598928" y="2804807"/>
                  </a:lnTo>
                  <a:lnTo>
                    <a:pt x="2598928" y="2787802"/>
                  </a:lnTo>
                  <a:lnTo>
                    <a:pt x="2585250" y="2781566"/>
                  </a:lnTo>
                  <a:lnTo>
                    <a:pt x="2560929" y="2770517"/>
                  </a:lnTo>
                  <a:lnTo>
                    <a:pt x="2560434" y="2766085"/>
                  </a:lnTo>
                  <a:lnTo>
                    <a:pt x="2556954" y="2735097"/>
                  </a:lnTo>
                  <a:lnTo>
                    <a:pt x="2626906" y="2735097"/>
                  </a:lnTo>
                  <a:lnTo>
                    <a:pt x="2626906" y="2750997"/>
                  </a:lnTo>
                  <a:lnTo>
                    <a:pt x="2630360" y="2754465"/>
                  </a:lnTo>
                  <a:lnTo>
                    <a:pt x="2638920" y="2754465"/>
                  </a:lnTo>
                  <a:lnTo>
                    <a:pt x="2642387" y="2750997"/>
                  </a:lnTo>
                  <a:lnTo>
                    <a:pt x="2642387" y="2735097"/>
                  </a:lnTo>
                  <a:lnTo>
                    <a:pt x="2642387" y="27243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3842" y="2045826"/>
              <a:ext cx="309719" cy="10444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622215" y="4633759"/>
              <a:ext cx="297815" cy="302895"/>
            </a:xfrm>
            <a:custGeom>
              <a:avLst/>
              <a:gdLst/>
              <a:ahLst/>
              <a:cxnLst/>
              <a:rect l="l" t="t" r="r" b="b"/>
              <a:pathLst>
                <a:path w="297814" h="302895">
                  <a:moveTo>
                    <a:pt x="284645" y="30238"/>
                  </a:moveTo>
                  <a:lnTo>
                    <a:pt x="282282" y="18478"/>
                  </a:lnTo>
                  <a:lnTo>
                    <a:pt x="275818" y="8877"/>
                  </a:lnTo>
                  <a:lnTo>
                    <a:pt x="266230" y="2387"/>
                  </a:lnTo>
                  <a:lnTo>
                    <a:pt x="254482" y="0"/>
                  </a:lnTo>
                  <a:lnTo>
                    <a:pt x="242697" y="2387"/>
                  </a:lnTo>
                  <a:lnTo>
                    <a:pt x="233108" y="8877"/>
                  </a:lnTo>
                  <a:lnTo>
                    <a:pt x="226644" y="18478"/>
                  </a:lnTo>
                  <a:lnTo>
                    <a:pt x="224269" y="30238"/>
                  </a:lnTo>
                  <a:lnTo>
                    <a:pt x="225209" y="37680"/>
                  </a:lnTo>
                  <a:lnTo>
                    <a:pt x="227914" y="44602"/>
                  </a:lnTo>
                  <a:lnTo>
                    <a:pt x="232232" y="50647"/>
                  </a:lnTo>
                  <a:lnTo>
                    <a:pt x="237985" y="55524"/>
                  </a:lnTo>
                  <a:lnTo>
                    <a:pt x="215646" y="120865"/>
                  </a:lnTo>
                  <a:lnTo>
                    <a:pt x="209448" y="120865"/>
                  </a:lnTo>
                  <a:lnTo>
                    <a:pt x="203454" y="122732"/>
                  </a:lnTo>
                  <a:lnTo>
                    <a:pt x="198386" y="126250"/>
                  </a:lnTo>
                  <a:lnTo>
                    <a:pt x="171767" y="106273"/>
                  </a:lnTo>
                  <a:lnTo>
                    <a:pt x="153365" y="92468"/>
                  </a:lnTo>
                  <a:lnTo>
                    <a:pt x="155206" y="80619"/>
                  </a:lnTo>
                  <a:lnTo>
                    <a:pt x="152463" y="69367"/>
                  </a:lnTo>
                  <a:lnTo>
                    <a:pt x="145707" y="59969"/>
                  </a:lnTo>
                  <a:lnTo>
                    <a:pt x="135496" y="53670"/>
                  </a:lnTo>
                  <a:lnTo>
                    <a:pt x="123659" y="51828"/>
                  </a:lnTo>
                  <a:lnTo>
                    <a:pt x="112407" y="54571"/>
                  </a:lnTo>
                  <a:lnTo>
                    <a:pt x="103022" y="61341"/>
                  </a:lnTo>
                  <a:lnTo>
                    <a:pt x="96723" y="71539"/>
                  </a:lnTo>
                  <a:lnTo>
                    <a:pt x="94856" y="81508"/>
                  </a:lnTo>
                  <a:lnTo>
                    <a:pt x="96316" y="91274"/>
                  </a:lnTo>
                  <a:lnTo>
                    <a:pt x="100838" y="100063"/>
                  </a:lnTo>
                  <a:lnTo>
                    <a:pt x="108165" y="107048"/>
                  </a:lnTo>
                  <a:lnTo>
                    <a:pt x="79400" y="198526"/>
                  </a:lnTo>
                  <a:lnTo>
                    <a:pt x="77635" y="198526"/>
                  </a:lnTo>
                  <a:lnTo>
                    <a:pt x="65874" y="200875"/>
                  </a:lnTo>
                  <a:lnTo>
                    <a:pt x="56261" y="207327"/>
                  </a:lnTo>
                  <a:lnTo>
                    <a:pt x="49771" y="216916"/>
                  </a:lnTo>
                  <a:lnTo>
                    <a:pt x="47371" y="228663"/>
                  </a:lnTo>
                  <a:lnTo>
                    <a:pt x="49720" y="240423"/>
                  </a:lnTo>
                  <a:lnTo>
                    <a:pt x="56311" y="250151"/>
                  </a:lnTo>
                  <a:lnTo>
                    <a:pt x="65824" y="256603"/>
                  </a:lnTo>
                  <a:lnTo>
                    <a:pt x="66014" y="256603"/>
                  </a:lnTo>
                  <a:lnTo>
                    <a:pt x="77495" y="258940"/>
                  </a:lnTo>
                  <a:lnTo>
                    <a:pt x="89242" y="256603"/>
                  </a:lnTo>
                  <a:lnTo>
                    <a:pt x="98856" y="250151"/>
                  </a:lnTo>
                  <a:lnTo>
                    <a:pt x="105346" y="240563"/>
                  </a:lnTo>
                  <a:lnTo>
                    <a:pt x="107746" y="228815"/>
                  </a:lnTo>
                  <a:lnTo>
                    <a:pt x="106946" y="221792"/>
                  </a:lnTo>
                  <a:lnTo>
                    <a:pt x="104559" y="215226"/>
                  </a:lnTo>
                  <a:lnTo>
                    <a:pt x="100749" y="209397"/>
                  </a:lnTo>
                  <a:lnTo>
                    <a:pt x="95618" y="204533"/>
                  </a:lnTo>
                  <a:lnTo>
                    <a:pt x="124637" y="112229"/>
                  </a:lnTo>
                  <a:lnTo>
                    <a:pt x="131508" y="112229"/>
                  </a:lnTo>
                  <a:lnTo>
                    <a:pt x="137820" y="110134"/>
                  </a:lnTo>
                  <a:lnTo>
                    <a:pt x="143014" y="106273"/>
                  </a:lnTo>
                  <a:lnTo>
                    <a:pt x="187655" y="139712"/>
                  </a:lnTo>
                  <a:lnTo>
                    <a:pt x="186220" y="143332"/>
                  </a:lnTo>
                  <a:lnTo>
                    <a:pt x="185470" y="147180"/>
                  </a:lnTo>
                  <a:lnTo>
                    <a:pt x="185458" y="151091"/>
                  </a:lnTo>
                  <a:lnTo>
                    <a:pt x="187833" y="162852"/>
                  </a:lnTo>
                  <a:lnTo>
                    <a:pt x="194310" y="172440"/>
                  </a:lnTo>
                  <a:lnTo>
                    <a:pt x="203936" y="178917"/>
                  </a:lnTo>
                  <a:lnTo>
                    <a:pt x="215633" y="181279"/>
                  </a:lnTo>
                  <a:lnTo>
                    <a:pt x="227380" y="178917"/>
                  </a:lnTo>
                  <a:lnTo>
                    <a:pt x="236982" y="172440"/>
                  </a:lnTo>
                  <a:lnTo>
                    <a:pt x="243459" y="162852"/>
                  </a:lnTo>
                  <a:lnTo>
                    <a:pt x="245833" y="151091"/>
                  </a:lnTo>
                  <a:lnTo>
                    <a:pt x="244906" y="143637"/>
                  </a:lnTo>
                  <a:lnTo>
                    <a:pt x="242214" y="136728"/>
                  </a:lnTo>
                  <a:lnTo>
                    <a:pt x="237921" y="130695"/>
                  </a:lnTo>
                  <a:lnTo>
                    <a:pt x="232714" y="126250"/>
                  </a:lnTo>
                  <a:lnTo>
                    <a:pt x="232206" y="125818"/>
                  </a:lnTo>
                  <a:lnTo>
                    <a:pt x="254457" y="60452"/>
                  </a:lnTo>
                  <a:lnTo>
                    <a:pt x="266204" y="58077"/>
                  </a:lnTo>
                  <a:lnTo>
                    <a:pt x="275805" y="51600"/>
                  </a:lnTo>
                  <a:lnTo>
                    <a:pt x="282270" y="41998"/>
                  </a:lnTo>
                  <a:lnTo>
                    <a:pt x="284645" y="30238"/>
                  </a:lnTo>
                  <a:close/>
                </a:path>
                <a:path w="297814" h="302895">
                  <a:moveTo>
                    <a:pt x="297586" y="275793"/>
                  </a:moveTo>
                  <a:lnTo>
                    <a:pt x="25882" y="275793"/>
                  </a:lnTo>
                  <a:lnTo>
                    <a:pt x="25882" y="127"/>
                  </a:lnTo>
                  <a:lnTo>
                    <a:pt x="0" y="127"/>
                  </a:lnTo>
                  <a:lnTo>
                    <a:pt x="0" y="275793"/>
                  </a:lnTo>
                  <a:lnTo>
                    <a:pt x="0" y="302463"/>
                  </a:lnTo>
                  <a:lnTo>
                    <a:pt x="297586" y="302463"/>
                  </a:lnTo>
                  <a:lnTo>
                    <a:pt x="297586" y="275793"/>
                  </a:lnTo>
                  <a:close/>
                </a:path>
              </a:pathLst>
            </a:custGeom>
            <a:solidFill>
              <a:srgbClr val="003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537070" y="3937203"/>
              <a:ext cx="4528185" cy="2604135"/>
            </a:xfrm>
            <a:custGeom>
              <a:avLst/>
              <a:gdLst/>
              <a:ahLst/>
              <a:cxnLst/>
              <a:rect l="l" t="t" r="r" b="b"/>
              <a:pathLst>
                <a:path w="4528184" h="2604134">
                  <a:moveTo>
                    <a:pt x="0" y="2604008"/>
                  </a:moveTo>
                  <a:lnTo>
                    <a:pt x="4528184" y="2604008"/>
                  </a:lnTo>
                  <a:lnTo>
                    <a:pt x="4528184" y="0"/>
                  </a:lnTo>
                  <a:lnTo>
                    <a:pt x="0" y="0"/>
                  </a:lnTo>
                  <a:lnTo>
                    <a:pt x="0" y="2604008"/>
                  </a:lnTo>
                  <a:close/>
                </a:path>
              </a:pathLst>
            </a:custGeom>
            <a:ln w="57150">
              <a:solidFill>
                <a:srgbClr val="D000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649973" y="6277762"/>
            <a:ext cx="1155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UTILITY</a:t>
            </a:r>
            <a:r>
              <a:rPr sz="1200" b="1" spc="17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D0006E"/>
                </a:solidFill>
                <a:latin typeface="Calibri"/>
                <a:cs typeface="Calibri"/>
              </a:rPr>
              <a:t>BENEFIT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53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750" b="1" dirty="0">
                <a:latin typeface="Calibri"/>
                <a:cs typeface="Calibri"/>
              </a:rPr>
              <a:t>30</a:t>
            </a:fld>
            <a:r>
              <a:rPr sz="750" b="1" spc="409" dirty="0">
                <a:latin typeface="Calibri"/>
                <a:cs typeface="Calibri"/>
              </a:rPr>
              <a:t>  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470" dirty="0">
                <a:latin typeface="Calibri"/>
                <a:cs typeface="Calibri"/>
              </a:rPr>
              <a:t> </a:t>
            </a:r>
            <a:r>
              <a:rPr dirty="0"/>
              <a:t>Copyright</a:t>
            </a:r>
            <a:r>
              <a:rPr spc="85" dirty="0"/>
              <a:t> </a:t>
            </a:r>
            <a:r>
              <a:rPr spc="-40" dirty="0"/>
              <a:t>©</a:t>
            </a:r>
            <a:r>
              <a:rPr spc="75" dirty="0"/>
              <a:t> </a:t>
            </a:r>
            <a:r>
              <a:rPr dirty="0"/>
              <a:t>Baringa</a:t>
            </a:r>
            <a:r>
              <a:rPr spc="65" dirty="0"/>
              <a:t> </a:t>
            </a:r>
            <a:r>
              <a:rPr dirty="0"/>
              <a:t>Partners </a:t>
            </a:r>
            <a:r>
              <a:rPr spc="50" dirty="0"/>
              <a:t>LLP</a:t>
            </a:r>
            <a:r>
              <a:rPr spc="55" dirty="0"/>
              <a:t> </a:t>
            </a:r>
            <a:r>
              <a:rPr dirty="0"/>
              <a:t>2025.</a:t>
            </a:r>
            <a:r>
              <a:rPr spc="245" dirty="0"/>
              <a:t> </a:t>
            </a:r>
            <a:r>
              <a:rPr dirty="0"/>
              <a:t>All</a:t>
            </a:r>
            <a:r>
              <a:rPr spc="85" dirty="0"/>
              <a:t> </a:t>
            </a:r>
            <a:r>
              <a:rPr dirty="0"/>
              <a:t>rights</a:t>
            </a:r>
            <a:r>
              <a:rPr spc="75" dirty="0"/>
              <a:t> </a:t>
            </a:r>
            <a:r>
              <a:rPr dirty="0"/>
              <a:t>reserved.</a:t>
            </a:r>
            <a:r>
              <a:rPr spc="65" dirty="0"/>
              <a:t> </a:t>
            </a:r>
            <a:r>
              <a:rPr dirty="0"/>
              <a:t>This</a:t>
            </a:r>
            <a:r>
              <a:rPr spc="95" dirty="0"/>
              <a:t> </a:t>
            </a:r>
            <a:r>
              <a:rPr dirty="0"/>
              <a:t>document</a:t>
            </a:r>
            <a:r>
              <a:rPr spc="65" dirty="0"/>
              <a:t> </a:t>
            </a:r>
            <a:r>
              <a:rPr dirty="0"/>
              <a:t>is</a:t>
            </a:r>
            <a:r>
              <a:rPr spc="75" dirty="0"/>
              <a:t> </a:t>
            </a:r>
            <a:r>
              <a:rPr dirty="0"/>
              <a:t>subject</a:t>
            </a:r>
            <a:r>
              <a:rPr spc="85" dirty="0"/>
              <a:t> </a:t>
            </a:r>
            <a:r>
              <a:rPr dirty="0"/>
              <a:t>to</a:t>
            </a:r>
            <a:r>
              <a:rPr spc="65" dirty="0"/>
              <a:t> </a:t>
            </a:r>
            <a:r>
              <a:rPr dirty="0"/>
              <a:t>contract</a:t>
            </a:r>
            <a:r>
              <a:rPr spc="3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contains</a:t>
            </a:r>
            <a:r>
              <a:rPr spc="45" dirty="0"/>
              <a:t> </a:t>
            </a:r>
            <a:r>
              <a:rPr dirty="0"/>
              <a:t>confidential</a:t>
            </a:r>
            <a:r>
              <a:rPr spc="8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proprietary</a:t>
            </a:r>
            <a:r>
              <a:rPr spc="3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4525" y="747331"/>
            <a:ext cx="9547225" cy="5253990"/>
            <a:chOff x="644525" y="747331"/>
            <a:chExt cx="9547225" cy="5253990"/>
          </a:xfrm>
        </p:grpSpPr>
        <p:sp>
          <p:nvSpPr>
            <p:cNvPr id="3" name="object 3"/>
            <p:cNvSpPr/>
            <p:nvPr/>
          </p:nvSpPr>
          <p:spPr>
            <a:xfrm>
              <a:off x="658812" y="1242441"/>
              <a:ext cx="731520" cy="0"/>
            </a:xfrm>
            <a:custGeom>
              <a:avLst/>
              <a:gdLst/>
              <a:ahLst/>
              <a:cxnLst/>
              <a:rect l="l" t="t" r="r" b="b"/>
              <a:pathLst>
                <a:path w="731519">
                  <a:moveTo>
                    <a:pt x="0" y="0"/>
                  </a:moveTo>
                  <a:lnTo>
                    <a:pt x="731456" y="0"/>
                  </a:lnTo>
                </a:path>
              </a:pathLst>
            </a:custGeom>
            <a:ln w="28575">
              <a:solidFill>
                <a:srgbClr val="0035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169270" y="765111"/>
              <a:ext cx="0" cy="5218430"/>
            </a:xfrm>
            <a:custGeom>
              <a:avLst/>
              <a:gdLst/>
              <a:ahLst/>
              <a:cxnLst/>
              <a:rect l="l" t="t" r="r" b="b"/>
              <a:pathLst>
                <a:path h="5218430">
                  <a:moveTo>
                    <a:pt x="0" y="3495738"/>
                  </a:moveTo>
                  <a:lnTo>
                    <a:pt x="0" y="4448302"/>
                  </a:lnTo>
                </a:path>
                <a:path h="5218430">
                  <a:moveTo>
                    <a:pt x="0" y="2524188"/>
                  </a:moveTo>
                  <a:lnTo>
                    <a:pt x="0" y="3336988"/>
                  </a:lnTo>
                </a:path>
                <a:path h="5218430">
                  <a:moveTo>
                    <a:pt x="0" y="1624139"/>
                  </a:moveTo>
                  <a:lnTo>
                    <a:pt x="0" y="2316226"/>
                  </a:lnTo>
                </a:path>
                <a:path h="5218430">
                  <a:moveTo>
                    <a:pt x="0" y="698563"/>
                  </a:moveTo>
                  <a:lnTo>
                    <a:pt x="0" y="1417764"/>
                  </a:lnTo>
                </a:path>
                <a:path h="5218430">
                  <a:moveTo>
                    <a:pt x="0" y="433514"/>
                  </a:moveTo>
                  <a:lnTo>
                    <a:pt x="0" y="490600"/>
                  </a:lnTo>
                </a:path>
                <a:path h="5218430">
                  <a:moveTo>
                    <a:pt x="0" y="0"/>
                  </a:moveTo>
                  <a:lnTo>
                    <a:pt x="0" y="339851"/>
                  </a:lnTo>
                </a:path>
                <a:path h="5218430">
                  <a:moveTo>
                    <a:pt x="0" y="5149913"/>
                  </a:moveTo>
                  <a:lnTo>
                    <a:pt x="0" y="5218176"/>
                  </a:lnTo>
                </a:path>
                <a:path h="5218430">
                  <a:moveTo>
                    <a:pt x="0" y="4541964"/>
                  </a:moveTo>
                  <a:lnTo>
                    <a:pt x="0" y="4626102"/>
                  </a:lnTo>
                </a:path>
              </a:pathLst>
            </a:custGeom>
            <a:ln w="35432">
              <a:solidFill>
                <a:srgbClr val="D000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51554" y="5489606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>
                  <a:moveTo>
                    <a:pt x="0" y="0"/>
                  </a:moveTo>
                  <a:lnTo>
                    <a:pt x="35432" y="0"/>
                  </a:lnTo>
                </a:path>
              </a:pathLst>
            </a:custGeom>
            <a:ln w="9461">
              <a:solidFill>
                <a:srgbClr val="D000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51554" y="5816600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>
                  <a:moveTo>
                    <a:pt x="0" y="0"/>
                  </a:moveTo>
                  <a:lnTo>
                    <a:pt x="35432" y="0"/>
                  </a:lnTo>
                </a:path>
              </a:pathLst>
            </a:custGeom>
            <a:ln w="9525">
              <a:solidFill>
                <a:srgbClr val="D000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968230" y="560070"/>
            <a:ext cx="4927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D0006E"/>
                </a:solidFill>
                <a:latin typeface="Calibri"/>
                <a:cs typeface="Calibri"/>
              </a:rPr>
              <a:t>TODAY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7862" y="854138"/>
            <a:ext cx="10861675" cy="5114925"/>
            <a:chOff x="677862" y="854138"/>
            <a:chExt cx="10861675" cy="5114925"/>
          </a:xfrm>
        </p:grpSpPr>
        <p:sp>
          <p:nvSpPr>
            <p:cNvPr id="9" name="object 9"/>
            <p:cNvSpPr/>
            <p:nvPr/>
          </p:nvSpPr>
          <p:spPr>
            <a:xfrm>
              <a:off x="677862" y="1255712"/>
              <a:ext cx="10861675" cy="208279"/>
            </a:xfrm>
            <a:custGeom>
              <a:avLst/>
              <a:gdLst/>
              <a:ahLst/>
              <a:cxnLst/>
              <a:rect l="l" t="t" r="r" b="b"/>
              <a:pathLst>
                <a:path w="10861675" h="208280">
                  <a:moveTo>
                    <a:pt x="6864413" y="0"/>
                  </a:moveTo>
                  <a:lnTo>
                    <a:pt x="0" y="0"/>
                  </a:lnTo>
                  <a:lnTo>
                    <a:pt x="0" y="207962"/>
                  </a:lnTo>
                  <a:lnTo>
                    <a:pt x="6864413" y="207962"/>
                  </a:lnTo>
                  <a:lnTo>
                    <a:pt x="6864413" y="0"/>
                  </a:lnTo>
                  <a:close/>
                </a:path>
                <a:path w="10861675" h="208280">
                  <a:moveTo>
                    <a:pt x="10861675" y="0"/>
                  </a:moveTo>
                  <a:lnTo>
                    <a:pt x="7086663" y="0"/>
                  </a:lnTo>
                  <a:lnTo>
                    <a:pt x="7086663" y="207962"/>
                  </a:lnTo>
                  <a:lnTo>
                    <a:pt x="10861675" y="207962"/>
                  </a:lnTo>
                  <a:lnTo>
                    <a:pt x="10861675" y="0"/>
                  </a:lnTo>
                  <a:close/>
                </a:path>
              </a:pathLst>
            </a:custGeom>
            <a:solidFill>
              <a:srgbClr val="8DC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7862" y="2182875"/>
              <a:ext cx="10861675" cy="206375"/>
            </a:xfrm>
            <a:custGeom>
              <a:avLst/>
              <a:gdLst/>
              <a:ahLst/>
              <a:cxnLst/>
              <a:rect l="l" t="t" r="r" b="b"/>
              <a:pathLst>
                <a:path w="10861675" h="206375">
                  <a:moveTo>
                    <a:pt x="6864413" y="0"/>
                  </a:moveTo>
                  <a:lnTo>
                    <a:pt x="0" y="0"/>
                  </a:lnTo>
                  <a:lnTo>
                    <a:pt x="0" y="206375"/>
                  </a:lnTo>
                  <a:lnTo>
                    <a:pt x="6864413" y="206375"/>
                  </a:lnTo>
                  <a:lnTo>
                    <a:pt x="6864413" y="0"/>
                  </a:lnTo>
                  <a:close/>
                </a:path>
                <a:path w="10861675" h="206375">
                  <a:moveTo>
                    <a:pt x="10861675" y="0"/>
                  </a:moveTo>
                  <a:lnTo>
                    <a:pt x="7086663" y="0"/>
                  </a:lnTo>
                  <a:lnTo>
                    <a:pt x="7086663" y="206375"/>
                  </a:lnTo>
                  <a:lnTo>
                    <a:pt x="10861675" y="206375"/>
                  </a:lnTo>
                  <a:lnTo>
                    <a:pt x="10861675" y="0"/>
                  </a:lnTo>
                  <a:close/>
                </a:path>
              </a:pathLst>
            </a:custGeom>
            <a:solidFill>
              <a:srgbClr val="008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7862" y="3081337"/>
              <a:ext cx="10861675" cy="208279"/>
            </a:xfrm>
            <a:custGeom>
              <a:avLst/>
              <a:gdLst/>
              <a:ahLst/>
              <a:cxnLst/>
              <a:rect l="l" t="t" r="r" b="b"/>
              <a:pathLst>
                <a:path w="10861675" h="208279">
                  <a:moveTo>
                    <a:pt x="6864413" y="0"/>
                  </a:moveTo>
                  <a:lnTo>
                    <a:pt x="0" y="0"/>
                  </a:lnTo>
                  <a:lnTo>
                    <a:pt x="0" y="207962"/>
                  </a:lnTo>
                  <a:lnTo>
                    <a:pt x="6864413" y="207962"/>
                  </a:lnTo>
                  <a:lnTo>
                    <a:pt x="6864413" y="0"/>
                  </a:lnTo>
                  <a:close/>
                </a:path>
                <a:path w="10861675" h="208279">
                  <a:moveTo>
                    <a:pt x="10861675" y="0"/>
                  </a:moveTo>
                  <a:lnTo>
                    <a:pt x="7086663" y="0"/>
                  </a:lnTo>
                  <a:lnTo>
                    <a:pt x="7086663" y="207962"/>
                  </a:lnTo>
                  <a:lnTo>
                    <a:pt x="10861675" y="207962"/>
                  </a:lnTo>
                  <a:lnTo>
                    <a:pt x="10861675" y="0"/>
                  </a:lnTo>
                  <a:close/>
                </a:path>
              </a:pathLst>
            </a:custGeom>
            <a:solidFill>
              <a:srgbClr val="003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862" y="4622736"/>
              <a:ext cx="10861675" cy="192405"/>
            </a:xfrm>
            <a:custGeom>
              <a:avLst/>
              <a:gdLst/>
              <a:ahLst/>
              <a:cxnLst/>
              <a:rect l="l" t="t" r="r" b="b"/>
              <a:pathLst>
                <a:path w="10861675" h="192404">
                  <a:moveTo>
                    <a:pt x="6864413" y="0"/>
                  </a:moveTo>
                  <a:lnTo>
                    <a:pt x="0" y="0"/>
                  </a:lnTo>
                  <a:lnTo>
                    <a:pt x="0" y="192087"/>
                  </a:lnTo>
                  <a:lnTo>
                    <a:pt x="6864413" y="192087"/>
                  </a:lnTo>
                  <a:lnTo>
                    <a:pt x="6864413" y="0"/>
                  </a:lnTo>
                  <a:close/>
                </a:path>
                <a:path w="10861675" h="192404">
                  <a:moveTo>
                    <a:pt x="10861675" y="0"/>
                  </a:moveTo>
                  <a:lnTo>
                    <a:pt x="7086663" y="0"/>
                  </a:lnTo>
                  <a:lnTo>
                    <a:pt x="7086663" y="192087"/>
                  </a:lnTo>
                  <a:lnTo>
                    <a:pt x="10861675" y="192087"/>
                  </a:lnTo>
                  <a:lnTo>
                    <a:pt x="10861675" y="0"/>
                  </a:lnTo>
                  <a:close/>
                </a:path>
              </a:pathLst>
            </a:custGeom>
            <a:solidFill>
              <a:srgbClr val="D0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42276" y="1049273"/>
              <a:ext cx="222250" cy="4919980"/>
            </a:xfrm>
            <a:custGeom>
              <a:avLst/>
              <a:gdLst/>
              <a:ahLst/>
              <a:cxnLst/>
              <a:rect l="l" t="t" r="r" b="b"/>
              <a:pathLst>
                <a:path w="222250" h="4919980">
                  <a:moveTo>
                    <a:pt x="222250" y="2890901"/>
                  </a:moveTo>
                  <a:lnTo>
                    <a:pt x="0" y="2890901"/>
                  </a:lnTo>
                  <a:lnTo>
                    <a:pt x="0" y="4919726"/>
                  </a:lnTo>
                  <a:lnTo>
                    <a:pt x="222250" y="4919726"/>
                  </a:lnTo>
                  <a:lnTo>
                    <a:pt x="222250" y="2890901"/>
                  </a:lnTo>
                  <a:close/>
                </a:path>
                <a:path w="222250" h="4919980">
                  <a:moveTo>
                    <a:pt x="222250" y="2700401"/>
                  </a:moveTo>
                  <a:lnTo>
                    <a:pt x="0" y="2700401"/>
                  </a:lnTo>
                  <a:lnTo>
                    <a:pt x="0" y="2732151"/>
                  </a:lnTo>
                  <a:lnTo>
                    <a:pt x="222250" y="2732151"/>
                  </a:lnTo>
                  <a:lnTo>
                    <a:pt x="222250" y="2700401"/>
                  </a:lnTo>
                  <a:close/>
                </a:path>
                <a:path w="222250" h="4919980">
                  <a:moveTo>
                    <a:pt x="222250" y="2168652"/>
                  </a:moveTo>
                  <a:lnTo>
                    <a:pt x="0" y="2168652"/>
                  </a:lnTo>
                  <a:lnTo>
                    <a:pt x="0" y="2606738"/>
                  </a:lnTo>
                  <a:lnTo>
                    <a:pt x="222250" y="2606738"/>
                  </a:lnTo>
                  <a:lnTo>
                    <a:pt x="222250" y="2168652"/>
                  </a:lnTo>
                  <a:close/>
                </a:path>
                <a:path w="222250" h="4919980">
                  <a:moveTo>
                    <a:pt x="222250" y="966851"/>
                  </a:moveTo>
                  <a:lnTo>
                    <a:pt x="0" y="966851"/>
                  </a:lnTo>
                  <a:lnTo>
                    <a:pt x="0" y="2009902"/>
                  </a:lnTo>
                  <a:lnTo>
                    <a:pt x="222250" y="2009902"/>
                  </a:lnTo>
                  <a:lnTo>
                    <a:pt x="222250" y="966851"/>
                  </a:lnTo>
                  <a:close/>
                </a:path>
                <a:path w="222250" h="4919980">
                  <a:moveTo>
                    <a:pt x="222250" y="0"/>
                  </a:moveTo>
                  <a:lnTo>
                    <a:pt x="0" y="0"/>
                  </a:lnTo>
                  <a:lnTo>
                    <a:pt x="0" y="808101"/>
                  </a:lnTo>
                  <a:lnTo>
                    <a:pt x="222250" y="808101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D5D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67326" y="858900"/>
              <a:ext cx="511175" cy="190500"/>
            </a:xfrm>
            <a:custGeom>
              <a:avLst/>
              <a:gdLst/>
              <a:ahLst/>
              <a:cxnLst/>
              <a:rect l="l" t="t" r="r" b="b"/>
              <a:pathLst>
                <a:path w="511175" h="190500">
                  <a:moveTo>
                    <a:pt x="0" y="190500"/>
                  </a:moveTo>
                  <a:lnTo>
                    <a:pt x="511175" y="190500"/>
                  </a:lnTo>
                  <a:lnTo>
                    <a:pt x="511175" y="0"/>
                  </a:lnTo>
                  <a:lnTo>
                    <a:pt x="0" y="0"/>
                  </a:lnTo>
                  <a:lnTo>
                    <a:pt x="0" y="190500"/>
                  </a:lnTo>
                  <a:close/>
                </a:path>
              </a:pathLst>
            </a:custGeom>
            <a:ln w="952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35092" y="863600"/>
            <a:ext cx="17526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25" dirty="0">
                <a:solidFill>
                  <a:srgbClr val="252525"/>
                </a:solidFill>
                <a:latin typeface="Calibri"/>
                <a:cs typeface="Calibri"/>
              </a:rPr>
              <a:t>Jul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78501" y="858900"/>
            <a:ext cx="487680" cy="190500"/>
          </a:xfrm>
          <a:custGeom>
            <a:avLst/>
            <a:gdLst/>
            <a:ahLst/>
            <a:cxnLst/>
            <a:rect l="l" t="t" r="r" b="b"/>
            <a:pathLst>
              <a:path w="487679" h="190500">
                <a:moveTo>
                  <a:pt x="0" y="190500"/>
                </a:moveTo>
                <a:lnTo>
                  <a:pt x="487362" y="190500"/>
                </a:lnTo>
                <a:lnTo>
                  <a:pt x="487362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06644" y="863600"/>
            <a:ext cx="23177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25" dirty="0">
                <a:solidFill>
                  <a:srgbClr val="252525"/>
                </a:solidFill>
                <a:latin typeface="Calibri"/>
                <a:cs typeface="Calibri"/>
              </a:rPr>
              <a:t>Aug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65800" y="858900"/>
            <a:ext cx="466725" cy="190500"/>
          </a:xfrm>
          <a:custGeom>
            <a:avLst/>
            <a:gdLst/>
            <a:ahLst/>
            <a:cxnLst/>
            <a:rect l="l" t="t" r="r" b="b"/>
            <a:pathLst>
              <a:path w="466725" h="190500">
                <a:moveTo>
                  <a:pt x="0" y="190500"/>
                </a:moveTo>
                <a:lnTo>
                  <a:pt x="466725" y="190500"/>
                </a:lnTo>
                <a:lnTo>
                  <a:pt x="466725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81878" y="863600"/>
            <a:ext cx="23495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35" dirty="0">
                <a:solidFill>
                  <a:srgbClr val="252525"/>
                </a:solidFill>
                <a:latin typeface="Calibri"/>
                <a:cs typeface="Calibri"/>
              </a:rPr>
              <a:t>Sep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32525" y="858900"/>
            <a:ext cx="511175" cy="190500"/>
          </a:xfrm>
          <a:custGeom>
            <a:avLst/>
            <a:gdLst/>
            <a:ahLst/>
            <a:cxnLst/>
            <a:rect l="l" t="t" r="r" b="b"/>
            <a:pathLst>
              <a:path w="511175" h="190500">
                <a:moveTo>
                  <a:pt x="0" y="190500"/>
                </a:moveTo>
                <a:lnTo>
                  <a:pt x="511175" y="190500"/>
                </a:lnTo>
                <a:lnTo>
                  <a:pt x="511175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77685" y="863600"/>
            <a:ext cx="22225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30" dirty="0">
                <a:solidFill>
                  <a:srgbClr val="252525"/>
                </a:solidFill>
                <a:latin typeface="Calibri"/>
                <a:cs typeface="Calibri"/>
              </a:rPr>
              <a:t>Oct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43700" y="858900"/>
            <a:ext cx="466725" cy="190500"/>
          </a:xfrm>
          <a:custGeom>
            <a:avLst/>
            <a:gdLst/>
            <a:ahLst/>
            <a:cxnLst/>
            <a:rect l="l" t="t" r="r" b="b"/>
            <a:pathLst>
              <a:path w="466725" h="190500">
                <a:moveTo>
                  <a:pt x="0" y="190500"/>
                </a:moveTo>
                <a:lnTo>
                  <a:pt x="466725" y="190500"/>
                </a:lnTo>
                <a:lnTo>
                  <a:pt x="466725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56856" y="863600"/>
            <a:ext cx="24066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25" dirty="0">
                <a:solidFill>
                  <a:srgbClr val="252525"/>
                </a:solidFill>
                <a:latin typeface="Calibri"/>
                <a:cs typeface="Calibri"/>
              </a:rPr>
              <a:t>Nov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210425" y="858900"/>
            <a:ext cx="998855" cy="190500"/>
          </a:xfrm>
          <a:custGeom>
            <a:avLst/>
            <a:gdLst/>
            <a:ahLst/>
            <a:cxnLst/>
            <a:rect l="l" t="t" r="r" b="b"/>
            <a:pathLst>
              <a:path w="998854" h="190500">
                <a:moveTo>
                  <a:pt x="0" y="190500"/>
                </a:moveTo>
                <a:lnTo>
                  <a:pt x="487362" y="190500"/>
                </a:lnTo>
                <a:lnTo>
                  <a:pt x="487362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  <a:path w="998854" h="190500">
                <a:moveTo>
                  <a:pt x="487425" y="190500"/>
                </a:moveTo>
                <a:lnTo>
                  <a:pt x="998601" y="190500"/>
                </a:lnTo>
                <a:lnTo>
                  <a:pt x="998601" y="0"/>
                </a:lnTo>
                <a:lnTo>
                  <a:pt x="487425" y="0"/>
                </a:lnTo>
                <a:lnTo>
                  <a:pt x="487425" y="190500"/>
                </a:lnTo>
                <a:close/>
              </a:path>
            </a:pathLst>
          </a:custGeom>
          <a:ln w="952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332726" y="863600"/>
            <a:ext cx="817244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6245" algn="l"/>
              </a:tabLst>
            </a:pPr>
            <a:r>
              <a:rPr sz="950" b="1" spc="50" dirty="0">
                <a:solidFill>
                  <a:srgbClr val="252525"/>
                </a:solidFill>
                <a:latin typeface="Calibri"/>
                <a:cs typeface="Calibri"/>
              </a:rPr>
              <a:t>Dec</a:t>
            </a:r>
            <a:r>
              <a:rPr sz="950" b="1" dirty="0">
                <a:solidFill>
                  <a:srgbClr val="252525"/>
                </a:solidFill>
                <a:latin typeface="Calibri"/>
                <a:cs typeface="Calibri"/>
              </a:rPr>
              <a:t>	Jan</a:t>
            </a:r>
            <a:r>
              <a:rPr sz="950" b="1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b="1" spc="-25" dirty="0">
                <a:solidFill>
                  <a:srgbClr val="252525"/>
                </a:solidFill>
                <a:latin typeface="Calibri"/>
                <a:cs typeface="Calibri"/>
              </a:rPr>
              <a:t>25’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09026" y="858900"/>
            <a:ext cx="909955" cy="190500"/>
          </a:xfrm>
          <a:custGeom>
            <a:avLst/>
            <a:gdLst/>
            <a:ahLst/>
            <a:cxnLst/>
            <a:rect l="l" t="t" r="r" b="b"/>
            <a:pathLst>
              <a:path w="909954" h="190500">
                <a:moveTo>
                  <a:pt x="0" y="190500"/>
                </a:moveTo>
                <a:lnTo>
                  <a:pt x="444500" y="190500"/>
                </a:lnTo>
                <a:lnTo>
                  <a:pt x="444500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  <a:path w="909954" h="190500">
                <a:moveTo>
                  <a:pt x="444500" y="190500"/>
                </a:moveTo>
                <a:lnTo>
                  <a:pt x="909637" y="190500"/>
                </a:lnTo>
                <a:lnTo>
                  <a:pt x="909637" y="0"/>
                </a:lnTo>
                <a:lnTo>
                  <a:pt x="444500" y="0"/>
                </a:lnTo>
                <a:lnTo>
                  <a:pt x="444500" y="190500"/>
                </a:lnTo>
                <a:close/>
              </a:path>
            </a:pathLst>
          </a:custGeom>
          <a:ln w="952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319261" y="863600"/>
            <a:ext cx="68580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1645" algn="l"/>
              </a:tabLst>
            </a:pPr>
            <a:r>
              <a:rPr sz="950" b="1" spc="-25" dirty="0">
                <a:solidFill>
                  <a:srgbClr val="252525"/>
                </a:solidFill>
                <a:latin typeface="Calibri"/>
                <a:cs typeface="Calibri"/>
              </a:rPr>
              <a:t>Feb</a:t>
            </a:r>
            <a:r>
              <a:rPr sz="950" b="1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950" b="1" spc="-25" dirty="0">
                <a:solidFill>
                  <a:srgbClr val="252525"/>
                </a:solidFill>
                <a:latin typeface="Calibri"/>
                <a:cs typeface="Calibri"/>
              </a:rPr>
              <a:t>Mar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118600" y="858900"/>
            <a:ext cx="488950" cy="190500"/>
          </a:xfrm>
          <a:custGeom>
            <a:avLst/>
            <a:gdLst/>
            <a:ahLst/>
            <a:cxnLst/>
            <a:rect l="l" t="t" r="r" b="b"/>
            <a:pathLst>
              <a:path w="488950" h="190500">
                <a:moveTo>
                  <a:pt x="0" y="190500"/>
                </a:moveTo>
                <a:lnTo>
                  <a:pt x="488950" y="190500"/>
                </a:lnTo>
                <a:lnTo>
                  <a:pt x="488950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256521" y="863600"/>
            <a:ext cx="21526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25" dirty="0">
                <a:solidFill>
                  <a:srgbClr val="252525"/>
                </a:solidFill>
                <a:latin typeface="Calibri"/>
                <a:cs typeface="Calibri"/>
              </a:rPr>
              <a:t>Apr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607550" y="858900"/>
            <a:ext cx="488950" cy="190500"/>
          </a:xfrm>
          <a:custGeom>
            <a:avLst/>
            <a:gdLst/>
            <a:ahLst/>
            <a:cxnLst/>
            <a:rect l="l" t="t" r="r" b="b"/>
            <a:pathLst>
              <a:path w="488950" h="190500">
                <a:moveTo>
                  <a:pt x="0" y="190500"/>
                </a:moveTo>
                <a:lnTo>
                  <a:pt x="488950" y="190500"/>
                </a:lnTo>
                <a:lnTo>
                  <a:pt x="488950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727183" y="863600"/>
            <a:ext cx="25146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25" dirty="0">
                <a:solidFill>
                  <a:srgbClr val="252525"/>
                </a:solidFill>
                <a:latin typeface="Calibri"/>
                <a:cs typeface="Calibri"/>
              </a:rPr>
              <a:t>May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096500" y="858900"/>
            <a:ext cx="466725" cy="190500"/>
          </a:xfrm>
          <a:custGeom>
            <a:avLst/>
            <a:gdLst/>
            <a:ahLst/>
            <a:cxnLst/>
            <a:rect l="l" t="t" r="r" b="b"/>
            <a:pathLst>
              <a:path w="466725" h="190500">
                <a:moveTo>
                  <a:pt x="0" y="190500"/>
                </a:moveTo>
                <a:lnTo>
                  <a:pt x="466725" y="190500"/>
                </a:lnTo>
                <a:lnTo>
                  <a:pt x="466725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0225278" y="863600"/>
            <a:ext cx="20955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25" dirty="0">
                <a:solidFill>
                  <a:srgbClr val="252525"/>
                </a:solidFill>
                <a:latin typeface="Calibri"/>
                <a:cs typeface="Calibri"/>
              </a:rPr>
              <a:t>Jun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563225" y="858900"/>
            <a:ext cx="509905" cy="190500"/>
          </a:xfrm>
          <a:custGeom>
            <a:avLst/>
            <a:gdLst/>
            <a:ahLst/>
            <a:cxnLst/>
            <a:rect l="l" t="t" r="r" b="b"/>
            <a:pathLst>
              <a:path w="509904" h="190500">
                <a:moveTo>
                  <a:pt x="0" y="190500"/>
                </a:moveTo>
                <a:lnTo>
                  <a:pt x="509587" y="190500"/>
                </a:lnTo>
                <a:lnTo>
                  <a:pt x="509587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731754" y="863600"/>
            <a:ext cx="17526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25" dirty="0">
                <a:solidFill>
                  <a:srgbClr val="252525"/>
                </a:solidFill>
                <a:latin typeface="Calibri"/>
                <a:cs typeface="Calibri"/>
              </a:rPr>
              <a:t>Jul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072876" y="858900"/>
            <a:ext cx="466725" cy="190500"/>
          </a:xfrm>
          <a:custGeom>
            <a:avLst/>
            <a:gdLst/>
            <a:ahLst/>
            <a:cxnLst/>
            <a:rect l="l" t="t" r="r" b="b"/>
            <a:pathLst>
              <a:path w="466725" h="190500">
                <a:moveTo>
                  <a:pt x="0" y="190500"/>
                </a:moveTo>
                <a:lnTo>
                  <a:pt x="466725" y="190500"/>
                </a:lnTo>
                <a:lnTo>
                  <a:pt x="466725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1191113" y="863600"/>
            <a:ext cx="23177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25" dirty="0">
                <a:solidFill>
                  <a:srgbClr val="252525"/>
                </a:solidFill>
                <a:latin typeface="Calibri"/>
                <a:cs typeface="Calibri"/>
              </a:rPr>
              <a:t>Aug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73100" y="1044638"/>
            <a:ext cx="10871835" cy="4929505"/>
            <a:chOff x="673100" y="1044638"/>
            <a:chExt cx="10871835" cy="4929505"/>
          </a:xfrm>
        </p:grpSpPr>
        <p:sp>
          <p:nvSpPr>
            <p:cNvPr id="39" name="object 39"/>
            <p:cNvSpPr/>
            <p:nvPr/>
          </p:nvSpPr>
          <p:spPr>
            <a:xfrm>
              <a:off x="5278501" y="1049400"/>
              <a:ext cx="2419350" cy="4919980"/>
            </a:xfrm>
            <a:custGeom>
              <a:avLst/>
              <a:gdLst/>
              <a:ahLst/>
              <a:cxnLst/>
              <a:rect l="l" t="t" r="r" b="b"/>
              <a:pathLst>
                <a:path w="2419350" h="4919980">
                  <a:moveTo>
                    <a:pt x="2419350" y="2168525"/>
                  </a:moveTo>
                  <a:lnTo>
                    <a:pt x="2419350" y="2732024"/>
                  </a:lnTo>
                </a:path>
                <a:path w="2419350" h="4919980">
                  <a:moveTo>
                    <a:pt x="2419350" y="966724"/>
                  </a:moveTo>
                  <a:lnTo>
                    <a:pt x="2419350" y="2009775"/>
                  </a:lnTo>
                </a:path>
                <a:path w="2419350" h="4919980">
                  <a:moveTo>
                    <a:pt x="2419350" y="0"/>
                  </a:moveTo>
                  <a:lnTo>
                    <a:pt x="2419350" y="807974"/>
                  </a:lnTo>
                </a:path>
                <a:path w="2419350" h="4919980">
                  <a:moveTo>
                    <a:pt x="2419350" y="2890774"/>
                  </a:moveTo>
                  <a:lnTo>
                    <a:pt x="2419350" y="4919599"/>
                  </a:lnTo>
                </a:path>
                <a:path w="2419350" h="4919980">
                  <a:moveTo>
                    <a:pt x="1931924" y="2890774"/>
                  </a:moveTo>
                  <a:lnTo>
                    <a:pt x="1931924" y="4919599"/>
                  </a:lnTo>
                </a:path>
                <a:path w="2419350" h="4919980">
                  <a:moveTo>
                    <a:pt x="1931924" y="2168525"/>
                  </a:moveTo>
                  <a:lnTo>
                    <a:pt x="1931924" y="2732024"/>
                  </a:lnTo>
                </a:path>
                <a:path w="2419350" h="4919980">
                  <a:moveTo>
                    <a:pt x="1931924" y="966724"/>
                  </a:moveTo>
                  <a:lnTo>
                    <a:pt x="1931924" y="2009775"/>
                  </a:lnTo>
                </a:path>
                <a:path w="2419350" h="4919980">
                  <a:moveTo>
                    <a:pt x="1931924" y="0"/>
                  </a:moveTo>
                  <a:lnTo>
                    <a:pt x="1931924" y="807974"/>
                  </a:lnTo>
                </a:path>
                <a:path w="2419350" h="4919980">
                  <a:moveTo>
                    <a:pt x="954024" y="0"/>
                  </a:moveTo>
                  <a:lnTo>
                    <a:pt x="954024" y="807974"/>
                  </a:lnTo>
                </a:path>
                <a:path w="2419350" h="4919980">
                  <a:moveTo>
                    <a:pt x="954024" y="966724"/>
                  </a:moveTo>
                  <a:lnTo>
                    <a:pt x="954024" y="4919599"/>
                  </a:lnTo>
                </a:path>
                <a:path w="2419350" h="4919980">
                  <a:moveTo>
                    <a:pt x="487299" y="0"/>
                  </a:moveTo>
                  <a:lnTo>
                    <a:pt x="487299" y="4919599"/>
                  </a:lnTo>
                </a:path>
                <a:path w="2419350" h="4919980">
                  <a:moveTo>
                    <a:pt x="0" y="595249"/>
                  </a:moveTo>
                  <a:lnTo>
                    <a:pt x="0" y="4919599"/>
                  </a:lnTo>
                </a:path>
                <a:path w="2419350" h="4919980">
                  <a:moveTo>
                    <a:pt x="0" y="0"/>
                  </a:moveTo>
                  <a:lnTo>
                    <a:pt x="0" y="436499"/>
                  </a:lnTo>
                </a:path>
                <a:path w="2419350" h="4919980">
                  <a:moveTo>
                    <a:pt x="1465199" y="2890774"/>
                  </a:moveTo>
                  <a:lnTo>
                    <a:pt x="1465199" y="4919599"/>
                  </a:lnTo>
                </a:path>
                <a:path w="2419350" h="4919980">
                  <a:moveTo>
                    <a:pt x="1465199" y="966724"/>
                  </a:moveTo>
                  <a:lnTo>
                    <a:pt x="1465199" y="2732024"/>
                  </a:lnTo>
                </a:path>
                <a:path w="2419350" h="4919980">
                  <a:moveTo>
                    <a:pt x="1465199" y="0"/>
                  </a:moveTo>
                  <a:lnTo>
                    <a:pt x="1465199" y="807974"/>
                  </a:lnTo>
                </a:path>
              </a:pathLst>
            </a:custGeom>
            <a:ln w="317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67326" y="1049400"/>
              <a:ext cx="6772275" cy="4919980"/>
            </a:xfrm>
            <a:custGeom>
              <a:avLst/>
              <a:gdLst/>
              <a:ahLst/>
              <a:cxnLst/>
              <a:rect l="l" t="t" r="r" b="b"/>
              <a:pathLst>
                <a:path w="6772275" h="4919980">
                  <a:moveTo>
                    <a:pt x="6772275" y="4897374"/>
                  </a:moveTo>
                  <a:lnTo>
                    <a:pt x="6772275" y="4919599"/>
                  </a:lnTo>
                </a:path>
                <a:path w="6772275" h="4919980">
                  <a:moveTo>
                    <a:pt x="6772275" y="4532249"/>
                  </a:moveTo>
                  <a:lnTo>
                    <a:pt x="6772275" y="4738624"/>
                  </a:lnTo>
                </a:path>
                <a:path w="6772275" h="4919980">
                  <a:moveTo>
                    <a:pt x="6772275" y="0"/>
                  </a:moveTo>
                  <a:lnTo>
                    <a:pt x="6772275" y="4243324"/>
                  </a:lnTo>
                </a:path>
                <a:path w="6772275" h="4919980">
                  <a:moveTo>
                    <a:pt x="0" y="0"/>
                  </a:moveTo>
                  <a:lnTo>
                    <a:pt x="0" y="4919599"/>
                  </a:lnTo>
                </a:path>
              </a:pathLst>
            </a:custGeom>
            <a:ln w="952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563225" y="1049400"/>
              <a:ext cx="509905" cy="4919980"/>
            </a:xfrm>
            <a:custGeom>
              <a:avLst/>
              <a:gdLst/>
              <a:ahLst/>
              <a:cxnLst/>
              <a:rect l="l" t="t" r="r" b="b"/>
              <a:pathLst>
                <a:path w="509904" h="4919980">
                  <a:moveTo>
                    <a:pt x="509650" y="4532249"/>
                  </a:moveTo>
                  <a:lnTo>
                    <a:pt x="509650" y="4919599"/>
                  </a:lnTo>
                </a:path>
                <a:path w="509904" h="4919980">
                  <a:moveTo>
                    <a:pt x="509650" y="0"/>
                  </a:moveTo>
                  <a:lnTo>
                    <a:pt x="509650" y="4243324"/>
                  </a:lnTo>
                </a:path>
                <a:path w="509904" h="4919980">
                  <a:moveTo>
                    <a:pt x="0" y="3551174"/>
                  </a:moveTo>
                  <a:lnTo>
                    <a:pt x="0" y="4919599"/>
                  </a:lnTo>
                </a:path>
                <a:path w="509904" h="4919980">
                  <a:moveTo>
                    <a:pt x="0" y="3052699"/>
                  </a:moveTo>
                  <a:lnTo>
                    <a:pt x="0" y="3392424"/>
                  </a:lnTo>
                </a:path>
                <a:path w="509904" h="4919980">
                  <a:moveTo>
                    <a:pt x="0" y="0"/>
                  </a:moveTo>
                  <a:lnTo>
                    <a:pt x="0" y="2893949"/>
                  </a:lnTo>
                </a:path>
              </a:pathLst>
            </a:custGeom>
            <a:ln w="317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77862" y="1049400"/>
              <a:ext cx="0" cy="4919980"/>
            </a:xfrm>
            <a:custGeom>
              <a:avLst/>
              <a:gdLst/>
              <a:ahLst/>
              <a:cxnLst/>
              <a:rect l="l" t="t" r="r" b="b"/>
              <a:pathLst>
                <a:path h="4919980">
                  <a:moveTo>
                    <a:pt x="0" y="0"/>
                  </a:moveTo>
                  <a:lnTo>
                    <a:pt x="0" y="4919599"/>
                  </a:lnTo>
                </a:path>
              </a:pathLst>
            </a:custGeom>
            <a:ln w="952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209026" y="1049400"/>
              <a:ext cx="1887855" cy="4919980"/>
            </a:xfrm>
            <a:custGeom>
              <a:avLst/>
              <a:gdLst/>
              <a:ahLst/>
              <a:cxnLst/>
              <a:rect l="l" t="t" r="r" b="b"/>
              <a:pathLst>
                <a:path w="1887854" h="4919980">
                  <a:moveTo>
                    <a:pt x="1887474" y="0"/>
                  </a:moveTo>
                  <a:lnTo>
                    <a:pt x="1887474" y="3052699"/>
                  </a:lnTo>
                </a:path>
                <a:path w="1887854" h="4919980">
                  <a:moveTo>
                    <a:pt x="1887474" y="3211449"/>
                  </a:moveTo>
                  <a:lnTo>
                    <a:pt x="1887474" y="4919599"/>
                  </a:lnTo>
                </a:path>
                <a:path w="1887854" h="4919980">
                  <a:moveTo>
                    <a:pt x="0" y="2168525"/>
                  </a:moveTo>
                  <a:lnTo>
                    <a:pt x="0" y="4919599"/>
                  </a:lnTo>
                </a:path>
                <a:path w="1887854" h="4919980">
                  <a:moveTo>
                    <a:pt x="0" y="0"/>
                  </a:moveTo>
                  <a:lnTo>
                    <a:pt x="0" y="2009775"/>
                  </a:lnTo>
                </a:path>
                <a:path w="1887854" h="4919980">
                  <a:moveTo>
                    <a:pt x="1398524" y="0"/>
                  </a:moveTo>
                  <a:lnTo>
                    <a:pt x="1398524" y="3052699"/>
                  </a:lnTo>
                </a:path>
                <a:path w="1887854" h="4919980">
                  <a:moveTo>
                    <a:pt x="1398524" y="3211449"/>
                  </a:moveTo>
                  <a:lnTo>
                    <a:pt x="1398524" y="4919599"/>
                  </a:lnTo>
                </a:path>
                <a:path w="1887854" h="4919980">
                  <a:moveTo>
                    <a:pt x="909574" y="0"/>
                  </a:moveTo>
                  <a:lnTo>
                    <a:pt x="909574" y="3052699"/>
                  </a:lnTo>
                </a:path>
                <a:path w="1887854" h="4919980">
                  <a:moveTo>
                    <a:pt x="909574" y="3211449"/>
                  </a:moveTo>
                  <a:lnTo>
                    <a:pt x="909574" y="4919599"/>
                  </a:lnTo>
                </a:path>
                <a:path w="1887854" h="4919980">
                  <a:moveTo>
                    <a:pt x="444500" y="0"/>
                  </a:moveTo>
                  <a:lnTo>
                    <a:pt x="444500" y="4919599"/>
                  </a:lnTo>
                </a:path>
              </a:pathLst>
            </a:custGeom>
            <a:ln w="317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77862" y="1049400"/>
              <a:ext cx="10862310" cy="4919980"/>
            </a:xfrm>
            <a:custGeom>
              <a:avLst/>
              <a:gdLst/>
              <a:ahLst/>
              <a:cxnLst/>
              <a:rect l="l" t="t" r="r" b="b"/>
              <a:pathLst>
                <a:path w="10862310" h="4919980">
                  <a:moveTo>
                    <a:pt x="0" y="4919599"/>
                  </a:moveTo>
                  <a:lnTo>
                    <a:pt x="10861738" y="4919599"/>
                  </a:lnTo>
                </a:path>
                <a:path w="10862310" h="4919980">
                  <a:moveTo>
                    <a:pt x="0" y="0"/>
                  </a:moveTo>
                  <a:lnTo>
                    <a:pt x="10861738" y="0"/>
                  </a:lnTo>
                </a:path>
              </a:pathLst>
            </a:custGeom>
            <a:ln w="952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67326" y="1104963"/>
              <a:ext cx="6305550" cy="4810125"/>
            </a:xfrm>
            <a:custGeom>
              <a:avLst/>
              <a:gdLst/>
              <a:ahLst/>
              <a:cxnLst/>
              <a:rect l="l" t="t" r="r" b="b"/>
              <a:pathLst>
                <a:path w="6305550" h="4810125">
                  <a:moveTo>
                    <a:pt x="222250" y="414274"/>
                  </a:moveTo>
                  <a:lnTo>
                    <a:pt x="0" y="414274"/>
                  </a:lnTo>
                  <a:lnTo>
                    <a:pt x="0" y="507936"/>
                  </a:lnTo>
                  <a:lnTo>
                    <a:pt x="222250" y="507936"/>
                  </a:lnTo>
                  <a:lnTo>
                    <a:pt x="222250" y="414274"/>
                  </a:lnTo>
                  <a:close/>
                </a:path>
                <a:path w="6305550" h="4810125">
                  <a:moveTo>
                    <a:pt x="998537" y="606425"/>
                  </a:moveTo>
                  <a:lnTo>
                    <a:pt x="0" y="606425"/>
                  </a:lnTo>
                  <a:lnTo>
                    <a:pt x="0" y="700087"/>
                  </a:lnTo>
                  <a:lnTo>
                    <a:pt x="998537" y="700087"/>
                  </a:lnTo>
                  <a:lnTo>
                    <a:pt x="998537" y="606425"/>
                  </a:lnTo>
                  <a:close/>
                </a:path>
                <a:path w="6305550" h="4810125">
                  <a:moveTo>
                    <a:pt x="1265237" y="785749"/>
                  </a:moveTo>
                  <a:lnTo>
                    <a:pt x="511175" y="785749"/>
                  </a:lnTo>
                  <a:lnTo>
                    <a:pt x="511175" y="879411"/>
                  </a:lnTo>
                  <a:lnTo>
                    <a:pt x="1265237" y="879411"/>
                  </a:lnTo>
                  <a:lnTo>
                    <a:pt x="1265237" y="785749"/>
                  </a:lnTo>
                  <a:close/>
                </a:path>
                <a:path w="6305550" h="4810125">
                  <a:moveTo>
                    <a:pt x="1976374" y="1330325"/>
                  </a:moveTo>
                  <a:lnTo>
                    <a:pt x="998474" y="1330325"/>
                  </a:lnTo>
                  <a:lnTo>
                    <a:pt x="998474" y="1423987"/>
                  </a:lnTo>
                  <a:lnTo>
                    <a:pt x="1976374" y="1423987"/>
                  </a:lnTo>
                  <a:lnTo>
                    <a:pt x="1976374" y="1330325"/>
                  </a:lnTo>
                  <a:close/>
                </a:path>
                <a:path w="6305550" h="4810125">
                  <a:moveTo>
                    <a:pt x="2220849" y="1651000"/>
                  </a:moveTo>
                  <a:lnTo>
                    <a:pt x="998474" y="1651000"/>
                  </a:lnTo>
                  <a:lnTo>
                    <a:pt x="998474" y="1744662"/>
                  </a:lnTo>
                  <a:lnTo>
                    <a:pt x="2220849" y="1744662"/>
                  </a:lnTo>
                  <a:lnTo>
                    <a:pt x="2220849" y="1651000"/>
                  </a:lnTo>
                  <a:close/>
                </a:path>
                <a:path w="6305550" h="4810125">
                  <a:moveTo>
                    <a:pt x="2752725" y="1828800"/>
                  </a:moveTo>
                  <a:lnTo>
                    <a:pt x="998474" y="1828800"/>
                  </a:lnTo>
                  <a:lnTo>
                    <a:pt x="998474" y="1922462"/>
                  </a:lnTo>
                  <a:lnTo>
                    <a:pt x="2752725" y="1922462"/>
                  </a:lnTo>
                  <a:lnTo>
                    <a:pt x="2752725" y="1828800"/>
                  </a:lnTo>
                  <a:close/>
                </a:path>
                <a:path w="6305550" h="4810125">
                  <a:moveTo>
                    <a:pt x="2774886" y="2228723"/>
                  </a:moveTo>
                  <a:lnTo>
                    <a:pt x="1976374" y="2228723"/>
                  </a:lnTo>
                  <a:lnTo>
                    <a:pt x="1976374" y="2322385"/>
                  </a:lnTo>
                  <a:lnTo>
                    <a:pt x="2774886" y="2322385"/>
                  </a:lnTo>
                  <a:lnTo>
                    <a:pt x="2774886" y="2228723"/>
                  </a:lnTo>
                  <a:close/>
                </a:path>
                <a:path w="6305550" h="4810125">
                  <a:moveTo>
                    <a:pt x="2774950" y="0"/>
                  </a:moveTo>
                  <a:lnTo>
                    <a:pt x="0" y="0"/>
                  </a:lnTo>
                  <a:lnTo>
                    <a:pt x="0" y="93662"/>
                  </a:lnTo>
                  <a:lnTo>
                    <a:pt x="2774950" y="93662"/>
                  </a:lnTo>
                  <a:lnTo>
                    <a:pt x="2774950" y="0"/>
                  </a:lnTo>
                  <a:close/>
                </a:path>
                <a:path w="6305550" h="4810125">
                  <a:moveTo>
                    <a:pt x="3441700" y="2228723"/>
                  </a:moveTo>
                  <a:lnTo>
                    <a:pt x="2997200" y="2228723"/>
                  </a:lnTo>
                  <a:lnTo>
                    <a:pt x="2997200" y="2322385"/>
                  </a:lnTo>
                  <a:lnTo>
                    <a:pt x="3441700" y="2322385"/>
                  </a:lnTo>
                  <a:lnTo>
                    <a:pt x="3441700" y="2228723"/>
                  </a:lnTo>
                  <a:close/>
                </a:path>
                <a:path w="6305550" h="4810125">
                  <a:moveTo>
                    <a:pt x="4840351" y="3192399"/>
                  </a:moveTo>
                  <a:lnTo>
                    <a:pt x="2997200" y="3192399"/>
                  </a:lnTo>
                  <a:lnTo>
                    <a:pt x="2997200" y="3286061"/>
                  </a:lnTo>
                  <a:lnTo>
                    <a:pt x="4840351" y="3286061"/>
                  </a:lnTo>
                  <a:lnTo>
                    <a:pt x="4840351" y="3192399"/>
                  </a:lnTo>
                  <a:close/>
                </a:path>
                <a:path w="6305550" h="4810125">
                  <a:moveTo>
                    <a:pt x="5284724" y="3370199"/>
                  </a:moveTo>
                  <a:lnTo>
                    <a:pt x="4840224" y="3370199"/>
                  </a:lnTo>
                  <a:lnTo>
                    <a:pt x="4840224" y="3463861"/>
                  </a:lnTo>
                  <a:lnTo>
                    <a:pt x="5284724" y="3463861"/>
                  </a:lnTo>
                  <a:lnTo>
                    <a:pt x="5284724" y="3370199"/>
                  </a:lnTo>
                  <a:close/>
                </a:path>
                <a:path w="6305550" h="4810125">
                  <a:moveTo>
                    <a:pt x="5329174" y="3932174"/>
                  </a:moveTo>
                  <a:lnTo>
                    <a:pt x="3886200" y="3932174"/>
                  </a:lnTo>
                  <a:lnTo>
                    <a:pt x="3886200" y="4025836"/>
                  </a:lnTo>
                  <a:lnTo>
                    <a:pt x="5329174" y="4025836"/>
                  </a:lnTo>
                  <a:lnTo>
                    <a:pt x="5329174" y="3932174"/>
                  </a:lnTo>
                  <a:close/>
                </a:path>
                <a:path w="6305550" h="4810125">
                  <a:moveTo>
                    <a:pt x="5329174" y="3755898"/>
                  </a:moveTo>
                  <a:lnTo>
                    <a:pt x="3886200" y="3755898"/>
                  </a:lnTo>
                  <a:lnTo>
                    <a:pt x="3886200" y="3849560"/>
                  </a:lnTo>
                  <a:lnTo>
                    <a:pt x="5329174" y="3849560"/>
                  </a:lnTo>
                  <a:lnTo>
                    <a:pt x="5329174" y="3755898"/>
                  </a:lnTo>
                  <a:close/>
                </a:path>
                <a:path w="6305550" h="4810125">
                  <a:moveTo>
                    <a:pt x="5329174" y="2551049"/>
                  </a:moveTo>
                  <a:lnTo>
                    <a:pt x="3886200" y="2551049"/>
                  </a:lnTo>
                  <a:lnTo>
                    <a:pt x="1976374" y="2551049"/>
                  </a:lnTo>
                  <a:lnTo>
                    <a:pt x="1976374" y="2644711"/>
                  </a:lnTo>
                  <a:lnTo>
                    <a:pt x="3886200" y="2644711"/>
                  </a:lnTo>
                  <a:lnTo>
                    <a:pt x="5329174" y="2644711"/>
                  </a:lnTo>
                  <a:lnTo>
                    <a:pt x="5329174" y="2551049"/>
                  </a:lnTo>
                  <a:close/>
                </a:path>
                <a:path w="6305550" h="4810125">
                  <a:moveTo>
                    <a:pt x="5329301" y="2871724"/>
                  </a:moveTo>
                  <a:lnTo>
                    <a:pt x="2997200" y="2871724"/>
                  </a:lnTo>
                  <a:lnTo>
                    <a:pt x="2997200" y="2965386"/>
                  </a:lnTo>
                  <a:lnTo>
                    <a:pt x="5329301" y="2965386"/>
                  </a:lnTo>
                  <a:lnTo>
                    <a:pt x="5329301" y="2871724"/>
                  </a:lnTo>
                  <a:close/>
                </a:path>
                <a:path w="6305550" h="4810125">
                  <a:moveTo>
                    <a:pt x="5795899" y="4286250"/>
                  </a:moveTo>
                  <a:lnTo>
                    <a:pt x="4840224" y="4286250"/>
                  </a:lnTo>
                  <a:lnTo>
                    <a:pt x="4840224" y="4379912"/>
                  </a:lnTo>
                  <a:lnTo>
                    <a:pt x="5795899" y="4379912"/>
                  </a:lnTo>
                  <a:lnTo>
                    <a:pt x="5795899" y="4286250"/>
                  </a:lnTo>
                  <a:close/>
                </a:path>
                <a:path w="6305550" h="4810125">
                  <a:moveTo>
                    <a:pt x="5795899" y="4108450"/>
                  </a:moveTo>
                  <a:lnTo>
                    <a:pt x="4351274" y="4108450"/>
                  </a:lnTo>
                  <a:lnTo>
                    <a:pt x="4351274" y="4202112"/>
                  </a:lnTo>
                  <a:lnTo>
                    <a:pt x="5795899" y="4202112"/>
                  </a:lnTo>
                  <a:lnTo>
                    <a:pt x="5795899" y="4108450"/>
                  </a:lnTo>
                  <a:close/>
                </a:path>
                <a:path w="6305550" h="4810125">
                  <a:moveTo>
                    <a:pt x="5796026" y="0"/>
                  </a:moveTo>
                  <a:lnTo>
                    <a:pt x="2997200" y="0"/>
                  </a:lnTo>
                  <a:lnTo>
                    <a:pt x="2997200" y="93662"/>
                  </a:lnTo>
                  <a:lnTo>
                    <a:pt x="5796026" y="93662"/>
                  </a:lnTo>
                  <a:lnTo>
                    <a:pt x="5796026" y="0"/>
                  </a:lnTo>
                  <a:close/>
                </a:path>
                <a:path w="6305550" h="4810125">
                  <a:moveTo>
                    <a:pt x="6305486" y="4716399"/>
                  </a:moveTo>
                  <a:lnTo>
                    <a:pt x="5329174" y="4716399"/>
                  </a:lnTo>
                  <a:lnTo>
                    <a:pt x="5329174" y="4810061"/>
                  </a:lnTo>
                  <a:lnTo>
                    <a:pt x="6305486" y="4810061"/>
                  </a:lnTo>
                  <a:lnTo>
                    <a:pt x="6305486" y="4716399"/>
                  </a:lnTo>
                  <a:close/>
                </a:path>
                <a:path w="6305550" h="4810125">
                  <a:moveTo>
                    <a:pt x="6305550" y="4502086"/>
                  </a:moveTo>
                  <a:lnTo>
                    <a:pt x="4351274" y="4502086"/>
                  </a:lnTo>
                  <a:lnTo>
                    <a:pt x="4351274" y="4595749"/>
                  </a:lnTo>
                  <a:lnTo>
                    <a:pt x="6305550" y="4595749"/>
                  </a:lnTo>
                  <a:lnTo>
                    <a:pt x="6305550" y="4502086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56712" y="3640137"/>
              <a:ext cx="123825" cy="12382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2762" y="1695513"/>
              <a:ext cx="123825" cy="12382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2163" y="1695513"/>
              <a:ext cx="123825" cy="12382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24988" y="3640137"/>
              <a:ext cx="123825" cy="12382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6588" y="1695513"/>
              <a:ext cx="123825" cy="12382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863" y="3640137"/>
              <a:ext cx="123825" cy="12382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8788" y="1695513"/>
              <a:ext cx="123825" cy="12382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0963" y="5591174"/>
              <a:ext cx="123825" cy="12382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4587" y="3960812"/>
              <a:ext cx="123825" cy="12382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8138" y="2917761"/>
              <a:ext cx="123825" cy="12382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2613" y="3640137"/>
              <a:ext cx="123825" cy="12382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6262" y="2740088"/>
              <a:ext cx="123825" cy="12382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1312" y="5375338"/>
              <a:ext cx="123825" cy="12382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7663" y="1503362"/>
              <a:ext cx="123825" cy="12382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34587" y="4459287"/>
              <a:ext cx="123825" cy="12382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45637" y="3960812"/>
              <a:ext cx="123825" cy="12382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8512" y="3640137"/>
              <a:ext cx="123825" cy="12382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01312" y="5591174"/>
              <a:ext cx="123825" cy="12382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0963" y="5805487"/>
              <a:ext cx="123825" cy="12382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1787" y="2917761"/>
              <a:ext cx="123825" cy="12382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0587" y="1874837"/>
              <a:ext cx="123825" cy="123825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8735694" y="4088638"/>
            <a:ext cx="174434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M4.</a:t>
            </a:r>
            <a:r>
              <a:rPr sz="9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Draft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State</a:t>
            </a:r>
            <a:r>
              <a:rPr sz="95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95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Grid</a:t>
            </a:r>
            <a:r>
              <a:rPr sz="95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Report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650473" y="5271896"/>
            <a:ext cx="5060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M6.</a:t>
            </a:r>
            <a:r>
              <a:rPr sz="95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Draft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650473" y="5416677"/>
            <a:ext cx="105727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Prioritization</a:t>
            </a:r>
            <a:r>
              <a:rPr sz="95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Report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247638" y="3768089"/>
            <a:ext cx="192468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50" dirty="0">
                <a:solidFill>
                  <a:srgbClr val="252525"/>
                </a:solidFill>
                <a:latin typeface="Calibri"/>
                <a:cs typeface="Calibri"/>
              </a:rPr>
              <a:t>SOTG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Report</a:t>
            </a:r>
            <a:r>
              <a:rPr sz="95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utility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working</a:t>
            </a:r>
            <a:r>
              <a:rPr sz="95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35" dirty="0">
                <a:solidFill>
                  <a:srgbClr val="252525"/>
                </a:solidFill>
                <a:latin typeface="Calibri"/>
                <a:cs typeface="Calibri"/>
              </a:rPr>
              <a:t>sessions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183494" y="3929888"/>
            <a:ext cx="87185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M5.</a:t>
            </a:r>
            <a:r>
              <a:rPr sz="9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Final</a:t>
            </a:r>
            <a:r>
              <a:rPr sz="95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Report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9734550" y="5494337"/>
            <a:ext cx="730250" cy="317500"/>
          </a:xfrm>
          <a:custGeom>
            <a:avLst/>
            <a:gdLst/>
            <a:ahLst/>
            <a:cxnLst/>
            <a:rect l="l" t="t" r="r" b="b"/>
            <a:pathLst>
              <a:path w="730250" h="317500">
                <a:moveTo>
                  <a:pt x="730250" y="0"/>
                </a:moveTo>
                <a:lnTo>
                  <a:pt x="0" y="0"/>
                </a:lnTo>
                <a:lnTo>
                  <a:pt x="0" y="317500"/>
                </a:lnTo>
                <a:lnTo>
                  <a:pt x="730250" y="317500"/>
                </a:lnTo>
                <a:lnTo>
                  <a:pt x="73025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9723246" y="5481320"/>
            <a:ext cx="68262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M7.</a:t>
            </a:r>
            <a:r>
              <a:rPr sz="95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libri"/>
                <a:cs typeface="Calibri"/>
              </a:rPr>
              <a:t>Webinar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723246" y="5641340"/>
            <a:ext cx="75438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5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9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Final</a:t>
            </a:r>
            <a:r>
              <a:rPr sz="9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075935" y="1471930"/>
            <a:ext cx="511809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Kickoff(s)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1159997" y="5774842"/>
            <a:ext cx="72263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M8.</a:t>
            </a:r>
            <a:r>
              <a:rPr sz="95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Closeout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13028" y="995883"/>
            <a:ext cx="2727960" cy="44132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950" b="1" dirty="0">
                <a:solidFill>
                  <a:srgbClr val="252525"/>
                </a:solidFill>
                <a:latin typeface="Calibri"/>
                <a:cs typeface="Calibri"/>
              </a:rPr>
              <a:t>Project</a:t>
            </a:r>
            <a:r>
              <a:rPr sz="950" b="1" spc="1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b="1" dirty="0">
                <a:solidFill>
                  <a:srgbClr val="252525"/>
                </a:solidFill>
                <a:latin typeface="Calibri"/>
                <a:cs typeface="Calibri"/>
              </a:rPr>
              <a:t>Management</a:t>
            </a:r>
            <a:r>
              <a:rPr sz="950" b="1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b="1" spc="-40" dirty="0">
                <a:solidFill>
                  <a:srgbClr val="252525"/>
                </a:solidFill>
                <a:latin typeface="Calibri"/>
                <a:cs typeface="Calibri"/>
              </a:rPr>
              <a:t>&amp;</a:t>
            </a:r>
            <a:r>
              <a:rPr sz="950" b="1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b="1" dirty="0">
                <a:solidFill>
                  <a:srgbClr val="252525"/>
                </a:solidFill>
                <a:latin typeface="Calibri"/>
                <a:cs typeface="Calibri"/>
              </a:rPr>
              <a:t>Monthly</a:t>
            </a:r>
            <a:r>
              <a:rPr sz="950" b="1" spc="1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b="1" spc="50" dirty="0">
                <a:solidFill>
                  <a:srgbClr val="252525"/>
                </a:solidFill>
                <a:latin typeface="Calibri"/>
                <a:cs typeface="Calibri"/>
              </a:rPr>
              <a:t>Status</a:t>
            </a:r>
            <a:r>
              <a:rPr sz="950" b="1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b="1" spc="-10" dirty="0">
                <a:solidFill>
                  <a:srgbClr val="252525"/>
                </a:solidFill>
                <a:latin typeface="Calibri"/>
                <a:cs typeface="Calibri"/>
              </a:rPr>
              <a:t>Reports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70" dirty="0">
                <a:solidFill>
                  <a:srgbClr val="FFFFFF"/>
                </a:solidFill>
                <a:latin typeface="Calibri"/>
                <a:cs typeface="Calibri"/>
              </a:rPr>
              <a:t>KICKOFF</a:t>
            </a:r>
            <a:r>
              <a:rPr sz="95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-3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95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9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65" dirty="0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  <a:r>
              <a:rPr sz="95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7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95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-10" dirty="0">
                <a:solidFill>
                  <a:srgbClr val="FFFFFF"/>
                </a:solidFill>
                <a:latin typeface="Calibri"/>
                <a:cs typeface="Calibri"/>
              </a:rPr>
              <a:t>SUMMARIES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13028" y="3093212"/>
            <a:ext cx="281368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r>
              <a:rPr sz="95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60" dirty="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sz="95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-4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95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sz="95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9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6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95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5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9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55" dirty="0">
                <a:solidFill>
                  <a:srgbClr val="FFFFFF"/>
                </a:solidFill>
                <a:latin typeface="Calibri"/>
                <a:cs typeface="Calibri"/>
              </a:rPr>
              <a:t>GRID</a:t>
            </a:r>
            <a:r>
              <a:rPr sz="95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4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699000" y="2900426"/>
            <a:ext cx="1946275" cy="158750"/>
          </a:xfrm>
          <a:custGeom>
            <a:avLst/>
            <a:gdLst/>
            <a:ahLst/>
            <a:cxnLst/>
            <a:rect l="l" t="t" r="r" b="b"/>
            <a:pathLst>
              <a:path w="1946275" h="158750">
                <a:moveTo>
                  <a:pt x="1946275" y="0"/>
                </a:moveTo>
                <a:lnTo>
                  <a:pt x="0" y="0"/>
                </a:lnTo>
                <a:lnTo>
                  <a:pt x="0" y="158750"/>
                </a:lnTo>
                <a:lnTo>
                  <a:pt x="1946275" y="158750"/>
                </a:lnTo>
                <a:lnTo>
                  <a:pt x="194627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4687061" y="2886837"/>
            <a:ext cx="197040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M2.</a:t>
            </a:r>
            <a:r>
              <a:rPr sz="95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Grid</a:t>
            </a:r>
            <a:r>
              <a:rPr sz="95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Resilience</a:t>
            </a:r>
            <a:r>
              <a:rPr sz="9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Reports</a:t>
            </a:r>
            <a:r>
              <a:rPr sz="95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(2</a:t>
            </a:r>
            <a:r>
              <a:rPr sz="95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libri"/>
                <a:cs typeface="Calibri"/>
              </a:rPr>
              <a:t>states)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800850" y="3059176"/>
            <a:ext cx="1440180" cy="158750"/>
          </a:xfrm>
          <a:custGeom>
            <a:avLst/>
            <a:gdLst/>
            <a:ahLst/>
            <a:cxnLst/>
            <a:rect l="l" t="t" r="r" b="b"/>
            <a:pathLst>
              <a:path w="1440179" h="158750">
                <a:moveTo>
                  <a:pt x="1439799" y="0"/>
                </a:moveTo>
                <a:lnTo>
                  <a:pt x="0" y="0"/>
                </a:lnTo>
                <a:lnTo>
                  <a:pt x="0" y="158750"/>
                </a:lnTo>
                <a:lnTo>
                  <a:pt x="1439799" y="158750"/>
                </a:lnTo>
                <a:lnTo>
                  <a:pt x="1439799" y="0"/>
                </a:lnTo>
                <a:close/>
              </a:path>
            </a:pathLst>
          </a:custGeom>
          <a:solidFill>
            <a:srgbClr val="003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6788911" y="3045713"/>
            <a:ext cx="146367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M3.</a:t>
            </a:r>
            <a:r>
              <a:rPr sz="95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Grid</a:t>
            </a:r>
            <a:r>
              <a:rPr sz="9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Resilience</a:t>
            </a:r>
            <a:r>
              <a:rPr sz="95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libri"/>
                <a:cs typeface="Calibri"/>
              </a:rPr>
              <a:t>Reports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183494" y="4428489"/>
            <a:ext cx="46355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Webinar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710176" y="2722498"/>
            <a:ext cx="2179955" cy="158750"/>
          </a:xfrm>
          <a:custGeom>
            <a:avLst/>
            <a:gdLst/>
            <a:ahLst/>
            <a:cxnLst/>
            <a:rect l="l" t="t" r="r" b="b"/>
            <a:pathLst>
              <a:path w="2179954" h="158750">
                <a:moveTo>
                  <a:pt x="2179701" y="0"/>
                </a:moveTo>
                <a:lnTo>
                  <a:pt x="0" y="0"/>
                </a:lnTo>
                <a:lnTo>
                  <a:pt x="0" y="158750"/>
                </a:lnTo>
                <a:lnTo>
                  <a:pt x="2179701" y="158750"/>
                </a:lnTo>
                <a:lnTo>
                  <a:pt x="2179701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4697984" y="2708910"/>
            <a:ext cx="220091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Failure</a:t>
            </a:r>
            <a:r>
              <a:rPr sz="95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Modes</a:t>
            </a:r>
            <a:r>
              <a:rPr sz="95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5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95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Adaptations</a:t>
            </a:r>
            <a:r>
              <a:rPr sz="95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libri"/>
                <a:cs typeface="Calibri"/>
              </a:rPr>
              <a:t>Workshop(s)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13028" y="2393442"/>
            <a:ext cx="3286760" cy="668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7795">
              <a:lnSpc>
                <a:spcPct val="100000"/>
              </a:lnSpc>
              <a:spcBef>
                <a:spcPts val="95"/>
              </a:spcBef>
            </a:pPr>
            <a:r>
              <a:rPr sz="950" spc="45" dirty="0">
                <a:solidFill>
                  <a:srgbClr val="252525"/>
                </a:solidFill>
                <a:latin typeface="Calibri"/>
                <a:cs typeface="Calibri"/>
              </a:rPr>
              <a:t>Calculate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climate</a:t>
            </a:r>
            <a:r>
              <a:rPr sz="95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forecasts</a:t>
            </a:r>
            <a:r>
              <a:rPr sz="95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including</a:t>
            </a:r>
            <a:r>
              <a:rPr sz="95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flood,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wind,</a:t>
            </a:r>
            <a:r>
              <a:rPr sz="95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rain,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20" dirty="0">
                <a:solidFill>
                  <a:srgbClr val="252525"/>
                </a:solidFill>
                <a:latin typeface="Calibri"/>
                <a:cs typeface="Calibri"/>
              </a:rPr>
              <a:t>heat,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 cold,</a:t>
            </a:r>
            <a:r>
              <a:rPr sz="95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ice,</a:t>
            </a:r>
            <a:r>
              <a:rPr sz="9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wildfire,</a:t>
            </a:r>
            <a:r>
              <a:rPr sz="9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drought</a:t>
            </a:r>
            <a:r>
              <a:rPr sz="9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95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3</a:t>
            </a:r>
            <a:r>
              <a:rPr sz="9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scenarios</a:t>
            </a:r>
            <a:endParaRPr sz="950">
              <a:latin typeface="Calibri"/>
              <a:cs typeface="Calibri"/>
            </a:endParaRPr>
          </a:p>
          <a:p>
            <a:pPr marL="12700" marR="5080">
              <a:lnSpc>
                <a:spcPts val="1400"/>
              </a:lnSpc>
              <a:spcBef>
                <a:spcPts val="75"/>
              </a:spcBef>
            </a:pP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Define</a:t>
            </a:r>
            <a:r>
              <a:rPr sz="95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failure</a:t>
            </a:r>
            <a:r>
              <a:rPr sz="95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modes</a:t>
            </a:r>
            <a:r>
              <a:rPr sz="9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9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thresholds</a:t>
            </a:r>
            <a:r>
              <a:rPr sz="9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by</a:t>
            </a:r>
            <a:r>
              <a:rPr sz="95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asset</a:t>
            </a:r>
            <a:r>
              <a:rPr sz="95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65" dirty="0">
                <a:solidFill>
                  <a:srgbClr val="252525"/>
                </a:solidFill>
                <a:latin typeface="Calibri"/>
                <a:cs typeface="Calibri"/>
              </a:rPr>
              <a:t>class</a:t>
            </a:r>
            <a:r>
              <a:rPr sz="95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9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hazard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Build</a:t>
            </a:r>
            <a:r>
              <a:rPr sz="95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inventory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95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investment</a:t>
            </a:r>
            <a:r>
              <a:rPr sz="95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options</a:t>
            </a:r>
            <a:r>
              <a:rPr sz="95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95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mitigate</a:t>
            </a:r>
            <a:r>
              <a:rPr sz="95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vulnerabilities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13028" y="2192782"/>
            <a:ext cx="401764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20" dirty="0">
                <a:solidFill>
                  <a:srgbClr val="FFFFFF"/>
                </a:solidFill>
                <a:latin typeface="Calibri"/>
                <a:cs typeface="Calibri"/>
              </a:rPr>
              <a:t>2. </a:t>
            </a:r>
            <a:r>
              <a:rPr sz="950" b="1" spc="55" dirty="0">
                <a:solidFill>
                  <a:srgbClr val="FFFFFF"/>
                </a:solidFill>
                <a:latin typeface="Calibri"/>
                <a:cs typeface="Calibri"/>
              </a:rPr>
              <a:t>GRID</a:t>
            </a:r>
            <a:r>
              <a:rPr sz="9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70" dirty="0">
                <a:solidFill>
                  <a:srgbClr val="FFFFFF"/>
                </a:solidFill>
                <a:latin typeface="Calibri"/>
                <a:cs typeface="Calibri"/>
              </a:rPr>
              <a:t>RESILIENCE</a:t>
            </a:r>
            <a:r>
              <a:rPr sz="95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60" dirty="0">
                <a:solidFill>
                  <a:srgbClr val="FFFFFF"/>
                </a:solidFill>
                <a:latin typeface="Calibri"/>
                <a:cs typeface="Calibri"/>
              </a:rPr>
              <a:t>RISKS,</a:t>
            </a:r>
            <a:r>
              <a:rPr sz="9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45" dirty="0">
                <a:solidFill>
                  <a:srgbClr val="FFFFFF"/>
                </a:solidFill>
                <a:latin typeface="Calibri"/>
                <a:cs typeface="Calibri"/>
              </a:rPr>
              <a:t>VULNERABILITIES,</a:t>
            </a:r>
            <a:r>
              <a:rPr sz="95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20" dirty="0">
                <a:solidFill>
                  <a:srgbClr val="FFFFFF"/>
                </a:solidFill>
                <a:latin typeface="Calibri"/>
                <a:cs typeface="Calibri"/>
              </a:rPr>
              <a:t>AND INVESTMENT </a:t>
            </a:r>
            <a:r>
              <a:rPr sz="950" b="1" spc="4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13028" y="4625721"/>
            <a:ext cx="319341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r>
              <a:rPr sz="95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PRIORITIZATION</a:t>
            </a:r>
            <a:r>
              <a:rPr sz="95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-4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95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VALUATION</a:t>
            </a:r>
            <a:r>
              <a:rPr sz="950" b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METHODOLOGY</a:t>
            </a:r>
            <a:r>
              <a:rPr sz="950" b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4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118986" y="1843532"/>
            <a:ext cx="173990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M1.</a:t>
            </a:r>
            <a:r>
              <a:rPr sz="950" spc="70" dirty="0">
                <a:solidFill>
                  <a:srgbClr val="252525"/>
                </a:solidFill>
                <a:latin typeface="Calibri"/>
                <a:cs typeface="Calibri"/>
              </a:rPr>
              <a:t> SEO</a:t>
            </a:r>
            <a:r>
              <a:rPr sz="95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Summary</a:t>
            </a:r>
            <a:r>
              <a:rPr sz="95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55" dirty="0">
                <a:solidFill>
                  <a:srgbClr val="252525"/>
                </a:solidFill>
                <a:latin typeface="Calibri"/>
                <a:cs typeface="Calibri"/>
              </a:rPr>
              <a:t>&amp;</a:t>
            </a:r>
            <a:r>
              <a:rPr sz="95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Project</a:t>
            </a:r>
            <a:r>
              <a:rPr sz="95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20" dirty="0">
                <a:solidFill>
                  <a:srgbClr val="252525"/>
                </a:solidFill>
                <a:latin typeface="Calibri"/>
                <a:cs typeface="Calibri"/>
              </a:rPr>
              <a:t>plan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13028" y="1425524"/>
            <a:ext cx="3535679" cy="73787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75"/>
              </a:spcBef>
            </a:pP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Confirm</a:t>
            </a:r>
            <a:r>
              <a:rPr sz="95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kick-off</a:t>
            </a:r>
            <a:r>
              <a:rPr sz="95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content</a:t>
            </a:r>
            <a:r>
              <a:rPr sz="95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95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30" dirty="0">
                <a:solidFill>
                  <a:srgbClr val="252525"/>
                </a:solidFill>
                <a:latin typeface="Calibri"/>
                <a:cs typeface="Calibri"/>
              </a:rPr>
              <a:t>DOE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Host</a:t>
            </a:r>
            <a:r>
              <a:rPr sz="95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kick-off</a:t>
            </a:r>
            <a:r>
              <a:rPr sz="950" spc="1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meeting(s)</a:t>
            </a:r>
            <a:r>
              <a:rPr sz="95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950" spc="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State</a:t>
            </a:r>
            <a:r>
              <a:rPr sz="95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Energy</a:t>
            </a:r>
            <a:r>
              <a:rPr sz="9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Offices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950" spc="55" dirty="0">
                <a:solidFill>
                  <a:srgbClr val="252525"/>
                </a:solidFill>
                <a:latin typeface="Calibri"/>
                <a:cs typeface="Calibri"/>
              </a:rPr>
              <a:t>DOE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 presentation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 of 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State’s</a:t>
            </a:r>
            <a:r>
              <a:rPr sz="95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priorities, 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selection</a:t>
            </a:r>
            <a:r>
              <a:rPr sz="95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of 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11</a:t>
            </a:r>
            <a:r>
              <a:rPr sz="95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focus</a:t>
            </a:r>
            <a:r>
              <a:rPr sz="95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utilities,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approved</a:t>
            </a:r>
            <a:r>
              <a:rPr sz="95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project</a:t>
            </a:r>
            <a:r>
              <a:rPr sz="950" spc="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20" dirty="0">
                <a:solidFill>
                  <a:srgbClr val="252525"/>
                </a:solidFill>
                <a:latin typeface="Calibri"/>
                <a:cs typeface="Calibri"/>
              </a:rPr>
              <a:t>plan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13028" y="3291966"/>
            <a:ext cx="3828415" cy="1311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71600">
              <a:lnSpc>
                <a:spcPct val="100000"/>
              </a:lnSpc>
              <a:spcBef>
                <a:spcPts val="95"/>
              </a:spcBef>
            </a:pP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Analyze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current</a:t>
            </a:r>
            <a:r>
              <a:rPr sz="95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grid</a:t>
            </a:r>
            <a:r>
              <a:rPr sz="95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performance</a:t>
            </a:r>
            <a:r>
              <a:rPr sz="95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from</a:t>
            </a:r>
            <a:r>
              <a:rPr sz="95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regional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MED</a:t>
            </a:r>
            <a:r>
              <a:rPr sz="95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outage</a:t>
            </a:r>
            <a:r>
              <a:rPr sz="9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95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reliability</a:t>
            </a:r>
            <a:r>
              <a:rPr sz="95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20" dirty="0">
                <a:solidFill>
                  <a:srgbClr val="252525"/>
                </a:solidFill>
                <a:latin typeface="Calibri"/>
                <a:cs typeface="Calibri"/>
              </a:rPr>
              <a:t>data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ts val="1135"/>
              </a:lnSpc>
              <a:spcBef>
                <a:spcPts val="270"/>
              </a:spcBef>
            </a:pP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Assess</a:t>
            </a:r>
            <a:r>
              <a:rPr sz="95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utilities’</a:t>
            </a:r>
            <a:r>
              <a:rPr sz="95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existing</a:t>
            </a:r>
            <a:r>
              <a:rPr sz="95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investment</a:t>
            </a:r>
            <a:r>
              <a:rPr sz="95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strategies,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ts val="1135"/>
              </a:lnSpc>
            </a:pP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performance,</a:t>
            </a:r>
            <a:r>
              <a:rPr sz="95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95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regulatory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alignment</a:t>
            </a:r>
            <a:endParaRPr sz="950">
              <a:latin typeface="Calibri"/>
              <a:cs typeface="Calibri"/>
            </a:endParaRPr>
          </a:p>
          <a:p>
            <a:pPr marL="12700" marR="1532890">
              <a:lnSpc>
                <a:spcPct val="100000"/>
              </a:lnSpc>
              <a:spcBef>
                <a:spcPts val="250"/>
              </a:spcBef>
            </a:pP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Integrate</a:t>
            </a:r>
            <a:r>
              <a:rPr sz="95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failure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modes</a:t>
            </a:r>
            <a:r>
              <a:rPr sz="9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9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asset</a:t>
            </a:r>
            <a:r>
              <a:rPr sz="9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condition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95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comment</a:t>
            </a:r>
            <a:r>
              <a:rPr sz="95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on</a:t>
            </a:r>
            <a:r>
              <a:rPr sz="9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expected</a:t>
            </a:r>
            <a:r>
              <a:rPr sz="9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evolution</a:t>
            </a:r>
            <a:endParaRPr sz="950">
              <a:latin typeface="Calibri"/>
              <a:cs typeface="Calibri"/>
            </a:endParaRPr>
          </a:p>
          <a:p>
            <a:pPr marL="12700" marR="5080">
              <a:lnSpc>
                <a:spcPts val="1400"/>
              </a:lnSpc>
              <a:spcBef>
                <a:spcPts val="75"/>
              </a:spcBef>
            </a:pP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Detail method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to 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forecast</a:t>
            </a:r>
            <a:r>
              <a:rPr sz="95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financial impact</a:t>
            </a:r>
            <a:r>
              <a:rPr sz="95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two</a:t>
            </a:r>
            <a:r>
              <a:rPr sz="95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sample</a:t>
            </a:r>
            <a:r>
              <a:rPr sz="95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asset</a:t>
            </a:r>
            <a:r>
              <a:rPr sz="95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locations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Host</a:t>
            </a:r>
            <a:r>
              <a:rPr sz="95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webinar</a:t>
            </a:r>
            <a:r>
              <a:rPr sz="95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sharing</a:t>
            </a:r>
            <a:r>
              <a:rPr sz="95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results</a:t>
            </a:r>
            <a:r>
              <a:rPr sz="95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95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60" dirty="0">
                <a:solidFill>
                  <a:srgbClr val="252525"/>
                </a:solidFill>
                <a:latin typeface="Calibri"/>
                <a:cs typeface="Calibri"/>
              </a:rPr>
              <a:t>C&amp;FS</a:t>
            </a:r>
            <a:r>
              <a:rPr sz="95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Grid</a:t>
            </a:r>
            <a:r>
              <a:rPr sz="95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Report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13028" y="4787213"/>
            <a:ext cx="3740150" cy="1162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100"/>
              </a:lnSpc>
              <a:spcBef>
                <a:spcPts val="95"/>
              </a:spcBef>
            </a:pP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Define</a:t>
            </a:r>
            <a:r>
              <a:rPr sz="95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95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benefit-cost</a:t>
            </a:r>
            <a:r>
              <a:rPr sz="9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methodology</a:t>
            </a:r>
            <a:r>
              <a:rPr sz="95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95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45" dirty="0">
                <a:solidFill>
                  <a:srgbClr val="252525"/>
                </a:solidFill>
                <a:latin typeface="Calibri"/>
                <a:cs typeface="Calibri"/>
              </a:rPr>
              <a:t>assessing</a:t>
            </a:r>
            <a:r>
              <a:rPr sz="95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investment</a:t>
            </a:r>
            <a:r>
              <a:rPr sz="95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tradeoffs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Provide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ways</a:t>
            </a:r>
            <a:r>
              <a:rPr sz="95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95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quantify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community</a:t>
            </a:r>
            <a:r>
              <a:rPr sz="95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benefits</a:t>
            </a:r>
            <a:r>
              <a:rPr sz="95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95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integrate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into</a:t>
            </a:r>
            <a:r>
              <a:rPr sz="95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40" dirty="0">
                <a:solidFill>
                  <a:srgbClr val="252525"/>
                </a:solidFill>
                <a:latin typeface="Calibri"/>
                <a:cs typeface="Calibri"/>
              </a:rPr>
              <a:t>BCA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Develop</a:t>
            </a:r>
            <a:r>
              <a:rPr sz="95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resilience</a:t>
            </a:r>
            <a:r>
              <a:rPr sz="95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plan</a:t>
            </a:r>
            <a:r>
              <a:rPr sz="950" spc="1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prioritization</a:t>
            </a:r>
            <a:r>
              <a:rPr sz="9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framework</a:t>
            </a:r>
            <a:r>
              <a:rPr sz="950" spc="1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95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State</a:t>
            </a:r>
            <a:r>
              <a:rPr sz="95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52525"/>
                </a:solidFill>
                <a:latin typeface="Calibri"/>
                <a:cs typeface="Calibri"/>
              </a:rPr>
              <a:t>Energy</a:t>
            </a:r>
            <a:r>
              <a:rPr sz="95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Offices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Provide</a:t>
            </a:r>
            <a:r>
              <a:rPr sz="95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example</a:t>
            </a:r>
            <a:r>
              <a:rPr sz="95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50" dirty="0">
                <a:solidFill>
                  <a:srgbClr val="252525"/>
                </a:solidFill>
                <a:latin typeface="Calibri"/>
                <a:cs typeface="Calibri"/>
              </a:rPr>
              <a:t>BCAs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Host</a:t>
            </a:r>
            <a:r>
              <a:rPr sz="9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webinar</a:t>
            </a:r>
            <a:r>
              <a:rPr sz="9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sharing</a:t>
            </a:r>
            <a:r>
              <a:rPr sz="95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results</a:t>
            </a:r>
            <a:r>
              <a:rPr sz="95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95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Report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Transfer</a:t>
            </a:r>
            <a:r>
              <a:rPr sz="95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completed</a:t>
            </a:r>
            <a:r>
              <a:rPr sz="95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deliverables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 to</a:t>
            </a:r>
            <a:r>
              <a:rPr sz="95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55" dirty="0">
                <a:solidFill>
                  <a:srgbClr val="252525"/>
                </a:solidFill>
                <a:latin typeface="Calibri"/>
                <a:cs typeface="Calibri"/>
              </a:rPr>
              <a:t>DOE</a:t>
            </a:r>
            <a:r>
              <a:rPr sz="95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95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complete</a:t>
            </a:r>
            <a:r>
              <a:rPr sz="95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50" spc="20" dirty="0">
                <a:solidFill>
                  <a:srgbClr val="252525"/>
                </a:solidFill>
                <a:latin typeface="Calibri"/>
                <a:cs typeface="Calibri"/>
              </a:rPr>
              <a:t>project </a:t>
            </a:r>
            <a:r>
              <a:rPr sz="950" spc="-10" dirty="0">
                <a:solidFill>
                  <a:srgbClr val="252525"/>
                </a:solidFill>
                <a:latin typeface="Calibri"/>
                <a:cs typeface="Calibri"/>
              </a:rPr>
              <a:t>closeout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93" name="object 93"/>
          <p:cNvSpPr txBox="1">
            <a:spLocks noGrp="1"/>
          </p:cNvSpPr>
          <p:nvPr>
            <p:ph type="title"/>
          </p:nvPr>
        </p:nvSpPr>
        <p:spPr>
          <a:xfrm>
            <a:off x="646277" y="461009"/>
            <a:ext cx="2200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135" dirty="0">
                <a:latin typeface="Calibri"/>
                <a:cs typeface="Calibri"/>
              </a:rPr>
              <a:t>GRACI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spc="100" dirty="0">
                <a:latin typeface="Calibri"/>
                <a:cs typeface="Calibri"/>
              </a:rPr>
              <a:t>WORKPLAN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646277" y="175006"/>
            <a:ext cx="2599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0" dirty="0">
                <a:solidFill>
                  <a:srgbClr val="00358E"/>
                </a:solidFill>
                <a:latin typeface="Calibri"/>
                <a:cs typeface="Calibri"/>
              </a:rPr>
              <a:t>SCOPE</a:t>
            </a:r>
            <a:r>
              <a:rPr sz="1200" b="1" spc="-5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&amp;</a:t>
            </a:r>
            <a:r>
              <a:rPr sz="12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65" dirty="0">
                <a:solidFill>
                  <a:srgbClr val="00358E"/>
                </a:solidFill>
                <a:latin typeface="Calibri"/>
                <a:cs typeface="Calibri"/>
              </a:rPr>
              <a:t>BACKGROUND</a:t>
            </a:r>
            <a:r>
              <a:rPr sz="12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40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spc="-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00358E"/>
                </a:solidFill>
                <a:latin typeface="Calibri"/>
                <a:cs typeface="Calibri"/>
              </a:rPr>
              <a:t>WORKPLAN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845175" y="6109423"/>
            <a:ext cx="172720" cy="340360"/>
            <a:chOff x="5845175" y="6109423"/>
            <a:chExt cx="172720" cy="340360"/>
          </a:xfrm>
        </p:grpSpPr>
        <p:sp>
          <p:nvSpPr>
            <p:cNvPr id="96" name="object 96"/>
            <p:cNvSpPr/>
            <p:nvPr/>
          </p:nvSpPr>
          <p:spPr>
            <a:xfrm>
              <a:off x="5845175" y="6109423"/>
              <a:ext cx="172720" cy="149225"/>
            </a:xfrm>
            <a:custGeom>
              <a:avLst/>
              <a:gdLst/>
              <a:ahLst/>
              <a:cxnLst/>
              <a:rect l="l" t="t" r="r" b="b"/>
              <a:pathLst>
                <a:path w="172720" h="149225">
                  <a:moveTo>
                    <a:pt x="86233" y="0"/>
                  </a:moveTo>
                  <a:lnTo>
                    <a:pt x="0" y="148615"/>
                  </a:lnTo>
                  <a:lnTo>
                    <a:pt x="172338" y="148615"/>
                  </a:lnTo>
                  <a:lnTo>
                    <a:pt x="86233" y="0"/>
                  </a:lnTo>
                  <a:close/>
                </a:path>
              </a:pathLst>
            </a:custGeom>
            <a:solidFill>
              <a:srgbClr val="8DC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845175" y="6300800"/>
              <a:ext cx="172720" cy="149225"/>
            </a:xfrm>
            <a:custGeom>
              <a:avLst/>
              <a:gdLst/>
              <a:ahLst/>
              <a:cxnLst/>
              <a:rect l="l" t="t" r="r" b="b"/>
              <a:pathLst>
                <a:path w="172720" h="149225">
                  <a:moveTo>
                    <a:pt x="86233" y="0"/>
                  </a:moveTo>
                  <a:lnTo>
                    <a:pt x="0" y="148602"/>
                  </a:lnTo>
                  <a:lnTo>
                    <a:pt x="172338" y="148602"/>
                  </a:lnTo>
                  <a:lnTo>
                    <a:pt x="86233" y="0"/>
                  </a:lnTo>
                  <a:close/>
                </a:path>
              </a:pathLst>
            </a:custGeom>
            <a:solidFill>
              <a:srgbClr val="D0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6110985" y="6051905"/>
            <a:ext cx="1218565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1600"/>
              </a:lnSpc>
              <a:spcBef>
                <a:spcPts val="100"/>
              </a:spcBef>
            </a:pP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Key</a:t>
            </a:r>
            <a:r>
              <a:rPr sz="9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meeting/</a:t>
            </a:r>
            <a:r>
              <a:rPr sz="9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52525"/>
                </a:solidFill>
                <a:latin typeface="Calibri"/>
                <a:cs typeface="Calibri"/>
              </a:rPr>
              <a:t>workshop</a:t>
            </a:r>
            <a:r>
              <a:rPr sz="900" spc="5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Milestone</a:t>
            </a:r>
            <a:r>
              <a:rPr sz="9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#.</a:t>
            </a:r>
            <a:r>
              <a:rPr sz="9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52525"/>
                </a:solidFill>
                <a:latin typeface="Calibri"/>
                <a:cs typeface="Calibri"/>
              </a:rPr>
              <a:t>Deliverable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485126" y="6481944"/>
            <a:ext cx="588645" cy="1651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spc="-10" dirty="0">
                <a:solidFill>
                  <a:srgbClr val="252525"/>
                </a:solidFill>
                <a:latin typeface="Calibri"/>
                <a:cs typeface="Calibri"/>
              </a:rPr>
              <a:t>availability.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1" name="object 10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53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750" b="1" dirty="0">
                <a:latin typeface="Calibri"/>
                <a:cs typeface="Calibri"/>
              </a:rPr>
              <a:t>31</a:t>
            </a:fld>
            <a:r>
              <a:rPr sz="750" b="1" spc="409" dirty="0">
                <a:latin typeface="Calibri"/>
                <a:cs typeface="Calibri"/>
              </a:rPr>
              <a:t>  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470" dirty="0">
                <a:latin typeface="Calibri"/>
                <a:cs typeface="Calibri"/>
              </a:rPr>
              <a:t> </a:t>
            </a:r>
            <a:r>
              <a:rPr dirty="0"/>
              <a:t>Copyright</a:t>
            </a:r>
            <a:r>
              <a:rPr spc="85" dirty="0"/>
              <a:t> </a:t>
            </a:r>
            <a:r>
              <a:rPr spc="-40" dirty="0"/>
              <a:t>©</a:t>
            </a:r>
            <a:r>
              <a:rPr spc="75" dirty="0"/>
              <a:t> </a:t>
            </a:r>
            <a:r>
              <a:rPr dirty="0"/>
              <a:t>Baringa</a:t>
            </a:r>
            <a:r>
              <a:rPr spc="65" dirty="0"/>
              <a:t> </a:t>
            </a:r>
            <a:r>
              <a:rPr dirty="0"/>
              <a:t>Partners </a:t>
            </a:r>
            <a:r>
              <a:rPr spc="50" dirty="0"/>
              <a:t>LLP</a:t>
            </a:r>
            <a:r>
              <a:rPr spc="55" dirty="0"/>
              <a:t> </a:t>
            </a:r>
            <a:r>
              <a:rPr dirty="0"/>
              <a:t>2025.</a:t>
            </a:r>
            <a:r>
              <a:rPr spc="245" dirty="0"/>
              <a:t> </a:t>
            </a:r>
            <a:r>
              <a:rPr dirty="0"/>
              <a:t>All</a:t>
            </a:r>
            <a:r>
              <a:rPr spc="85" dirty="0"/>
              <a:t> </a:t>
            </a:r>
            <a:r>
              <a:rPr dirty="0"/>
              <a:t>rights</a:t>
            </a:r>
            <a:r>
              <a:rPr spc="75" dirty="0"/>
              <a:t> </a:t>
            </a:r>
            <a:r>
              <a:rPr dirty="0"/>
              <a:t>reserved.</a:t>
            </a:r>
            <a:r>
              <a:rPr spc="65" dirty="0"/>
              <a:t> </a:t>
            </a:r>
            <a:r>
              <a:rPr dirty="0"/>
              <a:t>This</a:t>
            </a:r>
            <a:r>
              <a:rPr spc="95" dirty="0"/>
              <a:t> </a:t>
            </a:r>
            <a:r>
              <a:rPr dirty="0"/>
              <a:t>document</a:t>
            </a:r>
            <a:r>
              <a:rPr spc="65" dirty="0"/>
              <a:t> </a:t>
            </a:r>
            <a:r>
              <a:rPr dirty="0"/>
              <a:t>is</a:t>
            </a:r>
            <a:r>
              <a:rPr spc="75" dirty="0"/>
              <a:t> </a:t>
            </a:r>
            <a:r>
              <a:rPr dirty="0"/>
              <a:t>subject</a:t>
            </a:r>
            <a:r>
              <a:rPr spc="85" dirty="0"/>
              <a:t> </a:t>
            </a:r>
            <a:r>
              <a:rPr dirty="0"/>
              <a:t>to</a:t>
            </a:r>
            <a:r>
              <a:rPr spc="65" dirty="0"/>
              <a:t> </a:t>
            </a:r>
            <a:r>
              <a:rPr dirty="0"/>
              <a:t>contract</a:t>
            </a:r>
            <a:r>
              <a:rPr spc="3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contains</a:t>
            </a:r>
            <a:r>
              <a:rPr spc="45" dirty="0"/>
              <a:t> </a:t>
            </a:r>
            <a:r>
              <a:rPr dirty="0"/>
              <a:t>confidential</a:t>
            </a:r>
            <a:r>
              <a:rPr spc="8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proprietary</a:t>
            </a:r>
            <a:r>
              <a:rPr spc="3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  <p:sp>
        <p:nvSpPr>
          <p:cNvPr id="99" name="object 99"/>
          <p:cNvSpPr txBox="1"/>
          <p:nvPr/>
        </p:nvSpPr>
        <p:spPr>
          <a:xfrm>
            <a:off x="7485126" y="6063183"/>
            <a:ext cx="243713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52525"/>
                </a:solidFill>
                <a:latin typeface="Calibri"/>
                <a:cs typeface="Calibri"/>
              </a:rPr>
              <a:t>Timing</a:t>
            </a:r>
            <a:r>
              <a:rPr sz="9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52525"/>
                </a:solidFill>
                <a:latin typeface="Calibri"/>
                <a:cs typeface="Calibri"/>
              </a:rPr>
              <a:t>highly</a:t>
            </a:r>
            <a:r>
              <a:rPr sz="9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52525"/>
                </a:solidFill>
                <a:latin typeface="Calibri"/>
                <a:cs typeface="Calibri"/>
              </a:rPr>
              <a:t>dependent</a:t>
            </a:r>
            <a:r>
              <a:rPr sz="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52525"/>
                </a:solidFill>
                <a:latin typeface="Calibri"/>
                <a:cs typeface="Calibri"/>
              </a:rPr>
              <a:t>on</a:t>
            </a:r>
            <a:r>
              <a:rPr sz="9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52525"/>
                </a:solidFill>
                <a:latin typeface="Calibri"/>
                <a:cs typeface="Calibri"/>
              </a:rPr>
              <a:t>availability</a:t>
            </a:r>
            <a:r>
              <a:rPr sz="9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9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52525"/>
                </a:solidFill>
                <a:latin typeface="Calibri"/>
                <a:cs typeface="Calibri"/>
              </a:rPr>
              <a:t>State</a:t>
            </a:r>
            <a:r>
              <a:rPr sz="900" spc="10" dirty="0">
                <a:solidFill>
                  <a:srgbClr val="252525"/>
                </a:solidFill>
                <a:latin typeface="Calibri"/>
                <a:cs typeface="Calibri"/>
              </a:rPr>
              <a:t> Energy</a:t>
            </a:r>
            <a:r>
              <a:rPr sz="9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252525"/>
                </a:solidFill>
                <a:latin typeface="Calibri"/>
                <a:cs typeface="Calibri"/>
              </a:rPr>
              <a:t>Offices,</a:t>
            </a:r>
            <a:r>
              <a:rPr sz="9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252525"/>
                </a:solidFill>
                <a:latin typeface="Calibri"/>
                <a:cs typeface="Calibri"/>
              </a:rPr>
              <a:t>selected </a:t>
            </a:r>
            <a:r>
              <a:rPr sz="900" spc="10" dirty="0">
                <a:solidFill>
                  <a:srgbClr val="252525"/>
                </a:solidFill>
                <a:latin typeface="Calibri"/>
                <a:cs typeface="Calibri"/>
              </a:rPr>
              <a:t>utilities,</a:t>
            </a:r>
            <a:r>
              <a:rPr sz="900" spc="20" dirty="0">
                <a:solidFill>
                  <a:srgbClr val="252525"/>
                </a:solidFill>
                <a:latin typeface="Calibri"/>
                <a:cs typeface="Calibri"/>
              </a:rPr>
              <a:t> and</a:t>
            </a:r>
            <a:r>
              <a:rPr sz="9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52525"/>
                </a:solidFill>
                <a:latin typeface="Calibri"/>
                <a:cs typeface="Calibri"/>
              </a:rPr>
              <a:t>timely</a:t>
            </a:r>
            <a:r>
              <a:rPr sz="9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spc="30" dirty="0">
                <a:solidFill>
                  <a:srgbClr val="252525"/>
                </a:solidFill>
                <a:latin typeface="Calibri"/>
                <a:cs typeface="Calibri"/>
              </a:rPr>
              <a:t>DOE </a:t>
            </a:r>
            <a:r>
              <a:rPr sz="900" spc="10" dirty="0">
                <a:solidFill>
                  <a:srgbClr val="252525"/>
                </a:solidFill>
                <a:latin typeface="Calibri"/>
                <a:cs typeface="Calibri"/>
              </a:rPr>
              <a:t>review.</a:t>
            </a:r>
            <a:r>
              <a:rPr sz="9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252525"/>
                </a:solidFill>
                <a:latin typeface="Calibri"/>
                <a:cs typeface="Calibri"/>
              </a:rPr>
              <a:t>Schedule</a:t>
            </a:r>
            <a:r>
              <a:rPr sz="9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9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252525"/>
                </a:solidFill>
                <a:latin typeface="Calibri"/>
                <a:cs typeface="Calibri"/>
              </a:rPr>
              <a:t>subject</a:t>
            </a:r>
            <a:r>
              <a:rPr sz="9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9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252525"/>
                </a:solidFill>
                <a:latin typeface="Calibri"/>
                <a:cs typeface="Calibri"/>
              </a:rPr>
              <a:t>change</a:t>
            </a:r>
            <a:r>
              <a:rPr sz="9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252525"/>
                </a:solidFill>
                <a:latin typeface="Calibri"/>
                <a:cs typeface="Calibri"/>
              </a:rPr>
              <a:t>based</a:t>
            </a:r>
            <a:r>
              <a:rPr sz="9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52525"/>
                </a:solidFill>
                <a:latin typeface="Calibri"/>
                <a:cs typeface="Calibri"/>
              </a:rPr>
              <a:t>on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812" y="1242441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456" y="0"/>
                </a:lnTo>
              </a:path>
            </a:pathLst>
          </a:custGeom>
          <a:ln w="28575">
            <a:solidFill>
              <a:srgbClr val="0035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925" y="3069970"/>
            <a:ext cx="5229225" cy="1976120"/>
          </a:xfrm>
          <a:custGeom>
            <a:avLst/>
            <a:gdLst/>
            <a:ahLst/>
            <a:cxnLst/>
            <a:rect l="l" t="t" r="r" b="b"/>
            <a:pathLst>
              <a:path w="5229225" h="1976120">
                <a:moveTo>
                  <a:pt x="5229225" y="0"/>
                </a:moveTo>
                <a:lnTo>
                  <a:pt x="0" y="0"/>
                </a:lnTo>
                <a:lnTo>
                  <a:pt x="0" y="1976120"/>
                </a:lnTo>
                <a:lnTo>
                  <a:pt x="5229225" y="1976120"/>
                </a:lnTo>
                <a:lnTo>
                  <a:pt x="5229225" y="0"/>
                </a:lnTo>
                <a:close/>
              </a:path>
            </a:pathLst>
          </a:custGeom>
          <a:solidFill>
            <a:srgbClr val="B5D1F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33450" y="1718182"/>
            <a:ext cx="5346700" cy="1166495"/>
            <a:chOff x="533450" y="1718182"/>
            <a:chExt cx="5346700" cy="1166495"/>
          </a:xfrm>
        </p:grpSpPr>
        <p:sp>
          <p:nvSpPr>
            <p:cNvPr id="5" name="object 5"/>
            <p:cNvSpPr/>
            <p:nvPr/>
          </p:nvSpPr>
          <p:spPr>
            <a:xfrm>
              <a:off x="650925" y="2031822"/>
              <a:ext cx="5229225" cy="852805"/>
            </a:xfrm>
            <a:custGeom>
              <a:avLst/>
              <a:gdLst/>
              <a:ahLst/>
              <a:cxnLst/>
              <a:rect l="l" t="t" r="r" b="b"/>
              <a:pathLst>
                <a:path w="5229225" h="852805">
                  <a:moveTo>
                    <a:pt x="5229225" y="0"/>
                  </a:moveTo>
                  <a:lnTo>
                    <a:pt x="0" y="0"/>
                  </a:lnTo>
                  <a:lnTo>
                    <a:pt x="0" y="852601"/>
                  </a:lnTo>
                  <a:lnTo>
                    <a:pt x="5229225" y="852601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B5D1FF">
                <a:alpha val="160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7189" y="1752460"/>
              <a:ext cx="5102860" cy="277495"/>
            </a:xfrm>
            <a:custGeom>
              <a:avLst/>
              <a:gdLst/>
              <a:ahLst/>
              <a:cxnLst/>
              <a:rect l="l" t="t" r="r" b="b"/>
              <a:pathLst>
                <a:path w="5102860" h="277494">
                  <a:moveTo>
                    <a:pt x="5102859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5102859" y="276999"/>
                  </a:lnTo>
                  <a:lnTo>
                    <a:pt x="5102859" y="0"/>
                  </a:lnTo>
                  <a:close/>
                </a:path>
              </a:pathLst>
            </a:custGeom>
            <a:solidFill>
              <a:srgbClr val="003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6150" y="1730882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40" h="320039">
                  <a:moveTo>
                    <a:pt x="160020" y="0"/>
                  </a:moveTo>
                  <a:lnTo>
                    <a:pt x="109445" y="8156"/>
                  </a:lnTo>
                  <a:lnTo>
                    <a:pt x="65518" y="30870"/>
                  </a:lnTo>
                  <a:lnTo>
                    <a:pt x="30877" y="65507"/>
                  </a:lnTo>
                  <a:lnTo>
                    <a:pt x="8158" y="109435"/>
                  </a:lnTo>
                  <a:lnTo>
                    <a:pt x="0" y="160019"/>
                  </a:lnTo>
                  <a:lnTo>
                    <a:pt x="8158" y="210604"/>
                  </a:lnTo>
                  <a:lnTo>
                    <a:pt x="30877" y="254532"/>
                  </a:lnTo>
                  <a:lnTo>
                    <a:pt x="65518" y="289169"/>
                  </a:lnTo>
                  <a:lnTo>
                    <a:pt x="109445" y="311883"/>
                  </a:lnTo>
                  <a:lnTo>
                    <a:pt x="160020" y="320039"/>
                  </a:lnTo>
                  <a:lnTo>
                    <a:pt x="210599" y="311883"/>
                  </a:lnTo>
                  <a:lnTo>
                    <a:pt x="254526" y="289169"/>
                  </a:lnTo>
                  <a:lnTo>
                    <a:pt x="289166" y="254532"/>
                  </a:lnTo>
                  <a:lnTo>
                    <a:pt x="311882" y="210604"/>
                  </a:lnTo>
                  <a:lnTo>
                    <a:pt x="320039" y="160019"/>
                  </a:lnTo>
                  <a:lnTo>
                    <a:pt x="311882" y="109435"/>
                  </a:lnTo>
                  <a:lnTo>
                    <a:pt x="289166" y="65507"/>
                  </a:lnTo>
                  <a:lnTo>
                    <a:pt x="254526" y="30870"/>
                  </a:lnTo>
                  <a:lnTo>
                    <a:pt x="210599" y="815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003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6150" y="1730882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40" h="320039">
                  <a:moveTo>
                    <a:pt x="0" y="160019"/>
                  </a:moveTo>
                  <a:lnTo>
                    <a:pt x="8158" y="109435"/>
                  </a:lnTo>
                  <a:lnTo>
                    <a:pt x="30877" y="65507"/>
                  </a:lnTo>
                  <a:lnTo>
                    <a:pt x="65518" y="30870"/>
                  </a:lnTo>
                  <a:lnTo>
                    <a:pt x="109445" y="8156"/>
                  </a:lnTo>
                  <a:lnTo>
                    <a:pt x="160020" y="0"/>
                  </a:lnTo>
                  <a:lnTo>
                    <a:pt x="210599" y="8156"/>
                  </a:lnTo>
                  <a:lnTo>
                    <a:pt x="254526" y="30870"/>
                  </a:lnTo>
                  <a:lnTo>
                    <a:pt x="289166" y="65507"/>
                  </a:lnTo>
                  <a:lnTo>
                    <a:pt x="311882" y="109435"/>
                  </a:lnTo>
                  <a:lnTo>
                    <a:pt x="320039" y="160019"/>
                  </a:lnTo>
                  <a:lnTo>
                    <a:pt x="311882" y="210604"/>
                  </a:lnTo>
                  <a:lnTo>
                    <a:pt x="289166" y="254532"/>
                  </a:lnTo>
                  <a:lnTo>
                    <a:pt x="254526" y="289169"/>
                  </a:lnTo>
                  <a:lnTo>
                    <a:pt x="210599" y="311883"/>
                  </a:lnTo>
                  <a:lnTo>
                    <a:pt x="160020" y="320039"/>
                  </a:lnTo>
                  <a:lnTo>
                    <a:pt x="109445" y="311883"/>
                  </a:lnTo>
                  <a:lnTo>
                    <a:pt x="65518" y="289169"/>
                  </a:lnTo>
                  <a:lnTo>
                    <a:pt x="30877" y="254532"/>
                  </a:lnTo>
                  <a:lnTo>
                    <a:pt x="8158" y="210604"/>
                  </a:lnTo>
                  <a:lnTo>
                    <a:pt x="0" y="16001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241415" y="1718182"/>
            <a:ext cx="5301615" cy="1166495"/>
            <a:chOff x="6241415" y="1718182"/>
            <a:chExt cx="5301615" cy="1166495"/>
          </a:xfrm>
        </p:grpSpPr>
        <p:sp>
          <p:nvSpPr>
            <p:cNvPr id="10" name="object 10"/>
            <p:cNvSpPr/>
            <p:nvPr/>
          </p:nvSpPr>
          <p:spPr>
            <a:xfrm>
              <a:off x="6348476" y="2031822"/>
              <a:ext cx="5194935" cy="852805"/>
            </a:xfrm>
            <a:custGeom>
              <a:avLst/>
              <a:gdLst/>
              <a:ahLst/>
              <a:cxnLst/>
              <a:rect l="l" t="t" r="r" b="b"/>
              <a:pathLst>
                <a:path w="5194934" h="852805">
                  <a:moveTo>
                    <a:pt x="5194554" y="0"/>
                  </a:moveTo>
                  <a:lnTo>
                    <a:pt x="0" y="0"/>
                  </a:lnTo>
                  <a:lnTo>
                    <a:pt x="0" y="852601"/>
                  </a:lnTo>
                  <a:lnTo>
                    <a:pt x="5194554" y="852601"/>
                  </a:lnTo>
                  <a:lnTo>
                    <a:pt x="5194554" y="0"/>
                  </a:lnTo>
                  <a:close/>
                </a:path>
              </a:pathLst>
            </a:custGeom>
            <a:solidFill>
              <a:srgbClr val="F6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54115" y="1730882"/>
              <a:ext cx="5278755" cy="320040"/>
            </a:xfrm>
            <a:custGeom>
              <a:avLst/>
              <a:gdLst/>
              <a:ahLst/>
              <a:cxnLst/>
              <a:rect l="l" t="t" r="r" b="b"/>
              <a:pathLst>
                <a:path w="5278755" h="320039">
                  <a:moveTo>
                    <a:pt x="5278488" y="21590"/>
                  </a:moveTo>
                  <a:lnTo>
                    <a:pt x="236562" y="21590"/>
                  </a:lnTo>
                  <a:lnTo>
                    <a:pt x="210604" y="8166"/>
                  </a:lnTo>
                  <a:lnTo>
                    <a:pt x="160020" y="0"/>
                  </a:lnTo>
                  <a:lnTo>
                    <a:pt x="109423" y="8166"/>
                  </a:lnTo>
                  <a:lnTo>
                    <a:pt x="65506" y="30873"/>
                  </a:lnTo>
                  <a:lnTo>
                    <a:pt x="30861" y="65519"/>
                  </a:lnTo>
                  <a:lnTo>
                    <a:pt x="8153" y="109435"/>
                  </a:lnTo>
                  <a:lnTo>
                    <a:pt x="0" y="160020"/>
                  </a:lnTo>
                  <a:lnTo>
                    <a:pt x="8153" y="210616"/>
                  </a:lnTo>
                  <a:lnTo>
                    <a:pt x="30861" y="254533"/>
                  </a:lnTo>
                  <a:lnTo>
                    <a:pt x="65506" y="289179"/>
                  </a:lnTo>
                  <a:lnTo>
                    <a:pt x="109423" y="311886"/>
                  </a:lnTo>
                  <a:lnTo>
                    <a:pt x="160020" y="320040"/>
                  </a:lnTo>
                  <a:lnTo>
                    <a:pt x="210604" y="311886"/>
                  </a:lnTo>
                  <a:lnTo>
                    <a:pt x="236334" y="298577"/>
                  </a:lnTo>
                  <a:lnTo>
                    <a:pt x="5278488" y="298577"/>
                  </a:lnTo>
                  <a:lnTo>
                    <a:pt x="5278488" y="21590"/>
                  </a:lnTo>
                  <a:close/>
                </a:path>
              </a:pathLst>
            </a:custGeom>
            <a:solidFill>
              <a:srgbClr val="D0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54115" y="1730882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40" h="320039">
                  <a:moveTo>
                    <a:pt x="0" y="160019"/>
                  </a:moveTo>
                  <a:lnTo>
                    <a:pt x="8156" y="109435"/>
                  </a:lnTo>
                  <a:lnTo>
                    <a:pt x="30870" y="65507"/>
                  </a:lnTo>
                  <a:lnTo>
                    <a:pt x="65507" y="30870"/>
                  </a:lnTo>
                  <a:lnTo>
                    <a:pt x="109435" y="8156"/>
                  </a:lnTo>
                  <a:lnTo>
                    <a:pt x="160020" y="0"/>
                  </a:lnTo>
                  <a:lnTo>
                    <a:pt x="210604" y="8156"/>
                  </a:lnTo>
                  <a:lnTo>
                    <a:pt x="254532" y="30870"/>
                  </a:lnTo>
                  <a:lnTo>
                    <a:pt x="289169" y="65507"/>
                  </a:lnTo>
                  <a:lnTo>
                    <a:pt x="311883" y="109435"/>
                  </a:lnTo>
                  <a:lnTo>
                    <a:pt x="320039" y="160019"/>
                  </a:lnTo>
                  <a:lnTo>
                    <a:pt x="311883" y="210604"/>
                  </a:lnTo>
                  <a:lnTo>
                    <a:pt x="289169" y="254532"/>
                  </a:lnTo>
                  <a:lnTo>
                    <a:pt x="254532" y="289169"/>
                  </a:lnTo>
                  <a:lnTo>
                    <a:pt x="210604" y="311883"/>
                  </a:lnTo>
                  <a:lnTo>
                    <a:pt x="160020" y="320039"/>
                  </a:lnTo>
                  <a:lnTo>
                    <a:pt x="109435" y="311883"/>
                  </a:lnTo>
                  <a:lnTo>
                    <a:pt x="65507" y="289169"/>
                  </a:lnTo>
                  <a:lnTo>
                    <a:pt x="30870" y="254532"/>
                  </a:lnTo>
                  <a:lnTo>
                    <a:pt x="8156" y="210604"/>
                  </a:lnTo>
                  <a:lnTo>
                    <a:pt x="0" y="16001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35" dirty="0"/>
              <a:t> </a:t>
            </a:r>
            <a:r>
              <a:rPr dirty="0"/>
              <a:t>State</a:t>
            </a:r>
            <a:r>
              <a:rPr spc="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the</a:t>
            </a:r>
            <a:r>
              <a:rPr spc="35" dirty="0"/>
              <a:t> </a:t>
            </a:r>
            <a:r>
              <a:rPr spc="50" dirty="0"/>
              <a:t>Grid</a:t>
            </a:r>
            <a:r>
              <a:rPr spc="35" dirty="0"/>
              <a:t> </a:t>
            </a:r>
            <a:r>
              <a:rPr dirty="0"/>
              <a:t>Report</a:t>
            </a:r>
            <a:r>
              <a:rPr spc="35" dirty="0"/>
              <a:t> </a:t>
            </a:r>
            <a:r>
              <a:rPr dirty="0"/>
              <a:t>will</a:t>
            </a:r>
            <a:r>
              <a:rPr spc="40" dirty="0"/>
              <a:t> </a:t>
            </a:r>
            <a:r>
              <a:rPr dirty="0"/>
              <a:t>provide</a:t>
            </a:r>
            <a:r>
              <a:rPr spc="15" dirty="0"/>
              <a:t> </a:t>
            </a:r>
            <a:r>
              <a:rPr spc="60" dirty="0"/>
              <a:t>recommendations</a:t>
            </a:r>
            <a:r>
              <a:rPr spc="-20" dirty="0"/>
              <a:t> </a:t>
            </a:r>
            <a:r>
              <a:rPr spc="70" dirty="0"/>
              <a:t>and</a:t>
            </a:r>
            <a:r>
              <a:rPr spc="40" dirty="0"/>
              <a:t> </a:t>
            </a:r>
            <a:r>
              <a:rPr spc="55" dirty="0"/>
              <a:t>insights</a:t>
            </a:r>
            <a:r>
              <a:rPr spc="35" dirty="0"/>
              <a:t> </a:t>
            </a:r>
            <a:r>
              <a:rPr dirty="0"/>
              <a:t>into</a:t>
            </a:r>
            <a:r>
              <a:rPr spc="20" dirty="0"/>
              <a:t> </a:t>
            </a:r>
            <a:r>
              <a:rPr spc="70" dirty="0"/>
              <a:t>most</a:t>
            </a:r>
            <a:r>
              <a:rPr spc="45" dirty="0"/>
              <a:t> </a:t>
            </a:r>
            <a:r>
              <a:rPr spc="-10" dirty="0"/>
              <a:t>effective</a:t>
            </a:r>
          </a:p>
          <a:p>
            <a:pPr marL="12700">
              <a:lnSpc>
                <a:spcPts val="2280"/>
              </a:lnSpc>
            </a:pPr>
            <a:r>
              <a:rPr b="1" spc="100" dirty="0">
                <a:latin typeface="Calibri"/>
                <a:cs typeface="Calibri"/>
              </a:rPr>
              <a:t>resilience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95" dirty="0">
                <a:latin typeface="Calibri"/>
                <a:cs typeface="Calibri"/>
              </a:rPr>
              <a:t>projects</a:t>
            </a:r>
            <a:r>
              <a:rPr spc="95" dirty="0"/>
              <a:t>,</a:t>
            </a:r>
            <a:r>
              <a:rPr spc="-15" dirty="0"/>
              <a:t> </a:t>
            </a:r>
            <a:r>
              <a:rPr b="1" spc="80" dirty="0">
                <a:latin typeface="Calibri"/>
                <a:cs typeface="Calibri"/>
              </a:rPr>
              <a:t>highest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100" dirty="0">
                <a:latin typeface="Calibri"/>
                <a:cs typeface="Calibri"/>
              </a:rPr>
              <a:t>risk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100" dirty="0">
                <a:latin typeface="Calibri"/>
                <a:cs typeface="Calibri"/>
              </a:rPr>
              <a:t>locations</a:t>
            </a:r>
            <a:r>
              <a:rPr spc="100" dirty="0"/>
              <a:t>,</a:t>
            </a:r>
            <a:r>
              <a:rPr spc="-20" dirty="0"/>
              <a:t> </a:t>
            </a:r>
            <a:r>
              <a:rPr spc="70" dirty="0"/>
              <a:t>and</a:t>
            </a:r>
            <a:r>
              <a:rPr dirty="0"/>
              <a:t> </a:t>
            </a:r>
            <a:r>
              <a:rPr spc="10" dirty="0"/>
              <a:t>strategies</a:t>
            </a:r>
            <a:r>
              <a:rPr spc="-15" dirty="0"/>
              <a:t> </a:t>
            </a:r>
            <a:r>
              <a:rPr spc="10" dirty="0"/>
              <a:t>for</a:t>
            </a:r>
            <a:r>
              <a:rPr spc="5" dirty="0"/>
              <a:t> </a:t>
            </a:r>
            <a:r>
              <a:rPr b="1" spc="55" dirty="0">
                <a:latin typeface="Calibri"/>
                <a:cs typeface="Calibri"/>
              </a:rPr>
              <a:t>improving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100" dirty="0">
                <a:latin typeface="Calibri"/>
                <a:cs typeface="Calibri"/>
              </a:rPr>
              <a:t>capital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120" dirty="0">
                <a:latin typeface="Calibri"/>
                <a:cs typeface="Calibri"/>
              </a:rPr>
              <a:t>spend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80" dirty="0">
                <a:latin typeface="Calibri"/>
                <a:cs typeface="Calibri"/>
              </a:rPr>
              <a:t>efficiency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46277" y="175006"/>
            <a:ext cx="1129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solidFill>
                  <a:srgbClr val="00358E"/>
                </a:solidFill>
                <a:latin typeface="Calibri"/>
                <a:cs typeface="Calibri"/>
              </a:rPr>
              <a:t>GRACI</a:t>
            </a:r>
            <a:r>
              <a:rPr sz="1200" spc="-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40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spc="-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70" dirty="0">
                <a:solidFill>
                  <a:srgbClr val="00358E"/>
                </a:solidFill>
                <a:latin typeface="Calibri"/>
                <a:cs typeface="Calibri"/>
              </a:rPr>
              <a:t>PHASE</a:t>
            </a:r>
            <a:r>
              <a:rPr sz="1200" spc="-4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00358E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2983" y="1787144"/>
            <a:ext cx="5227320" cy="19367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81305" algn="l"/>
              </a:tabLst>
            </a:pPr>
            <a:r>
              <a:rPr sz="12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100" spc="110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11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1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30" dirty="0">
                <a:solidFill>
                  <a:srgbClr val="FFFFFF"/>
                </a:solidFill>
                <a:latin typeface="Calibri"/>
                <a:cs typeface="Calibri"/>
              </a:rPr>
              <a:t>GRID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35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8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100" b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55" dirty="0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61938" y="1787144"/>
            <a:ext cx="3042920" cy="19367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83210" algn="l"/>
              </a:tabLst>
            </a:pPr>
            <a:r>
              <a:rPr sz="12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100" spc="105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11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1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1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GRID</a:t>
            </a:r>
            <a:r>
              <a:rPr sz="11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3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11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24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55" dirty="0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32712" y="2217547"/>
            <a:ext cx="44945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spc="10" dirty="0">
                <a:solidFill>
                  <a:srgbClr val="00358E"/>
                </a:solidFill>
                <a:latin typeface="Calibri"/>
                <a:cs typeface="Calibri"/>
              </a:rPr>
              <a:t>Improved</a:t>
            </a:r>
            <a:r>
              <a:rPr sz="1400" spc="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00358E"/>
                </a:solidFill>
                <a:latin typeface="Calibri"/>
                <a:cs typeface="Calibri"/>
              </a:rPr>
              <a:t>understanding</a:t>
            </a:r>
            <a:r>
              <a:rPr sz="1400" spc="5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00358E"/>
                </a:solidFill>
                <a:latin typeface="Calibri"/>
                <a:cs typeface="Calibri"/>
              </a:rPr>
              <a:t>of</a:t>
            </a:r>
            <a:r>
              <a:rPr sz="1400" spc="7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400" b="1" spc="10" dirty="0">
                <a:solidFill>
                  <a:srgbClr val="00358E"/>
                </a:solidFill>
                <a:latin typeface="Calibri"/>
                <a:cs typeface="Calibri"/>
              </a:rPr>
              <a:t>how</a:t>
            </a:r>
            <a:r>
              <a:rPr sz="1400" b="1" spc="4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400" b="1" spc="50" dirty="0">
                <a:solidFill>
                  <a:srgbClr val="00358E"/>
                </a:solidFill>
                <a:latin typeface="Calibri"/>
                <a:cs typeface="Calibri"/>
              </a:rPr>
              <a:t>extreme</a:t>
            </a:r>
            <a:r>
              <a:rPr sz="1400" b="1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400" b="1" spc="35" dirty="0">
                <a:solidFill>
                  <a:srgbClr val="00358E"/>
                </a:solidFill>
                <a:latin typeface="Calibri"/>
                <a:cs typeface="Calibri"/>
              </a:rPr>
              <a:t>weather</a:t>
            </a:r>
            <a:r>
              <a:rPr sz="1400" b="1" spc="85" dirty="0">
                <a:solidFill>
                  <a:srgbClr val="00358E"/>
                </a:solidFill>
                <a:latin typeface="Calibri"/>
                <a:cs typeface="Calibri"/>
              </a:rPr>
              <a:t> impacts</a:t>
            </a:r>
            <a:r>
              <a:rPr sz="1400" b="1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400" b="1" spc="55" dirty="0">
                <a:solidFill>
                  <a:srgbClr val="00358E"/>
                </a:solidFill>
                <a:latin typeface="Calibri"/>
                <a:cs typeface="Calibri"/>
              </a:rPr>
              <a:t>outage</a:t>
            </a:r>
            <a:r>
              <a:rPr sz="14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400" b="1" spc="70" dirty="0">
                <a:solidFill>
                  <a:srgbClr val="00358E"/>
                </a:solidFill>
                <a:latin typeface="Calibri"/>
                <a:cs typeface="Calibri"/>
              </a:rPr>
              <a:t>and</a:t>
            </a:r>
            <a:r>
              <a:rPr sz="1400" b="1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400" b="1" spc="10" dirty="0">
                <a:solidFill>
                  <a:srgbClr val="00358E"/>
                </a:solidFill>
                <a:latin typeface="Calibri"/>
                <a:cs typeface="Calibri"/>
              </a:rPr>
              <a:t>ignition</a:t>
            </a:r>
            <a:r>
              <a:rPr sz="1400" b="1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400" b="1" spc="55" dirty="0">
                <a:solidFill>
                  <a:srgbClr val="00358E"/>
                </a:solidFill>
                <a:latin typeface="Calibri"/>
                <a:cs typeface="Calibri"/>
              </a:rPr>
              <a:t>rates</a:t>
            </a:r>
            <a:r>
              <a:rPr sz="1400" b="1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00358E"/>
                </a:solidFill>
                <a:latin typeface="Calibri"/>
                <a:cs typeface="Calibri"/>
              </a:rPr>
              <a:t>in your</a:t>
            </a:r>
            <a:r>
              <a:rPr sz="1400" spc="-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00358E"/>
                </a:solidFill>
                <a:latin typeface="Calibri"/>
                <a:cs typeface="Calibri"/>
              </a:rPr>
              <a:t>service</a:t>
            </a:r>
            <a:r>
              <a:rPr sz="1400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358E"/>
                </a:solidFill>
                <a:latin typeface="Calibri"/>
                <a:cs typeface="Calibri"/>
              </a:rPr>
              <a:t>territory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35799" y="2251011"/>
            <a:ext cx="274320" cy="424180"/>
            <a:chOff x="835799" y="2251011"/>
            <a:chExt cx="274320" cy="424180"/>
          </a:xfrm>
        </p:grpSpPr>
        <p:sp>
          <p:nvSpPr>
            <p:cNvPr id="19" name="object 19"/>
            <p:cNvSpPr/>
            <p:nvPr/>
          </p:nvSpPr>
          <p:spPr>
            <a:xfrm>
              <a:off x="835799" y="2251011"/>
              <a:ext cx="274320" cy="424180"/>
            </a:xfrm>
            <a:custGeom>
              <a:avLst/>
              <a:gdLst/>
              <a:ahLst/>
              <a:cxnLst/>
              <a:rect l="l" t="t" r="r" b="b"/>
              <a:pathLst>
                <a:path w="274319" h="424180">
                  <a:moveTo>
                    <a:pt x="274319" y="0"/>
                  </a:moveTo>
                  <a:lnTo>
                    <a:pt x="0" y="0"/>
                  </a:lnTo>
                  <a:lnTo>
                    <a:pt x="0" y="423862"/>
                  </a:lnTo>
                  <a:lnTo>
                    <a:pt x="274319" y="423862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003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758" y="2371938"/>
              <a:ext cx="189210" cy="183045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720"/>
              </a:spcBef>
            </a:pPr>
            <a:r>
              <a:rPr b="0" spc="140" dirty="0">
                <a:latin typeface="Calibri"/>
                <a:cs typeface="Calibri"/>
              </a:rPr>
              <a:t>DELIVERABLE </a:t>
            </a:r>
            <a:r>
              <a:rPr spc="-85" dirty="0"/>
              <a:t>|</a:t>
            </a:r>
            <a:r>
              <a:rPr spc="165" dirty="0"/>
              <a:t> </a:t>
            </a:r>
            <a:r>
              <a:rPr spc="45" dirty="0"/>
              <a:t>EXTREME</a:t>
            </a:r>
            <a:r>
              <a:rPr spc="-65" dirty="0"/>
              <a:t> </a:t>
            </a:r>
            <a:r>
              <a:rPr spc="60" dirty="0"/>
              <a:t>WEATHER</a:t>
            </a:r>
            <a:r>
              <a:rPr spc="-65" dirty="0"/>
              <a:t> </a:t>
            </a:r>
            <a:r>
              <a:rPr spc="60" dirty="0"/>
              <a:t>ANALYSIS</a:t>
            </a: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pc="60" dirty="0"/>
          </a:p>
          <a:p>
            <a:pPr marL="1998980" marR="414020">
              <a:lnSpc>
                <a:spcPct val="90100"/>
              </a:lnSpc>
            </a:pPr>
            <a:r>
              <a:rPr b="0" spc="20" dirty="0">
                <a:latin typeface="Calibri"/>
                <a:cs typeface="Calibri"/>
              </a:rPr>
              <a:t>Analyze</a:t>
            </a:r>
            <a:r>
              <a:rPr b="0" spc="25" dirty="0">
                <a:latin typeface="Calibri"/>
                <a:cs typeface="Calibri"/>
              </a:rPr>
              <a:t> </a:t>
            </a:r>
            <a:r>
              <a:rPr b="0" spc="20" dirty="0">
                <a:latin typeface="Calibri"/>
                <a:cs typeface="Calibri"/>
              </a:rPr>
              <a:t>5</a:t>
            </a:r>
            <a:r>
              <a:rPr b="0" spc="35" dirty="0">
                <a:latin typeface="Calibri"/>
                <a:cs typeface="Calibri"/>
              </a:rPr>
              <a:t> </a:t>
            </a:r>
            <a:r>
              <a:rPr b="0" spc="20" dirty="0">
                <a:latin typeface="Calibri"/>
                <a:cs typeface="Calibri"/>
              </a:rPr>
              <a:t>years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20" dirty="0">
                <a:latin typeface="Calibri"/>
                <a:cs typeface="Calibri"/>
              </a:rPr>
              <a:t>of</a:t>
            </a:r>
            <a:r>
              <a:rPr b="0" spc="40" dirty="0">
                <a:latin typeface="Calibri"/>
                <a:cs typeface="Calibri"/>
              </a:rPr>
              <a:t> </a:t>
            </a:r>
            <a:r>
              <a:rPr b="0" spc="20" dirty="0">
                <a:latin typeface="Calibri"/>
                <a:cs typeface="Calibri"/>
              </a:rPr>
              <a:t>publicly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20" dirty="0">
                <a:latin typeface="Calibri"/>
                <a:cs typeface="Calibri"/>
              </a:rPr>
              <a:t>available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extreme </a:t>
            </a:r>
            <a:r>
              <a:rPr b="0" spc="10" dirty="0">
                <a:latin typeface="Calibri"/>
                <a:cs typeface="Calibri"/>
              </a:rPr>
              <a:t>weather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20" dirty="0">
                <a:latin typeface="Calibri"/>
                <a:cs typeface="Calibri"/>
              </a:rPr>
              <a:t>and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20" dirty="0">
                <a:latin typeface="Calibri"/>
                <a:cs typeface="Calibri"/>
              </a:rPr>
              <a:t>outage</a:t>
            </a:r>
            <a:r>
              <a:rPr b="0" spc="25" dirty="0">
                <a:latin typeface="Calibri"/>
                <a:cs typeface="Calibri"/>
              </a:rPr>
              <a:t> </a:t>
            </a:r>
            <a:r>
              <a:rPr b="0" spc="20" dirty="0">
                <a:latin typeface="Calibri"/>
                <a:cs typeface="Calibri"/>
              </a:rPr>
              <a:t>data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20" dirty="0">
                <a:latin typeface="Calibri"/>
                <a:cs typeface="Calibri"/>
              </a:rPr>
              <a:t>to</a:t>
            </a:r>
            <a:r>
              <a:rPr b="0" spc="45" dirty="0">
                <a:latin typeface="Calibri"/>
                <a:cs typeface="Calibri"/>
              </a:rPr>
              <a:t> </a:t>
            </a:r>
            <a:r>
              <a:rPr spc="20" dirty="0"/>
              <a:t>determine</a:t>
            </a:r>
            <a:r>
              <a:rPr spc="5" dirty="0"/>
              <a:t> </a:t>
            </a:r>
            <a:r>
              <a:rPr spc="-20" dirty="0"/>
              <a:t>which </a:t>
            </a:r>
            <a:r>
              <a:rPr spc="20" dirty="0"/>
              <a:t>type</a:t>
            </a:r>
            <a:r>
              <a:rPr spc="25" dirty="0"/>
              <a:t> </a:t>
            </a:r>
            <a:r>
              <a:rPr spc="20" dirty="0"/>
              <a:t>of</a:t>
            </a:r>
            <a:r>
              <a:rPr spc="10" dirty="0"/>
              <a:t> </a:t>
            </a:r>
            <a:r>
              <a:rPr spc="20" dirty="0"/>
              <a:t>events </a:t>
            </a:r>
            <a:r>
              <a:rPr spc="85" dirty="0"/>
              <a:t>cause</a:t>
            </a:r>
            <a:r>
              <a:rPr spc="25" dirty="0"/>
              <a:t> </a:t>
            </a:r>
            <a:r>
              <a:rPr spc="20" dirty="0"/>
              <a:t>the </a:t>
            </a:r>
            <a:r>
              <a:rPr spc="45" dirty="0"/>
              <a:t>largest</a:t>
            </a:r>
            <a:r>
              <a:rPr spc="15" dirty="0"/>
              <a:t> </a:t>
            </a:r>
            <a:r>
              <a:rPr spc="45" dirty="0"/>
              <a:t>outages</a:t>
            </a:r>
            <a:r>
              <a:rPr spc="-15" dirty="0"/>
              <a:t> </a:t>
            </a:r>
            <a:r>
              <a:rPr spc="30" dirty="0"/>
              <a:t>and </a:t>
            </a:r>
            <a:r>
              <a:rPr spc="-10" dirty="0"/>
              <a:t>ignitions</a:t>
            </a:r>
            <a:r>
              <a:rPr b="0" spc="-10" dirty="0">
                <a:latin typeface="Calibri"/>
                <a:cs typeface="Calibri"/>
              </a:rPr>
              <a:t>.</a:t>
            </a:r>
          </a:p>
          <a:p>
            <a:pPr marL="1998980" marR="464820">
              <a:lnSpc>
                <a:spcPts val="1190"/>
              </a:lnSpc>
              <a:spcBef>
                <a:spcPts val="1215"/>
              </a:spcBef>
            </a:pPr>
            <a:r>
              <a:rPr b="0" spc="50" dirty="0">
                <a:latin typeface="Calibri"/>
                <a:cs typeface="Calibri"/>
              </a:rPr>
              <a:t>Comment</a:t>
            </a:r>
            <a:r>
              <a:rPr b="0" spc="70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on</a:t>
            </a:r>
            <a:r>
              <a:rPr b="0" spc="9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expected</a:t>
            </a:r>
            <a:r>
              <a:rPr b="0" spc="30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change</a:t>
            </a:r>
            <a:r>
              <a:rPr b="0" spc="6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in</a:t>
            </a:r>
            <a:r>
              <a:rPr b="0" spc="95" dirty="0">
                <a:latin typeface="Calibri"/>
                <a:cs typeface="Calibri"/>
              </a:rPr>
              <a:t> </a:t>
            </a:r>
            <a:r>
              <a:rPr b="0" spc="10" dirty="0">
                <a:latin typeface="Calibri"/>
                <a:cs typeface="Calibri"/>
              </a:rPr>
              <a:t>outages</a:t>
            </a:r>
            <a:r>
              <a:rPr b="0" spc="55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and </a:t>
            </a:r>
            <a:r>
              <a:rPr b="0" spc="20" dirty="0">
                <a:latin typeface="Calibri"/>
                <a:cs typeface="Calibri"/>
              </a:rPr>
              <a:t>ignitions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85" dirty="0">
                <a:latin typeface="Calibri"/>
                <a:cs typeface="Calibri"/>
              </a:rPr>
              <a:t>as</a:t>
            </a:r>
            <a:r>
              <a:rPr b="0" spc="25" dirty="0">
                <a:latin typeface="Calibri"/>
                <a:cs typeface="Calibri"/>
              </a:rPr>
              <a:t> </a:t>
            </a:r>
            <a:r>
              <a:rPr b="0" spc="55" dirty="0">
                <a:latin typeface="Calibri"/>
                <a:cs typeface="Calibri"/>
              </a:rPr>
              <a:t>a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20" dirty="0">
                <a:latin typeface="Calibri"/>
                <a:cs typeface="Calibri"/>
              </a:rPr>
              <a:t>function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20" dirty="0">
                <a:latin typeface="Calibri"/>
                <a:cs typeface="Calibri"/>
              </a:rPr>
              <a:t>of climate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projections.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6348476" y="3069970"/>
            <a:ext cx="5184775" cy="1976120"/>
            <a:chOff x="6348476" y="3069970"/>
            <a:chExt cx="5184775" cy="1976120"/>
          </a:xfrm>
        </p:grpSpPr>
        <p:sp>
          <p:nvSpPr>
            <p:cNvPr id="23" name="object 23"/>
            <p:cNvSpPr/>
            <p:nvPr/>
          </p:nvSpPr>
          <p:spPr>
            <a:xfrm>
              <a:off x="6348476" y="3069970"/>
              <a:ext cx="5184775" cy="1976120"/>
            </a:xfrm>
            <a:custGeom>
              <a:avLst/>
              <a:gdLst/>
              <a:ahLst/>
              <a:cxnLst/>
              <a:rect l="l" t="t" r="r" b="b"/>
              <a:pathLst>
                <a:path w="5184775" h="1976120">
                  <a:moveTo>
                    <a:pt x="5184775" y="0"/>
                  </a:moveTo>
                  <a:lnTo>
                    <a:pt x="0" y="0"/>
                  </a:lnTo>
                  <a:lnTo>
                    <a:pt x="0" y="1976120"/>
                  </a:lnTo>
                  <a:lnTo>
                    <a:pt x="5184775" y="1976120"/>
                  </a:lnTo>
                  <a:lnTo>
                    <a:pt x="5184775" y="0"/>
                  </a:lnTo>
                  <a:close/>
                </a:path>
              </a:pathLst>
            </a:custGeom>
            <a:solidFill>
              <a:srgbClr val="F6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2428" y="3401555"/>
              <a:ext cx="975347" cy="12268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8717" y="3428695"/>
              <a:ext cx="873683" cy="112374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3116" y="3535692"/>
              <a:ext cx="951001" cy="120547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70040" y="3561473"/>
              <a:ext cx="848169" cy="110425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670040" y="4534827"/>
              <a:ext cx="316865" cy="113664"/>
            </a:xfrm>
            <a:custGeom>
              <a:avLst/>
              <a:gdLst/>
              <a:ahLst/>
              <a:cxnLst/>
              <a:rect l="l" t="t" r="r" b="b"/>
              <a:pathLst>
                <a:path w="316865" h="113664">
                  <a:moveTo>
                    <a:pt x="316547" y="0"/>
                  </a:moveTo>
                  <a:lnTo>
                    <a:pt x="0" y="0"/>
                  </a:lnTo>
                  <a:lnTo>
                    <a:pt x="0" y="113372"/>
                  </a:lnTo>
                  <a:lnTo>
                    <a:pt x="316547" y="113372"/>
                  </a:lnTo>
                  <a:lnTo>
                    <a:pt x="316547" y="0"/>
                  </a:lnTo>
                  <a:close/>
                </a:path>
              </a:pathLst>
            </a:custGeom>
            <a:solidFill>
              <a:srgbClr val="054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56908" y="3453513"/>
              <a:ext cx="358775" cy="67310"/>
            </a:xfrm>
            <a:custGeom>
              <a:avLst/>
              <a:gdLst/>
              <a:ahLst/>
              <a:cxnLst/>
              <a:rect l="l" t="t" r="r" b="b"/>
              <a:pathLst>
                <a:path w="358775" h="67310">
                  <a:moveTo>
                    <a:pt x="358228" y="0"/>
                  </a:moveTo>
                  <a:lnTo>
                    <a:pt x="0" y="0"/>
                  </a:lnTo>
                  <a:lnTo>
                    <a:pt x="0" y="66926"/>
                  </a:lnTo>
                  <a:lnTo>
                    <a:pt x="358228" y="66926"/>
                  </a:lnTo>
                  <a:lnTo>
                    <a:pt x="358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934961" y="2217547"/>
            <a:ext cx="4104640" cy="431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</a:pPr>
            <a:r>
              <a:rPr sz="1400" spc="20" dirty="0">
                <a:solidFill>
                  <a:srgbClr val="D0006E"/>
                </a:solidFill>
                <a:latin typeface="Calibri"/>
                <a:cs typeface="Calibri"/>
              </a:rPr>
              <a:t>Actionable</a:t>
            </a:r>
            <a:r>
              <a:rPr sz="1400" spc="3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400" spc="20" dirty="0">
                <a:solidFill>
                  <a:srgbClr val="D0006E"/>
                </a:solidFill>
                <a:latin typeface="Calibri"/>
                <a:cs typeface="Calibri"/>
              </a:rPr>
              <a:t>insights</a:t>
            </a:r>
            <a:r>
              <a:rPr sz="1400" spc="1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400" spc="20" dirty="0">
                <a:solidFill>
                  <a:srgbClr val="D0006E"/>
                </a:solidFill>
                <a:latin typeface="Calibri"/>
                <a:cs typeface="Calibri"/>
              </a:rPr>
              <a:t>to</a:t>
            </a:r>
            <a:r>
              <a:rPr sz="1400" spc="3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400" b="1" spc="45" dirty="0">
                <a:solidFill>
                  <a:srgbClr val="D0006E"/>
                </a:solidFill>
                <a:latin typeface="Calibri"/>
                <a:cs typeface="Calibri"/>
              </a:rPr>
              <a:t>improve</a:t>
            </a:r>
            <a:r>
              <a:rPr sz="1400" b="1" spc="1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D0006E"/>
                </a:solidFill>
                <a:latin typeface="Calibri"/>
                <a:cs typeface="Calibri"/>
              </a:rPr>
              <a:t>capital</a:t>
            </a:r>
            <a:r>
              <a:rPr sz="1400" b="1" spc="1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400" b="1" spc="60" dirty="0">
                <a:solidFill>
                  <a:srgbClr val="D0006E"/>
                </a:solidFill>
                <a:latin typeface="Calibri"/>
                <a:cs typeface="Calibri"/>
              </a:rPr>
              <a:t>effectiveness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sz="1400" dirty="0">
                <a:solidFill>
                  <a:srgbClr val="D0006E"/>
                </a:solidFill>
                <a:latin typeface="Calibri"/>
                <a:cs typeface="Calibri"/>
              </a:rPr>
              <a:t>that</a:t>
            </a:r>
            <a:r>
              <a:rPr sz="1400" spc="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400" spc="60" dirty="0">
                <a:solidFill>
                  <a:srgbClr val="D0006E"/>
                </a:solidFill>
                <a:latin typeface="Calibri"/>
                <a:cs typeface="Calibri"/>
              </a:rPr>
              <a:t>addresses</a:t>
            </a:r>
            <a:r>
              <a:rPr sz="1400" spc="-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D0006E"/>
                </a:solidFill>
                <a:latin typeface="Calibri"/>
                <a:cs typeface="Calibri"/>
              </a:rPr>
              <a:t>extreme</a:t>
            </a:r>
            <a:r>
              <a:rPr sz="1400" spc="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D0006E"/>
                </a:solidFill>
                <a:latin typeface="Calibri"/>
                <a:cs typeface="Calibri"/>
              </a:rPr>
              <a:t>weather</a:t>
            </a:r>
            <a:r>
              <a:rPr sz="1400" spc="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D0006E"/>
                </a:solidFill>
                <a:latin typeface="Calibri"/>
                <a:cs typeface="Calibri"/>
              </a:rPr>
              <a:t>risk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532880" y="2251011"/>
            <a:ext cx="274320" cy="424180"/>
            <a:chOff x="6532880" y="2251011"/>
            <a:chExt cx="274320" cy="424180"/>
          </a:xfrm>
        </p:grpSpPr>
        <p:sp>
          <p:nvSpPr>
            <p:cNvPr id="32" name="object 32"/>
            <p:cNvSpPr/>
            <p:nvPr/>
          </p:nvSpPr>
          <p:spPr>
            <a:xfrm>
              <a:off x="6532880" y="2251011"/>
              <a:ext cx="274320" cy="424180"/>
            </a:xfrm>
            <a:custGeom>
              <a:avLst/>
              <a:gdLst/>
              <a:ahLst/>
              <a:cxnLst/>
              <a:rect l="l" t="t" r="r" b="b"/>
              <a:pathLst>
                <a:path w="274320" h="424180">
                  <a:moveTo>
                    <a:pt x="274320" y="0"/>
                  </a:moveTo>
                  <a:lnTo>
                    <a:pt x="0" y="0"/>
                  </a:lnTo>
                  <a:lnTo>
                    <a:pt x="0" y="423862"/>
                  </a:lnTo>
                  <a:lnTo>
                    <a:pt x="274320" y="423862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D0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76824" y="2332065"/>
              <a:ext cx="187325" cy="262890"/>
            </a:xfrm>
            <a:custGeom>
              <a:avLst/>
              <a:gdLst/>
              <a:ahLst/>
              <a:cxnLst/>
              <a:rect l="l" t="t" r="r" b="b"/>
              <a:pathLst>
                <a:path w="187325" h="262889">
                  <a:moveTo>
                    <a:pt x="122430" y="231463"/>
                  </a:moveTo>
                  <a:lnTo>
                    <a:pt x="93512" y="231463"/>
                  </a:lnTo>
                  <a:lnTo>
                    <a:pt x="166303" y="262546"/>
                  </a:lnTo>
                  <a:lnTo>
                    <a:pt x="169638" y="261207"/>
                  </a:lnTo>
                  <a:lnTo>
                    <a:pt x="171461" y="256940"/>
                  </a:lnTo>
                  <a:lnTo>
                    <a:pt x="171480" y="255378"/>
                  </a:lnTo>
                  <a:lnTo>
                    <a:pt x="167530" y="245500"/>
                  </a:lnTo>
                  <a:lnTo>
                    <a:pt x="155301" y="245500"/>
                  </a:lnTo>
                  <a:lnTo>
                    <a:pt x="122430" y="231463"/>
                  </a:lnTo>
                  <a:close/>
                </a:path>
                <a:path w="187325" h="262889">
                  <a:moveTo>
                    <a:pt x="67072" y="145595"/>
                  </a:moveTo>
                  <a:lnTo>
                    <a:pt x="55649" y="145595"/>
                  </a:lnTo>
                  <a:lnTo>
                    <a:pt x="54112" y="159283"/>
                  </a:lnTo>
                  <a:lnTo>
                    <a:pt x="54051" y="159816"/>
                  </a:lnTo>
                  <a:lnTo>
                    <a:pt x="15358" y="256692"/>
                  </a:lnTo>
                  <a:lnTo>
                    <a:pt x="16775" y="259997"/>
                  </a:lnTo>
                  <a:lnTo>
                    <a:pt x="21081" y="261719"/>
                  </a:lnTo>
                  <a:lnTo>
                    <a:pt x="22598" y="261719"/>
                  </a:lnTo>
                  <a:lnTo>
                    <a:pt x="61079" y="245301"/>
                  </a:lnTo>
                  <a:lnTo>
                    <a:pt x="32125" y="245301"/>
                  </a:lnTo>
                  <a:lnTo>
                    <a:pt x="45790" y="211088"/>
                  </a:lnTo>
                  <a:lnTo>
                    <a:pt x="74719" y="211088"/>
                  </a:lnTo>
                  <a:lnTo>
                    <a:pt x="53847" y="202174"/>
                  </a:lnTo>
                  <a:lnTo>
                    <a:pt x="82132" y="189455"/>
                  </a:lnTo>
                  <a:lnTo>
                    <a:pt x="54431" y="189455"/>
                  </a:lnTo>
                  <a:lnTo>
                    <a:pt x="62120" y="170204"/>
                  </a:lnTo>
                  <a:lnTo>
                    <a:pt x="89807" y="170204"/>
                  </a:lnTo>
                  <a:lnTo>
                    <a:pt x="65528" y="159283"/>
                  </a:lnTo>
                  <a:lnTo>
                    <a:pt x="67072" y="145595"/>
                  </a:lnTo>
                  <a:close/>
                </a:path>
                <a:path w="187325" h="262889">
                  <a:moveTo>
                    <a:pt x="153771" y="211088"/>
                  </a:moveTo>
                  <a:lnTo>
                    <a:pt x="141544" y="211088"/>
                  </a:lnTo>
                  <a:lnTo>
                    <a:pt x="155222" y="245301"/>
                  </a:lnTo>
                  <a:lnTo>
                    <a:pt x="155301" y="245500"/>
                  </a:lnTo>
                  <a:lnTo>
                    <a:pt x="167530" y="245500"/>
                  </a:lnTo>
                  <a:lnTo>
                    <a:pt x="153771" y="211088"/>
                  </a:lnTo>
                  <a:close/>
                </a:path>
                <a:path w="187325" h="262889">
                  <a:moveTo>
                    <a:pt x="74719" y="211088"/>
                  </a:moveTo>
                  <a:lnTo>
                    <a:pt x="45790" y="211088"/>
                  </a:lnTo>
                  <a:lnTo>
                    <a:pt x="79028" y="225290"/>
                  </a:lnTo>
                  <a:lnTo>
                    <a:pt x="32125" y="245301"/>
                  </a:lnTo>
                  <a:lnTo>
                    <a:pt x="61079" y="245301"/>
                  </a:lnTo>
                  <a:lnTo>
                    <a:pt x="93512" y="231463"/>
                  </a:lnTo>
                  <a:lnTo>
                    <a:pt x="122430" y="231463"/>
                  </a:lnTo>
                  <a:lnTo>
                    <a:pt x="107971" y="225290"/>
                  </a:lnTo>
                  <a:lnTo>
                    <a:pt x="122452" y="219114"/>
                  </a:lnTo>
                  <a:lnTo>
                    <a:pt x="93512" y="219114"/>
                  </a:lnTo>
                  <a:lnTo>
                    <a:pt x="74719" y="211088"/>
                  </a:lnTo>
                  <a:close/>
                </a:path>
                <a:path w="187325" h="262889">
                  <a:moveTo>
                    <a:pt x="121216" y="184328"/>
                  </a:moveTo>
                  <a:lnTo>
                    <a:pt x="93536" y="184328"/>
                  </a:lnTo>
                  <a:lnTo>
                    <a:pt x="133212" y="202174"/>
                  </a:lnTo>
                  <a:lnTo>
                    <a:pt x="93512" y="219114"/>
                  </a:lnTo>
                  <a:lnTo>
                    <a:pt x="122452" y="219114"/>
                  </a:lnTo>
                  <a:lnTo>
                    <a:pt x="141271" y="211088"/>
                  </a:lnTo>
                  <a:lnTo>
                    <a:pt x="153771" y="211088"/>
                  </a:lnTo>
                  <a:lnTo>
                    <a:pt x="145183" y="189607"/>
                  </a:lnTo>
                  <a:lnTo>
                    <a:pt x="132955" y="189607"/>
                  </a:lnTo>
                  <a:lnTo>
                    <a:pt x="121216" y="184328"/>
                  </a:lnTo>
                  <a:close/>
                </a:path>
                <a:path w="187325" h="262889">
                  <a:moveTo>
                    <a:pt x="137425" y="170204"/>
                  </a:moveTo>
                  <a:lnTo>
                    <a:pt x="125192" y="170204"/>
                  </a:lnTo>
                  <a:lnTo>
                    <a:pt x="132894" y="189455"/>
                  </a:lnTo>
                  <a:lnTo>
                    <a:pt x="132955" y="189607"/>
                  </a:lnTo>
                  <a:lnTo>
                    <a:pt x="145183" y="189607"/>
                  </a:lnTo>
                  <a:lnTo>
                    <a:pt x="137425" y="170204"/>
                  </a:lnTo>
                  <a:close/>
                </a:path>
                <a:path w="187325" h="262889">
                  <a:moveTo>
                    <a:pt x="89807" y="170204"/>
                  </a:moveTo>
                  <a:lnTo>
                    <a:pt x="62120" y="170204"/>
                  </a:lnTo>
                  <a:lnTo>
                    <a:pt x="79669" y="178107"/>
                  </a:lnTo>
                  <a:lnTo>
                    <a:pt x="54431" y="189455"/>
                  </a:lnTo>
                  <a:lnTo>
                    <a:pt x="82132" y="189455"/>
                  </a:lnTo>
                  <a:lnTo>
                    <a:pt x="93536" y="184328"/>
                  </a:lnTo>
                  <a:lnTo>
                    <a:pt x="121216" y="184328"/>
                  </a:lnTo>
                  <a:lnTo>
                    <a:pt x="107382" y="178107"/>
                  </a:lnTo>
                  <a:lnTo>
                    <a:pt x="121217" y="171877"/>
                  </a:lnTo>
                  <a:lnTo>
                    <a:pt x="93526" y="171877"/>
                  </a:lnTo>
                  <a:lnTo>
                    <a:pt x="89807" y="170204"/>
                  </a:lnTo>
                  <a:close/>
                </a:path>
                <a:path w="187325" h="262889">
                  <a:moveTo>
                    <a:pt x="131680" y="145595"/>
                  </a:moveTo>
                  <a:lnTo>
                    <a:pt x="120255" y="145595"/>
                  </a:lnTo>
                  <a:lnTo>
                    <a:pt x="121783" y="159283"/>
                  </a:lnTo>
                  <a:lnTo>
                    <a:pt x="121534" y="159283"/>
                  </a:lnTo>
                  <a:lnTo>
                    <a:pt x="93526" y="171877"/>
                  </a:lnTo>
                  <a:lnTo>
                    <a:pt x="121217" y="171877"/>
                  </a:lnTo>
                  <a:lnTo>
                    <a:pt x="124932" y="170204"/>
                  </a:lnTo>
                  <a:lnTo>
                    <a:pt x="137425" y="170204"/>
                  </a:lnTo>
                  <a:lnTo>
                    <a:pt x="133272" y="159816"/>
                  </a:lnTo>
                  <a:lnTo>
                    <a:pt x="131680" y="145595"/>
                  </a:lnTo>
                  <a:close/>
                </a:path>
                <a:path w="187325" h="262889">
                  <a:moveTo>
                    <a:pt x="74089" y="83126"/>
                  </a:moveTo>
                  <a:lnTo>
                    <a:pt x="62663" y="83126"/>
                  </a:lnTo>
                  <a:lnTo>
                    <a:pt x="59750" y="109091"/>
                  </a:lnTo>
                  <a:lnTo>
                    <a:pt x="1306" y="135666"/>
                  </a:lnTo>
                  <a:lnTo>
                    <a:pt x="2" y="137689"/>
                  </a:lnTo>
                  <a:lnTo>
                    <a:pt x="0" y="157251"/>
                  </a:lnTo>
                  <a:lnTo>
                    <a:pt x="2563" y="159816"/>
                  </a:lnTo>
                  <a:lnTo>
                    <a:pt x="8788" y="159816"/>
                  </a:lnTo>
                  <a:lnTo>
                    <a:pt x="11351" y="157251"/>
                  </a:lnTo>
                  <a:lnTo>
                    <a:pt x="11351" y="145595"/>
                  </a:lnTo>
                  <a:lnTo>
                    <a:pt x="187303" y="145595"/>
                  </a:lnTo>
                  <a:lnTo>
                    <a:pt x="187303" y="137689"/>
                  </a:lnTo>
                  <a:lnTo>
                    <a:pt x="186003" y="135666"/>
                  </a:lnTo>
                  <a:lnTo>
                    <a:pt x="182861" y="134237"/>
                  </a:lnTo>
                  <a:lnTo>
                    <a:pt x="31889" y="134237"/>
                  </a:lnTo>
                  <a:lnTo>
                    <a:pt x="58281" y="122237"/>
                  </a:lnTo>
                  <a:lnTo>
                    <a:pt x="69696" y="122237"/>
                  </a:lnTo>
                  <a:lnTo>
                    <a:pt x="70262" y="117200"/>
                  </a:lnTo>
                  <a:lnTo>
                    <a:pt x="145405" y="117200"/>
                  </a:lnTo>
                  <a:lnTo>
                    <a:pt x="127577" y="109091"/>
                  </a:lnTo>
                  <a:lnTo>
                    <a:pt x="127211" y="105842"/>
                  </a:lnTo>
                  <a:lnTo>
                    <a:pt x="71534" y="105842"/>
                  </a:lnTo>
                  <a:lnTo>
                    <a:pt x="74089" y="83126"/>
                  </a:lnTo>
                  <a:close/>
                </a:path>
                <a:path w="187325" h="262889">
                  <a:moveTo>
                    <a:pt x="187303" y="145595"/>
                  </a:moveTo>
                  <a:lnTo>
                    <a:pt x="175952" y="145595"/>
                  </a:lnTo>
                  <a:lnTo>
                    <a:pt x="175952" y="157251"/>
                  </a:lnTo>
                  <a:lnTo>
                    <a:pt x="178515" y="159816"/>
                  </a:lnTo>
                  <a:lnTo>
                    <a:pt x="184740" y="159816"/>
                  </a:lnTo>
                  <a:lnTo>
                    <a:pt x="187303" y="157251"/>
                  </a:lnTo>
                  <a:lnTo>
                    <a:pt x="187303" y="145595"/>
                  </a:lnTo>
                  <a:close/>
                </a:path>
                <a:path w="187325" h="262889">
                  <a:moveTo>
                    <a:pt x="69696" y="122237"/>
                  </a:moveTo>
                  <a:lnTo>
                    <a:pt x="58281" y="122237"/>
                  </a:lnTo>
                  <a:lnTo>
                    <a:pt x="56926" y="134237"/>
                  </a:lnTo>
                  <a:lnTo>
                    <a:pt x="68349" y="134237"/>
                  </a:lnTo>
                  <a:lnTo>
                    <a:pt x="69696" y="122237"/>
                  </a:lnTo>
                  <a:close/>
                </a:path>
                <a:path w="187325" h="262889">
                  <a:moveTo>
                    <a:pt x="145405" y="117200"/>
                  </a:moveTo>
                  <a:lnTo>
                    <a:pt x="117064" y="117200"/>
                  </a:lnTo>
                  <a:lnTo>
                    <a:pt x="118978" y="134237"/>
                  </a:lnTo>
                  <a:lnTo>
                    <a:pt x="130400" y="134237"/>
                  </a:lnTo>
                  <a:lnTo>
                    <a:pt x="129052" y="122237"/>
                  </a:lnTo>
                  <a:lnTo>
                    <a:pt x="156480" y="122237"/>
                  </a:lnTo>
                  <a:lnTo>
                    <a:pt x="145405" y="117200"/>
                  </a:lnTo>
                  <a:close/>
                </a:path>
                <a:path w="187325" h="262889">
                  <a:moveTo>
                    <a:pt x="156480" y="122237"/>
                  </a:moveTo>
                  <a:lnTo>
                    <a:pt x="129052" y="122237"/>
                  </a:lnTo>
                  <a:lnTo>
                    <a:pt x="155436" y="134237"/>
                  </a:lnTo>
                  <a:lnTo>
                    <a:pt x="182861" y="134237"/>
                  </a:lnTo>
                  <a:lnTo>
                    <a:pt x="156480" y="122237"/>
                  </a:lnTo>
                  <a:close/>
                </a:path>
                <a:path w="187325" h="262889">
                  <a:moveTo>
                    <a:pt x="124658" y="83126"/>
                  </a:moveTo>
                  <a:lnTo>
                    <a:pt x="113233" y="83126"/>
                  </a:lnTo>
                  <a:lnTo>
                    <a:pt x="115787" y="105842"/>
                  </a:lnTo>
                  <a:lnTo>
                    <a:pt x="127211" y="105842"/>
                  </a:lnTo>
                  <a:lnTo>
                    <a:pt x="124658" y="83126"/>
                  </a:lnTo>
                  <a:close/>
                </a:path>
                <a:path w="187325" h="262889">
                  <a:moveTo>
                    <a:pt x="120661" y="43557"/>
                  </a:moveTo>
                  <a:lnTo>
                    <a:pt x="66641" y="43557"/>
                  </a:lnTo>
                  <a:lnTo>
                    <a:pt x="66190" y="43692"/>
                  </a:lnTo>
                  <a:lnTo>
                    <a:pt x="1300" y="73197"/>
                  </a:lnTo>
                  <a:lnTo>
                    <a:pt x="0" y="75220"/>
                  </a:lnTo>
                  <a:lnTo>
                    <a:pt x="0" y="94782"/>
                  </a:lnTo>
                  <a:lnTo>
                    <a:pt x="2540" y="97323"/>
                  </a:lnTo>
                  <a:lnTo>
                    <a:pt x="8811" y="97323"/>
                  </a:lnTo>
                  <a:lnTo>
                    <a:pt x="11351" y="94782"/>
                  </a:lnTo>
                  <a:lnTo>
                    <a:pt x="11351" y="83126"/>
                  </a:lnTo>
                  <a:lnTo>
                    <a:pt x="187303" y="83126"/>
                  </a:lnTo>
                  <a:lnTo>
                    <a:pt x="187303" y="75220"/>
                  </a:lnTo>
                  <a:lnTo>
                    <a:pt x="186002" y="73197"/>
                  </a:lnTo>
                  <a:lnTo>
                    <a:pt x="182859" y="71768"/>
                  </a:lnTo>
                  <a:lnTo>
                    <a:pt x="31888" y="71768"/>
                  </a:lnTo>
                  <a:lnTo>
                    <a:pt x="65660" y="56406"/>
                  </a:lnTo>
                  <a:lnTo>
                    <a:pt x="77087" y="56406"/>
                  </a:lnTo>
                  <a:lnTo>
                    <a:pt x="77276" y="54731"/>
                  </a:lnTo>
                  <a:lnTo>
                    <a:pt x="145390" y="54731"/>
                  </a:lnTo>
                  <a:lnTo>
                    <a:pt x="121113" y="43692"/>
                  </a:lnTo>
                  <a:lnTo>
                    <a:pt x="120661" y="43557"/>
                  </a:lnTo>
                  <a:close/>
                </a:path>
                <a:path w="187325" h="262889">
                  <a:moveTo>
                    <a:pt x="187303" y="83126"/>
                  </a:moveTo>
                  <a:lnTo>
                    <a:pt x="175952" y="83126"/>
                  </a:lnTo>
                  <a:lnTo>
                    <a:pt x="175952" y="94782"/>
                  </a:lnTo>
                  <a:lnTo>
                    <a:pt x="178491" y="97323"/>
                  </a:lnTo>
                  <a:lnTo>
                    <a:pt x="184763" y="97323"/>
                  </a:lnTo>
                  <a:lnTo>
                    <a:pt x="187303" y="94782"/>
                  </a:lnTo>
                  <a:lnTo>
                    <a:pt x="187303" y="83126"/>
                  </a:lnTo>
                  <a:close/>
                </a:path>
                <a:path w="187325" h="262889">
                  <a:moveTo>
                    <a:pt x="77087" y="56406"/>
                  </a:moveTo>
                  <a:lnTo>
                    <a:pt x="65660" y="56406"/>
                  </a:lnTo>
                  <a:lnTo>
                    <a:pt x="63941" y="71768"/>
                  </a:lnTo>
                  <a:lnTo>
                    <a:pt x="75351" y="71768"/>
                  </a:lnTo>
                  <a:lnTo>
                    <a:pt x="77087" y="56406"/>
                  </a:lnTo>
                  <a:close/>
                </a:path>
                <a:path w="187325" h="262889">
                  <a:moveTo>
                    <a:pt x="145390" y="54731"/>
                  </a:moveTo>
                  <a:lnTo>
                    <a:pt x="110050" y="54731"/>
                  </a:lnTo>
                  <a:lnTo>
                    <a:pt x="111961" y="71768"/>
                  </a:lnTo>
                  <a:lnTo>
                    <a:pt x="123383" y="71768"/>
                  </a:lnTo>
                  <a:lnTo>
                    <a:pt x="121659" y="56406"/>
                  </a:lnTo>
                  <a:lnTo>
                    <a:pt x="149074" y="56406"/>
                  </a:lnTo>
                  <a:lnTo>
                    <a:pt x="145390" y="54731"/>
                  </a:lnTo>
                  <a:close/>
                </a:path>
                <a:path w="187325" h="262889">
                  <a:moveTo>
                    <a:pt x="149074" y="56406"/>
                  </a:moveTo>
                  <a:lnTo>
                    <a:pt x="121659" y="56406"/>
                  </a:lnTo>
                  <a:lnTo>
                    <a:pt x="155436" y="71768"/>
                  </a:lnTo>
                  <a:lnTo>
                    <a:pt x="182859" y="71768"/>
                  </a:lnTo>
                  <a:lnTo>
                    <a:pt x="149074" y="56406"/>
                  </a:lnTo>
                  <a:close/>
                </a:path>
                <a:path w="187325" h="262889">
                  <a:moveTo>
                    <a:pt x="92968" y="0"/>
                  </a:moveTo>
                  <a:lnTo>
                    <a:pt x="68592" y="32377"/>
                  </a:lnTo>
                  <a:lnTo>
                    <a:pt x="67096" y="43557"/>
                  </a:lnTo>
                  <a:lnTo>
                    <a:pt x="78530" y="43557"/>
                  </a:lnTo>
                  <a:lnTo>
                    <a:pt x="79277" y="36925"/>
                  </a:lnTo>
                  <a:lnTo>
                    <a:pt x="93651" y="16374"/>
                  </a:lnTo>
                  <a:lnTo>
                    <a:pt x="107514" y="16374"/>
                  </a:lnTo>
                  <a:lnTo>
                    <a:pt x="96506" y="638"/>
                  </a:lnTo>
                  <a:lnTo>
                    <a:pt x="92968" y="0"/>
                  </a:lnTo>
                  <a:close/>
                </a:path>
                <a:path w="187325" h="262889">
                  <a:moveTo>
                    <a:pt x="107514" y="16374"/>
                  </a:moveTo>
                  <a:lnTo>
                    <a:pt x="93651" y="16374"/>
                  </a:lnTo>
                  <a:lnTo>
                    <a:pt x="108037" y="36925"/>
                  </a:lnTo>
                  <a:lnTo>
                    <a:pt x="108794" y="43557"/>
                  </a:lnTo>
                  <a:lnTo>
                    <a:pt x="120206" y="43557"/>
                  </a:lnTo>
                  <a:lnTo>
                    <a:pt x="119155" y="34220"/>
                  </a:lnTo>
                  <a:lnTo>
                    <a:pt x="119051" y="33278"/>
                  </a:lnTo>
                  <a:lnTo>
                    <a:pt x="118710" y="32377"/>
                  </a:lnTo>
                  <a:lnTo>
                    <a:pt x="107514" y="163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348476" y="3069970"/>
            <a:ext cx="5184775" cy="197612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720"/>
              </a:spcBef>
            </a:pPr>
            <a:r>
              <a:rPr sz="1100" spc="140" dirty="0">
                <a:solidFill>
                  <a:srgbClr val="D0006E"/>
                </a:solidFill>
                <a:latin typeface="Calibri"/>
                <a:cs typeface="Calibri"/>
              </a:rPr>
              <a:t>DELIVERABLE</a:t>
            </a:r>
            <a:r>
              <a:rPr sz="1100" spc="31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-85" dirty="0">
                <a:solidFill>
                  <a:srgbClr val="D0006E"/>
                </a:solidFill>
                <a:latin typeface="Calibri"/>
                <a:cs typeface="Calibri"/>
              </a:rPr>
              <a:t>|</a:t>
            </a:r>
            <a:r>
              <a:rPr sz="1100" b="1" spc="3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D0006E"/>
                </a:solidFill>
                <a:latin typeface="Calibri"/>
                <a:cs typeface="Calibri"/>
              </a:rPr>
              <a:t>INVESTMENT</a:t>
            </a:r>
            <a:r>
              <a:rPr sz="1100" b="1" spc="-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D0006E"/>
                </a:solidFill>
                <a:latin typeface="Calibri"/>
                <a:cs typeface="Calibri"/>
              </a:rPr>
              <a:t>PLAN</a:t>
            </a:r>
            <a:r>
              <a:rPr sz="1100" b="1" spc="2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45" dirty="0">
                <a:solidFill>
                  <a:srgbClr val="D0006E"/>
                </a:solidFill>
                <a:latin typeface="Calibri"/>
                <a:cs typeface="Calibri"/>
              </a:rPr>
              <a:t>REVIEW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100">
              <a:latin typeface="Calibri"/>
              <a:cs typeface="Calibri"/>
            </a:endParaRPr>
          </a:p>
          <a:p>
            <a:pPr marL="1469390" marR="404495">
              <a:lnSpc>
                <a:spcPts val="1190"/>
              </a:lnSpc>
            </a:pPr>
            <a:r>
              <a:rPr sz="1100" spc="10" dirty="0">
                <a:solidFill>
                  <a:srgbClr val="D0006E"/>
                </a:solidFill>
                <a:latin typeface="Calibri"/>
                <a:cs typeface="Calibri"/>
              </a:rPr>
              <a:t>Review</a:t>
            </a:r>
            <a:r>
              <a:rPr sz="1100" spc="3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D0006E"/>
                </a:solidFill>
                <a:latin typeface="Calibri"/>
                <a:cs typeface="Calibri"/>
              </a:rPr>
              <a:t>most</a:t>
            </a:r>
            <a:r>
              <a:rPr sz="1100" spc="6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D0006E"/>
                </a:solidFill>
                <a:latin typeface="Calibri"/>
                <a:cs typeface="Calibri"/>
              </a:rPr>
              <a:t>recent</a:t>
            </a:r>
            <a:r>
              <a:rPr sz="1100" spc="4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D0006E"/>
                </a:solidFill>
                <a:latin typeface="Calibri"/>
                <a:cs typeface="Calibri"/>
              </a:rPr>
              <a:t>investment</a:t>
            </a:r>
            <a:r>
              <a:rPr sz="1100" spc="3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D0006E"/>
                </a:solidFill>
                <a:latin typeface="Calibri"/>
                <a:cs typeface="Calibri"/>
              </a:rPr>
              <a:t>plan</a:t>
            </a:r>
            <a:r>
              <a:rPr sz="1100" spc="7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D0006E"/>
                </a:solidFill>
                <a:latin typeface="Calibri"/>
                <a:cs typeface="Calibri"/>
              </a:rPr>
              <a:t>to</a:t>
            </a:r>
            <a:r>
              <a:rPr sz="1100" spc="6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D0006E"/>
                </a:solidFill>
                <a:latin typeface="Calibri"/>
                <a:cs typeface="Calibri"/>
              </a:rPr>
              <a:t>determine </a:t>
            </a:r>
            <a:r>
              <a:rPr sz="1100" b="1" spc="55" dirty="0">
                <a:solidFill>
                  <a:srgbClr val="D0006E"/>
                </a:solidFill>
                <a:latin typeface="Calibri"/>
                <a:cs typeface="Calibri"/>
              </a:rPr>
              <a:t>effectiveness</a:t>
            </a:r>
            <a:r>
              <a:rPr sz="1100" b="1" spc="-5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D0006E"/>
                </a:solidFill>
                <a:latin typeface="Calibri"/>
                <a:cs typeface="Calibri"/>
              </a:rPr>
              <a:t>of</a:t>
            </a:r>
            <a:r>
              <a:rPr sz="1100" b="1" spc="-3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50" dirty="0">
                <a:solidFill>
                  <a:srgbClr val="D0006E"/>
                </a:solidFill>
                <a:latin typeface="Calibri"/>
                <a:cs typeface="Calibri"/>
              </a:rPr>
              <a:t>normalized</a:t>
            </a:r>
            <a:r>
              <a:rPr sz="1100" b="1" spc="-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55" dirty="0">
                <a:solidFill>
                  <a:srgbClr val="D0006E"/>
                </a:solidFill>
                <a:latin typeface="Calibri"/>
                <a:cs typeface="Calibri"/>
              </a:rPr>
              <a:t>capital</a:t>
            </a:r>
            <a:r>
              <a:rPr sz="1100" b="1" spc="-1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D0006E"/>
                </a:solidFill>
                <a:latin typeface="Calibri"/>
                <a:cs typeface="Calibri"/>
              </a:rPr>
              <a:t>spend</a:t>
            </a:r>
            <a:r>
              <a:rPr sz="1100" b="1" spc="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D0006E"/>
                </a:solidFill>
                <a:latin typeface="Calibri"/>
                <a:cs typeface="Calibri"/>
              </a:rPr>
              <a:t>in </a:t>
            </a:r>
            <a:r>
              <a:rPr sz="1100" spc="10" dirty="0">
                <a:solidFill>
                  <a:srgbClr val="D0006E"/>
                </a:solidFill>
                <a:latin typeface="Calibri"/>
                <a:cs typeface="Calibri"/>
              </a:rPr>
              <a:t>mitigating</a:t>
            </a:r>
            <a:r>
              <a:rPr sz="1100" spc="3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D0006E"/>
                </a:solidFill>
                <a:latin typeface="Calibri"/>
                <a:cs typeface="Calibri"/>
              </a:rPr>
              <a:t>outages</a:t>
            </a:r>
            <a:r>
              <a:rPr sz="1100" spc="7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D0006E"/>
                </a:solidFill>
                <a:latin typeface="Calibri"/>
                <a:cs typeface="Calibri"/>
              </a:rPr>
              <a:t>and</a:t>
            </a:r>
            <a:r>
              <a:rPr sz="1100" spc="7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D0006E"/>
                </a:solidFill>
                <a:latin typeface="Calibri"/>
                <a:cs typeface="Calibri"/>
              </a:rPr>
              <a:t>ignitions</a:t>
            </a:r>
            <a:r>
              <a:rPr sz="1100" spc="5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D0006E"/>
                </a:solidFill>
                <a:latin typeface="Calibri"/>
                <a:cs typeface="Calibri"/>
              </a:rPr>
              <a:t>from</a:t>
            </a:r>
            <a:r>
              <a:rPr sz="1100" spc="5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D0006E"/>
                </a:solidFill>
                <a:latin typeface="Calibri"/>
                <a:cs typeface="Calibri"/>
              </a:rPr>
              <a:t>extreme</a:t>
            </a:r>
            <a:r>
              <a:rPr sz="1100" spc="4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D0006E"/>
                </a:solidFill>
                <a:latin typeface="Calibri"/>
                <a:cs typeface="Calibri"/>
              </a:rPr>
              <a:t>weather.</a:t>
            </a:r>
            <a:endParaRPr sz="1100">
              <a:latin typeface="Calibri"/>
              <a:cs typeface="Calibri"/>
            </a:endParaRPr>
          </a:p>
          <a:p>
            <a:pPr marL="1469390" marR="330200">
              <a:lnSpc>
                <a:spcPts val="1190"/>
              </a:lnSpc>
              <a:spcBef>
                <a:spcPts val="1200"/>
              </a:spcBef>
            </a:pPr>
            <a:r>
              <a:rPr sz="1100" spc="50" dirty="0">
                <a:solidFill>
                  <a:srgbClr val="D0006E"/>
                </a:solidFill>
                <a:latin typeface="Calibri"/>
                <a:cs typeface="Calibri"/>
              </a:rPr>
              <a:t>Results</a:t>
            </a:r>
            <a:r>
              <a:rPr sz="1100" spc="1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D0006E"/>
                </a:solidFill>
                <a:latin typeface="Calibri"/>
                <a:cs typeface="Calibri"/>
              </a:rPr>
              <a:t>will</a:t>
            </a:r>
            <a:r>
              <a:rPr sz="1100" spc="3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D0006E"/>
                </a:solidFill>
                <a:latin typeface="Calibri"/>
                <a:cs typeface="Calibri"/>
              </a:rPr>
              <a:t>be</a:t>
            </a:r>
            <a:r>
              <a:rPr sz="1100" spc="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D0006E"/>
                </a:solidFill>
                <a:latin typeface="Calibri"/>
                <a:cs typeface="Calibri"/>
              </a:rPr>
              <a:t>anonymously</a:t>
            </a:r>
            <a:r>
              <a:rPr sz="1100" spc="4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D0006E"/>
                </a:solidFill>
                <a:latin typeface="Calibri"/>
                <a:cs typeface="Calibri"/>
              </a:rPr>
              <a:t>compared</a:t>
            </a:r>
            <a:r>
              <a:rPr sz="1100" spc="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D0006E"/>
                </a:solidFill>
                <a:latin typeface="Calibri"/>
                <a:cs typeface="Calibri"/>
              </a:rPr>
              <a:t>with</a:t>
            </a:r>
            <a:r>
              <a:rPr sz="1100" spc="1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D0006E"/>
                </a:solidFill>
                <a:latin typeface="Calibri"/>
                <a:cs typeface="Calibri"/>
              </a:rPr>
              <a:t>other </a:t>
            </a:r>
            <a:r>
              <a:rPr sz="1100" spc="20" dirty="0">
                <a:solidFill>
                  <a:srgbClr val="D0006E"/>
                </a:solidFill>
                <a:latin typeface="Calibri"/>
                <a:cs typeface="Calibri"/>
              </a:rPr>
              <a:t>participants</a:t>
            </a:r>
            <a:r>
              <a:rPr sz="1100" spc="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D0006E"/>
                </a:solidFill>
                <a:latin typeface="Calibri"/>
                <a:cs typeface="Calibri"/>
              </a:rPr>
              <a:t>to</a:t>
            </a:r>
            <a:r>
              <a:rPr sz="1100" spc="4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D0006E"/>
                </a:solidFill>
                <a:latin typeface="Calibri"/>
                <a:cs typeface="Calibri"/>
              </a:rPr>
              <a:t>help</a:t>
            </a:r>
            <a:r>
              <a:rPr sz="1100" spc="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D0006E"/>
                </a:solidFill>
                <a:latin typeface="Calibri"/>
                <a:cs typeface="Calibri"/>
              </a:rPr>
              <a:t>outline</a:t>
            </a:r>
            <a:r>
              <a:rPr sz="1100" spc="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D0006E"/>
                </a:solidFill>
                <a:latin typeface="Calibri"/>
                <a:cs typeface="Calibri"/>
              </a:rPr>
              <a:t>resilience</a:t>
            </a:r>
            <a:r>
              <a:rPr sz="1100" spc="1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D0006E"/>
                </a:solidFill>
                <a:latin typeface="Calibri"/>
                <a:cs typeface="Calibri"/>
              </a:rPr>
              <a:t>best </a:t>
            </a:r>
            <a:r>
              <a:rPr sz="1100" spc="45" dirty="0">
                <a:solidFill>
                  <a:srgbClr val="D0006E"/>
                </a:solidFill>
                <a:latin typeface="Calibri"/>
                <a:cs typeface="Calibri"/>
              </a:rPr>
              <a:t>practices</a:t>
            </a:r>
            <a:r>
              <a:rPr sz="1100" spc="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D0006E"/>
                </a:solidFill>
                <a:latin typeface="Calibri"/>
                <a:cs typeface="Calibri"/>
              </a:rPr>
              <a:t>and </a:t>
            </a:r>
            <a:r>
              <a:rPr sz="1100" dirty="0">
                <a:solidFill>
                  <a:srgbClr val="D0006E"/>
                </a:solidFill>
                <a:latin typeface="Calibri"/>
                <a:cs typeface="Calibri"/>
              </a:rPr>
              <a:t>most</a:t>
            </a:r>
            <a:r>
              <a:rPr sz="1100" spc="14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D0006E"/>
                </a:solidFill>
                <a:latin typeface="Calibri"/>
                <a:cs typeface="Calibri"/>
              </a:rPr>
              <a:t>effective</a:t>
            </a:r>
            <a:r>
              <a:rPr sz="1100" spc="1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D0006E"/>
                </a:solidFill>
                <a:latin typeface="Calibri"/>
                <a:cs typeface="Calibri"/>
              </a:rPr>
              <a:t>mitigations.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74191" y="3492995"/>
            <a:ext cx="1720850" cy="1163320"/>
            <a:chOff x="774191" y="3492995"/>
            <a:chExt cx="1720850" cy="1163320"/>
          </a:xfrm>
        </p:grpSpPr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4191" y="3492995"/>
              <a:ext cx="1720595" cy="116282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1281" y="3519258"/>
              <a:ext cx="1618361" cy="1059853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652983" y="6276238"/>
            <a:ext cx="59918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Baringa</a:t>
            </a:r>
            <a:r>
              <a:rPr sz="9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9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conscious</a:t>
            </a:r>
            <a:r>
              <a:rPr sz="900" spc="1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9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data</a:t>
            </a:r>
            <a:r>
              <a:rPr sz="9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privacy</a:t>
            </a:r>
            <a:r>
              <a:rPr sz="9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9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sensitivities</a:t>
            </a:r>
            <a:r>
              <a:rPr sz="9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9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9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more</a:t>
            </a:r>
            <a:r>
              <a:rPr sz="9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than</a:t>
            </a:r>
            <a:r>
              <a:rPr sz="9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willing</a:t>
            </a:r>
            <a:r>
              <a:rPr sz="9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9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work</a:t>
            </a:r>
            <a:r>
              <a:rPr sz="9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9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your</a:t>
            </a:r>
            <a:r>
              <a:rPr sz="9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team</a:t>
            </a:r>
            <a:r>
              <a:rPr sz="9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9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address</a:t>
            </a:r>
            <a:r>
              <a:rPr sz="9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52525"/>
                </a:solidFill>
                <a:latin typeface="Calibri"/>
                <a:cs typeface="Calibri"/>
              </a:rPr>
              <a:t>concerns.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53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750" b="1" dirty="0">
                <a:latin typeface="Calibri"/>
                <a:cs typeface="Calibri"/>
              </a:rPr>
              <a:t>32</a:t>
            </a:fld>
            <a:r>
              <a:rPr sz="750" b="1" spc="409" dirty="0">
                <a:latin typeface="Calibri"/>
                <a:cs typeface="Calibri"/>
              </a:rPr>
              <a:t>  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470" dirty="0">
                <a:latin typeface="Calibri"/>
                <a:cs typeface="Calibri"/>
              </a:rPr>
              <a:t> </a:t>
            </a:r>
            <a:r>
              <a:rPr dirty="0"/>
              <a:t>Copyright</a:t>
            </a:r>
            <a:r>
              <a:rPr spc="85" dirty="0"/>
              <a:t> </a:t>
            </a:r>
            <a:r>
              <a:rPr spc="-40" dirty="0"/>
              <a:t>©</a:t>
            </a:r>
            <a:r>
              <a:rPr spc="75" dirty="0"/>
              <a:t> </a:t>
            </a:r>
            <a:r>
              <a:rPr dirty="0"/>
              <a:t>Baringa</a:t>
            </a:r>
            <a:r>
              <a:rPr spc="65" dirty="0"/>
              <a:t> </a:t>
            </a:r>
            <a:r>
              <a:rPr dirty="0"/>
              <a:t>Partners </a:t>
            </a:r>
            <a:r>
              <a:rPr spc="50" dirty="0"/>
              <a:t>LLP</a:t>
            </a:r>
            <a:r>
              <a:rPr spc="55" dirty="0"/>
              <a:t> </a:t>
            </a:r>
            <a:r>
              <a:rPr dirty="0"/>
              <a:t>2025.</a:t>
            </a:r>
            <a:r>
              <a:rPr spc="245" dirty="0"/>
              <a:t> </a:t>
            </a:r>
            <a:r>
              <a:rPr dirty="0"/>
              <a:t>All</a:t>
            </a:r>
            <a:r>
              <a:rPr spc="85" dirty="0"/>
              <a:t> </a:t>
            </a:r>
            <a:r>
              <a:rPr dirty="0"/>
              <a:t>rights</a:t>
            </a:r>
            <a:r>
              <a:rPr spc="75" dirty="0"/>
              <a:t> </a:t>
            </a:r>
            <a:r>
              <a:rPr dirty="0"/>
              <a:t>reserved.</a:t>
            </a:r>
            <a:r>
              <a:rPr spc="65" dirty="0"/>
              <a:t> </a:t>
            </a:r>
            <a:r>
              <a:rPr dirty="0"/>
              <a:t>This</a:t>
            </a:r>
            <a:r>
              <a:rPr spc="95" dirty="0"/>
              <a:t> </a:t>
            </a:r>
            <a:r>
              <a:rPr dirty="0"/>
              <a:t>document</a:t>
            </a:r>
            <a:r>
              <a:rPr spc="65" dirty="0"/>
              <a:t> </a:t>
            </a:r>
            <a:r>
              <a:rPr dirty="0"/>
              <a:t>is</a:t>
            </a:r>
            <a:r>
              <a:rPr spc="75" dirty="0"/>
              <a:t> </a:t>
            </a:r>
            <a:r>
              <a:rPr dirty="0"/>
              <a:t>subject</a:t>
            </a:r>
            <a:r>
              <a:rPr spc="85" dirty="0"/>
              <a:t> </a:t>
            </a:r>
            <a:r>
              <a:rPr dirty="0"/>
              <a:t>to</a:t>
            </a:r>
            <a:r>
              <a:rPr spc="65" dirty="0"/>
              <a:t> </a:t>
            </a:r>
            <a:r>
              <a:rPr dirty="0"/>
              <a:t>contract</a:t>
            </a:r>
            <a:r>
              <a:rPr spc="3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contains</a:t>
            </a:r>
            <a:r>
              <a:rPr spc="45" dirty="0"/>
              <a:t> </a:t>
            </a:r>
            <a:r>
              <a:rPr dirty="0"/>
              <a:t>confidential</a:t>
            </a:r>
            <a:r>
              <a:rPr spc="85" dirty="0"/>
              <a:t> </a:t>
            </a:r>
            <a:r>
              <a:rPr dirty="0"/>
              <a:t>and</a:t>
            </a:r>
            <a:r>
              <a:rPr spc="75" dirty="0"/>
              <a:t> </a:t>
            </a:r>
            <a:r>
              <a:rPr dirty="0"/>
              <a:t>proprietary</a:t>
            </a:r>
            <a:r>
              <a:rPr spc="3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812" y="1242441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456" y="0"/>
                </a:lnTo>
              </a:path>
            </a:pathLst>
          </a:custGeom>
          <a:ln w="28575">
            <a:solidFill>
              <a:srgbClr val="0035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91032" y="1458849"/>
            <a:ext cx="10259060" cy="2199005"/>
            <a:chOff x="891032" y="1458849"/>
            <a:chExt cx="10259060" cy="2199005"/>
          </a:xfrm>
        </p:grpSpPr>
        <p:sp>
          <p:nvSpPr>
            <p:cNvPr id="4" name="object 4"/>
            <p:cNvSpPr/>
            <p:nvPr/>
          </p:nvSpPr>
          <p:spPr>
            <a:xfrm>
              <a:off x="891032" y="1458849"/>
              <a:ext cx="10259060" cy="2199005"/>
            </a:xfrm>
            <a:custGeom>
              <a:avLst/>
              <a:gdLst/>
              <a:ahLst/>
              <a:cxnLst/>
              <a:rect l="l" t="t" r="r" b="b"/>
              <a:pathLst>
                <a:path w="10259060" h="2199004">
                  <a:moveTo>
                    <a:pt x="10258679" y="0"/>
                  </a:moveTo>
                  <a:lnTo>
                    <a:pt x="0" y="0"/>
                  </a:lnTo>
                  <a:lnTo>
                    <a:pt x="0" y="2198751"/>
                  </a:lnTo>
                  <a:lnTo>
                    <a:pt x="10258679" y="2198751"/>
                  </a:lnTo>
                  <a:lnTo>
                    <a:pt x="10258679" y="0"/>
                  </a:lnTo>
                  <a:close/>
                </a:path>
              </a:pathLst>
            </a:custGeom>
            <a:solidFill>
              <a:srgbClr val="B5D1FF">
                <a:alpha val="160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8512" y="1848612"/>
              <a:ext cx="2933700" cy="16977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5448" y="1875536"/>
              <a:ext cx="2830703" cy="159499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891032" y="3887228"/>
            <a:ext cx="10259060" cy="2209800"/>
            <a:chOff x="891032" y="3887228"/>
            <a:chExt cx="10259060" cy="2209800"/>
          </a:xfrm>
        </p:grpSpPr>
        <p:sp>
          <p:nvSpPr>
            <p:cNvPr id="8" name="object 8"/>
            <p:cNvSpPr/>
            <p:nvPr/>
          </p:nvSpPr>
          <p:spPr>
            <a:xfrm>
              <a:off x="891032" y="3887228"/>
              <a:ext cx="10259060" cy="2209800"/>
            </a:xfrm>
            <a:custGeom>
              <a:avLst/>
              <a:gdLst/>
              <a:ahLst/>
              <a:cxnLst/>
              <a:rect l="l" t="t" r="r" b="b"/>
              <a:pathLst>
                <a:path w="10259060" h="2209800">
                  <a:moveTo>
                    <a:pt x="10258679" y="0"/>
                  </a:moveTo>
                  <a:lnTo>
                    <a:pt x="0" y="0"/>
                  </a:lnTo>
                  <a:lnTo>
                    <a:pt x="0" y="2209291"/>
                  </a:lnTo>
                  <a:lnTo>
                    <a:pt x="10258679" y="2209291"/>
                  </a:lnTo>
                  <a:lnTo>
                    <a:pt x="10258679" y="0"/>
                  </a:lnTo>
                  <a:close/>
                </a:path>
              </a:pathLst>
            </a:custGeom>
            <a:solidFill>
              <a:srgbClr val="D0006E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464" y="4297679"/>
              <a:ext cx="2939795" cy="16962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2273" y="4323613"/>
              <a:ext cx="2837053" cy="159499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46277" y="461009"/>
            <a:ext cx="1034542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b="1" spc="90" dirty="0">
                <a:latin typeface="Calibri"/>
                <a:cs typeface="Calibri"/>
              </a:rPr>
              <a:t>This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75" dirty="0">
                <a:latin typeface="Calibri"/>
                <a:cs typeface="Calibri"/>
              </a:rPr>
              <a:t>presentation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will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review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the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main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80" dirty="0">
                <a:latin typeface="Calibri"/>
                <a:cs typeface="Calibri"/>
              </a:rPr>
              <a:t>takeaways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from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the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135" dirty="0">
                <a:latin typeface="Calibri"/>
                <a:cs typeface="Calibri"/>
              </a:rPr>
              <a:t>GRACI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110" dirty="0">
                <a:latin typeface="Calibri"/>
                <a:cs typeface="Calibri"/>
              </a:rPr>
              <a:t>technical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120" dirty="0">
                <a:latin typeface="Calibri"/>
                <a:cs typeface="Calibri"/>
              </a:rPr>
              <a:t>assistance </a:t>
            </a:r>
            <a:r>
              <a:rPr b="1" spc="60" dirty="0">
                <a:latin typeface="Calibri"/>
                <a:cs typeface="Calibri"/>
              </a:rPr>
              <a:t>program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in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preparation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for 40101(d)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funding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and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improving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MT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grid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100" dirty="0">
                <a:latin typeface="Calibri"/>
                <a:cs typeface="Calibri"/>
              </a:rPr>
              <a:t>resilience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75" dirty="0">
                <a:latin typeface="Calibri"/>
                <a:cs typeface="Calibri"/>
              </a:rPr>
              <a:t>more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broadly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55421" y="6501038"/>
            <a:ext cx="4947920" cy="3162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70"/>
              </a:spcBef>
              <a:tabLst>
                <a:tab pos="194945" algn="l"/>
              </a:tabLst>
            </a:pPr>
            <a:r>
              <a:rPr sz="750" b="1" spc="-50" dirty="0">
                <a:solidFill>
                  <a:srgbClr val="252525"/>
                </a:solidFill>
                <a:latin typeface="Calibri"/>
                <a:cs typeface="Calibri"/>
              </a:rPr>
              <a:t>4</a:t>
            </a:r>
            <a:r>
              <a:rPr sz="750" b="1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750" b="1" spc="-45" dirty="0">
                <a:solidFill>
                  <a:srgbClr val="252525"/>
                </a:solidFill>
                <a:latin typeface="Calibri"/>
                <a:cs typeface="Calibri"/>
              </a:rPr>
              <a:t>|</a:t>
            </a:r>
            <a:r>
              <a:rPr sz="750" b="1" spc="180" dirty="0">
                <a:solidFill>
                  <a:srgbClr val="252525"/>
                </a:solidFill>
                <a:latin typeface="Calibri"/>
                <a:cs typeface="Calibri"/>
              </a:rPr>
              <a:t> 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Copyright</a:t>
            </a:r>
            <a:r>
              <a:rPr sz="55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spc="-40" dirty="0">
                <a:solidFill>
                  <a:srgbClr val="252525"/>
                </a:solidFill>
                <a:latin typeface="Calibri"/>
                <a:cs typeface="Calibri"/>
              </a:rPr>
              <a:t>©</a:t>
            </a:r>
            <a:r>
              <a:rPr sz="55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Baringa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Partners</a:t>
            </a:r>
            <a:r>
              <a:rPr sz="55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spc="50" dirty="0">
                <a:solidFill>
                  <a:srgbClr val="252525"/>
                </a:solidFill>
                <a:latin typeface="Calibri"/>
                <a:cs typeface="Calibri"/>
              </a:rPr>
              <a:t>LLP</a:t>
            </a:r>
            <a:r>
              <a:rPr sz="5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2025.</a:t>
            </a:r>
            <a:r>
              <a:rPr sz="550" spc="2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All</a:t>
            </a:r>
            <a:r>
              <a:rPr sz="55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rights</a:t>
            </a:r>
            <a:r>
              <a:rPr sz="55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reserved.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This</a:t>
            </a:r>
            <a:r>
              <a:rPr sz="55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document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55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subject</a:t>
            </a:r>
            <a:r>
              <a:rPr sz="55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contract</a:t>
            </a:r>
            <a:r>
              <a:rPr sz="5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55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contains</a:t>
            </a:r>
            <a:r>
              <a:rPr sz="5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confidential</a:t>
            </a:r>
            <a:r>
              <a:rPr sz="55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55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proprietary</a:t>
            </a:r>
            <a:r>
              <a:rPr sz="5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252525"/>
                </a:solidFill>
                <a:latin typeface="Calibri"/>
                <a:cs typeface="Calibri"/>
              </a:rPr>
              <a:t>information.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500" dirty="0">
                <a:solidFill>
                  <a:srgbClr val="252525"/>
                </a:solidFill>
                <a:latin typeface="Calibri"/>
                <a:cs typeface="Calibri"/>
              </a:rPr>
              <a:t>Baringa</a:t>
            </a:r>
            <a:r>
              <a:rPr sz="5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52525"/>
                </a:solidFill>
                <a:latin typeface="Calibri"/>
                <a:cs typeface="Calibri"/>
              </a:rPr>
              <a:t>Confidential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6277" y="175006"/>
            <a:ext cx="3186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85" dirty="0">
                <a:solidFill>
                  <a:srgbClr val="00358E"/>
                </a:solidFill>
                <a:latin typeface="Calibri"/>
                <a:cs typeface="Calibri"/>
              </a:rPr>
              <a:t>PURPOSE</a:t>
            </a:r>
            <a:r>
              <a:rPr sz="12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&amp;</a:t>
            </a:r>
            <a:r>
              <a:rPr sz="1200" b="1" spc="-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65" dirty="0">
                <a:solidFill>
                  <a:srgbClr val="00358E"/>
                </a:solidFill>
                <a:latin typeface="Calibri"/>
                <a:cs typeface="Calibri"/>
              </a:rPr>
              <a:t>BACKGROUND</a:t>
            </a:r>
            <a:r>
              <a:rPr sz="1200" b="1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40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spc="-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00358E"/>
                </a:solidFill>
                <a:latin typeface="Calibri"/>
                <a:cs typeface="Calibri"/>
              </a:rPr>
              <a:t>GRACI</a:t>
            </a:r>
            <a:r>
              <a:rPr sz="1200" spc="-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358E"/>
                </a:solidFill>
                <a:latin typeface="Calibri"/>
                <a:cs typeface="Calibri"/>
              </a:rPr>
              <a:t>OVERVIEW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1032" y="1458849"/>
            <a:ext cx="10259060" cy="219900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478790">
              <a:lnSpc>
                <a:spcPct val="100000"/>
              </a:lnSpc>
              <a:spcBef>
                <a:spcPts val="825"/>
              </a:spcBef>
            </a:pPr>
            <a:r>
              <a:rPr sz="1200" b="1" spc="70" dirty="0">
                <a:solidFill>
                  <a:srgbClr val="00358E"/>
                </a:solidFill>
                <a:latin typeface="Calibri"/>
                <a:cs typeface="Calibri"/>
              </a:rPr>
              <a:t>GRID</a:t>
            </a:r>
            <a:r>
              <a:rPr sz="1200" b="1" spc="-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90" dirty="0">
                <a:solidFill>
                  <a:srgbClr val="00358E"/>
                </a:solidFill>
                <a:latin typeface="Calibri"/>
                <a:cs typeface="Calibri"/>
              </a:rPr>
              <a:t>RESILIENCE</a:t>
            </a:r>
            <a:r>
              <a:rPr sz="12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60" dirty="0">
                <a:solidFill>
                  <a:srgbClr val="00358E"/>
                </a:solidFill>
                <a:latin typeface="Calibri"/>
                <a:cs typeface="Calibri"/>
              </a:rPr>
              <a:t>REPORT</a:t>
            </a:r>
            <a:r>
              <a:rPr sz="1200" b="1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358E"/>
                </a:solidFill>
                <a:latin typeface="Calibri"/>
                <a:cs typeface="Calibri"/>
              </a:rPr>
              <a:t>(GRR)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1200">
              <a:latin typeface="Calibri"/>
              <a:cs typeface="Calibri"/>
            </a:endParaRPr>
          </a:p>
          <a:p>
            <a:pPr marL="3447415">
              <a:lnSpc>
                <a:spcPct val="100000"/>
              </a:lnSpc>
            </a:pPr>
            <a:r>
              <a:rPr sz="1200" b="1" spc="45" dirty="0">
                <a:solidFill>
                  <a:srgbClr val="252525"/>
                </a:solidFill>
                <a:latin typeface="Calibri"/>
                <a:cs typeface="Calibri"/>
              </a:rPr>
              <a:t>Deliverable</a:t>
            </a:r>
            <a:r>
              <a:rPr sz="12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252525"/>
                </a:solidFill>
                <a:latin typeface="Calibri"/>
                <a:cs typeface="Calibri"/>
              </a:rPr>
              <a:t>Purpose</a:t>
            </a:r>
            <a:endParaRPr sz="1200">
              <a:latin typeface="Calibri"/>
              <a:cs typeface="Calibri"/>
            </a:endParaRPr>
          </a:p>
          <a:p>
            <a:pPr marL="3620770" indent="-17335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3620770" algn="l"/>
              </a:tabLst>
            </a:pP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Identify</a:t>
            </a:r>
            <a:r>
              <a:rPr sz="12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counties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in Montana</a:t>
            </a:r>
            <a:r>
              <a:rPr sz="12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highest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future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risk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weather-related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impacts</a:t>
            </a:r>
            <a:endParaRPr sz="1200">
              <a:latin typeface="Calibri"/>
              <a:cs typeface="Calibri"/>
            </a:endParaRPr>
          </a:p>
          <a:p>
            <a:pPr marL="3620770" indent="-17335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3620770" algn="l"/>
              </a:tabLst>
            </a:pP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Highlight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ways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which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utilities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can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invest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prepare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changes</a:t>
            </a:r>
            <a:r>
              <a:rPr sz="12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future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risk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profile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1032" y="3887228"/>
            <a:ext cx="10259060" cy="220980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369570">
              <a:lnSpc>
                <a:spcPct val="100000"/>
              </a:lnSpc>
              <a:spcBef>
                <a:spcPts val="1145"/>
              </a:spcBef>
            </a:pPr>
            <a:r>
              <a:rPr sz="1200" b="1" dirty="0">
                <a:solidFill>
                  <a:srgbClr val="D0006E"/>
                </a:solidFill>
                <a:latin typeface="Calibri"/>
                <a:cs typeface="Calibri"/>
              </a:rPr>
              <a:t>STATE</a:t>
            </a:r>
            <a:r>
              <a:rPr sz="1200" b="1" spc="1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75" dirty="0">
                <a:solidFill>
                  <a:srgbClr val="D0006E"/>
                </a:solidFill>
                <a:latin typeface="Calibri"/>
                <a:cs typeface="Calibri"/>
              </a:rPr>
              <a:t>OF</a:t>
            </a:r>
            <a:r>
              <a:rPr sz="1200" b="1" spc="1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65" dirty="0">
                <a:solidFill>
                  <a:srgbClr val="D0006E"/>
                </a:solidFill>
                <a:latin typeface="Calibri"/>
                <a:cs typeface="Calibri"/>
              </a:rPr>
              <a:t>THE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70" dirty="0">
                <a:solidFill>
                  <a:srgbClr val="D0006E"/>
                </a:solidFill>
                <a:latin typeface="Calibri"/>
                <a:cs typeface="Calibri"/>
              </a:rPr>
              <a:t>GRID</a:t>
            </a:r>
            <a:r>
              <a:rPr sz="1200" b="1" spc="1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60" dirty="0">
                <a:solidFill>
                  <a:srgbClr val="D0006E"/>
                </a:solidFill>
                <a:latin typeface="Calibri"/>
                <a:cs typeface="Calibri"/>
              </a:rPr>
              <a:t>REPORT</a:t>
            </a:r>
            <a:r>
              <a:rPr sz="1200" b="1" spc="3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D0006E"/>
                </a:solidFill>
                <a:latin typeface="Calibri"/>
                <a:cs typeface="Calibri"/>
              </a:rPr>
              <a:t>(SOGR)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</a:pPr>
            <a:endParaRPr sz="1200">
              <a:latin typeface="Calibri"/>
              <a:cs typeface="Calibri"/>
            </a:endParaRPr>
          </a:p>
          <a:p>
            <a:pPr marL="3447415">
              <a:lnSpc>
                <a:spcPct val="100000"/>
              </a:lnSpc>
            </a:pPr>
            <a:r>
              <a:rPr sz="1200" b="1" spc="45" dirty="0">
                <a:solidFill>
                  <a:srgbClr val="252525"/>
                </a:solidFill>
                <a:latin typeface="Calibri"/>
                <a:cs typeface="Calibri"/>
              </a:rPr>
              <a:t>Deliverable</a:t>
            </a:r>
            <a:r>
              <a:rPr sz="12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252525"/>
                </a:solidFill>
                <a:latin typeface="Calibri"/>
                <a:cs typeface="Calibri"/>
              </a:rPr>
              <a:t>Purpose</a:t>
            </a:r>
            <a:endParaRPr sz="1200">
              <a:latin typeface="Calibri"/>
              <a:cs typeface="Calibri"/>
            </a:endParaRPr>
          </a:p>
          <a:p>
            <a:pPr marL="3619500" marR="387350" indent="-172720">
              <a:lnSpc>
                <a:spcPts val="1300"/>
              </a:lnSpc>
              <a:spcBef>
                <a:spcPts val="615"/>
              </a:spcBef>
              <a:buFont typeface="Arial"/>
              <a:buChar char="•"/>
              <a:tabLst>
                <a:tab pos="3619500" algn="l"/>
              </a:tabLst>
            </a:pP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Identify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most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historically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impactful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weather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events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Montana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customers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between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2018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-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2022</a:t>
            </a:r>
            <a:endParaRPr sz="1200">
              <a:latin typeface="Calibri"/>
              <a:cs typeface="Calibri"/>
            </a:endParaRPr>
          </a:p>
          <a:p>
            <a:pPr marL="3620770" indent="-173355">
              <a:lnSpc>
                <a:spcPts val="1370"/>
              </a:lnSpc>
              <a:spcBef>
                <a:spcPts val="430"/>
              </a:spcBef>
              <a:buFont typeface="Arial"/>
              <a:buChar char="•"/>
              <a:tabLst>
                <a:tab pos="3620770" algn="l"/>
              </a:tabLst>
            </a:pP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Highlight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counties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Montana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that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historically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have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seen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most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severe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outages</a:t>
            </a:r>
            <a:r>
              <a:rPr sz="12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from</a:t>
            </a:r>
            <a:endParaRPr sz="1200">
              <a:latin typeface="Calibri"/>
              <a:cs typeface="Calibri"/>
            </a:endParaRPr>
          </a:p>
          <a:p>
            <a:pPr marL="3619500">
              <a:lnSpc>
                <a:spcPts val="1370"/>
              </a:lnSpc>
            </a:pP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weather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121" y="6513738"/>
            <a:ext cx="492252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ts val="869"/>
              </a:lnSpc>
              <a:tabLst>
                <a:tab pos="182245" algn="l"/>
              </a:tabLst>
            </a:pPr>
            <a:r>
              <a:rPr sz="750" b="1" spc="-50" dirty="0">
                <a:solidFill>
                  <a:srgbClr val="252525"/>
                </a:solidFill>
                <a:latin typeface="Calibri"/>
                <a:cs typeface="Calibri"/>
              </a:rPr>
              <a:t>5</a:t>
            </a:r>
            <a:r>
              <a:rPr sz="750" b="1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750" b="1" spc="-45" dirty="0">
                <a:solidFill>
                  <a:srgbClr val="252525"/>
                </a:solidFill>
                <a:latin typeface="Calibri"/>
                <a:cs typeface="Calibri"/>
              </a:rPr>
              <a:t>|</a:t>
            </a:r>
            <a:r>
              <a:rPr sz="750" b="1" spc="180" dirty="0">
                <a:solidFill>
                  <a:srgbClr val="252525"/>
                </a:solidFill>
                <a:latin typeface="Calibri"/>
                <a:cs typeface="Calibri"/>
              </a:rPr>
              <a:t> 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Copyright</a:t>
            </a:r>
            <a:r>
              <a:rPr sz="55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spc="-40" dirty="0">
                <a:solidFill>
                  <a:srgbClr val="252525"/>
                </a:solidFill>
                <a:latin typeface="Calibri"/>
                <a:cs typeface="Calibri"/>
              </a:rPr>
              <a:t>©</a:t>
            </a:r>
            <a:r>
              <a:rPr sz="55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Baringa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Partners</a:t>
            </a:r>
            <a:r>
              <a:rPr sz="55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spc="50" dirty="0">
                <a:solidFill>
                  <a:srgbClr val="252525"/>
                </a:solidFill>
                <a:latin typeface="Calibri"/>
                <a:cs typeface="Calibri"/>
              </a:rPr>
              <a:t>LLP</a:t>
            </a:r>
            <a:r>
              <a:rPr sz="5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2025.</a:t>
            </a:r>
            <a:r>
              <a:rPr sz="550" spc="2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All</a:t>
            </a:r>
            <a:r>
              <a:rPr sz="55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rights</a:t>
            </a:r>
            <a:r>
              <a:rPr sz="55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reserved.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This</a:t>
            </a:r>
            <a:r>
              <a:rPr sz="55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document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55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subject</a:t>
            </a:r>
            <a:r>
              <a:rPr sz="55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5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contract</a:t>
            </a:r>
            <a:r>
              <a:rPr sz="5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55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contains</a:t>
            </a:r>
            <a:r>
              <a:rPr sz="5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confidential</a:t>
            </a:r>
            <a:r>
              <a:rPr sz="55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55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252525"/>
                </a:solidFill>
                <a:latin typeface="Calibri"/>
                <a:cs typeface="Calibri"/>
              </a:rPr>
              <a:t>proprietary</a:t>
            </a:r>
            <a:r>
              <a:rPr sz="5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252525"/>
                </a:solidFill>
                <a:latin typeface="Calibri"/>
                <a:cs typeface="Calibri"/>
              </a:rPr>
              <a:t>information.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500" dirty="0">
                <a:solidFill>
                  <a:srgbClr val="252525"/>
                </a:solidFill>
                <a:latin typeface="Calibri"/>
                <a:cs typeface="Calibri"/>
              </a:rPr>
              <a:t>Baringa</a:t>
            </a:r>
            <a:r>
              <a:rPr sz="5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52525"/>
                </a:solidFill>
                <a:latin typeface="Calibri"/>
                <a:cs typeface="Calibri"/>
              </a:rPr>
              <a:t>Confidential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79075" y="6274894"/>
              <a:ext cx="1268450" cy="503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6277" y="2574747"/>
            <a:ext cx="6362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Montana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75" dirty="0">
                <a:solidFill>
                  <a:srgbClr val="FFFFFF"/>
                </a:solidFill>
                <a:latin typeface="Calibri"/>
                <a:cs typeface="Calibri"/>
              </a:rPr>
              <a:t>Grid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30" dirty="0">
                <a:solidFill>
                  <a:srgbClr val="FFFFFF"/>
                </a:solidFill>
                <a:latin typeface="Calibri"/>
                <a:cs typeface="Calibri"/>
              </a:rPr>
              <a:t>Resilience</a:t>
            </a:r>
            <a:r>
              <a:rPr sz="2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7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0" dirty="0">
                <a:solidFill>
                  <a:srgbClr val="FFFFFF"/>
                </a:solidFill>
                <a:latin typeface="Calibri"/>
                <a:cs typeface="Calibri"/>
              </a:rPr>
              <a:t>(GRR)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240" y="3566540"/>
            <a:ext cx="1111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Findings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b="1" spc="70" dirty="0">
                <a:latin typeface="Calibri"/>
                <a:cs typeface="Calibri"/>
              </a:rPr>
              <a:t>Baringa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135" dirty="0">
                <a:latin typeface="Calibri"/>
                <a:cs typeface="Calibri"/>
              </a:rPr>
              <a:t>is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leveraging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50" dirty="0">
                <a:latin typeface="Calibri"/>
                <a:cs typeface="Calibri"/>
              </a:rPr>
              <a:t>forward-</a:t>
            </a:r>
            <a:r>
              <a:rPr b="1" spc="70" dirty="0">
                <a:latin typeface="Calibri"/>
                <a:cs typeface="Calibri"/>
              </a:rPr>
              <a:t>looking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105" dirty="0">
                <a:latin typeface="Calibri"/>
                <a:cs typeface="Calibri"/>
              </a:rPr>
              <a:t>climate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projections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inform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95" dirty="0">
                <a:latin typeface="Calibri"/>
                <a:cs typeface="Calibri"/>
              </a:rPr>
              <a:t>its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110" dirty="0">
                <a:latin typeface="Calibri"/>
                <a:cs typeface="Calibri"/>
              </a:rPr>
              <a:t>technical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120" dirty="0">
                <a:latin typeface="Calibri"/>
                <a:cs typeface="Calibri"/>
              </a:rPr>
              <a:t>assistance </a:t>
            </a:r>
            <a:r>
              <a:rPr b="1" spc="50" dirty="0">
                <a:latin typeface="Calibri"/>
                <a:cs typeface="Calibri"/>
              </a:rPr>
              <a:t>work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for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105" dirty="0">
                <a:latin typeface="Calibri"/>
                <a:cs typeface="Calibri"/>
              </a:rPr>
              <a:t>states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in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200" dirty="0">
                <a:latin typeface="Calibri"/>
                <a:cs typeface="Calibri"/>
              </a:rPr>
              <a:t>WECC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3839" y="175006"/>
            <a:ext cx="2998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0358E"/>
                </a:solidFill>
                <a:latin typeface="Calibri"/>
                <a:cs typeface="Calibri"/>
              </a:rPr>
              <a:t>GRID</a:t>
            </a:r>
            <a:r>
              <a:rPr sz="1200" spc="-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solidFill>
                  <a:srgbClr val="00358E"/>
                </a:solidFill>
                <a:latin typeface="Calibri"/>
                <a:cs typeface="Calibri"/>
              </a:rPr>
              <a:t>RESILIENCE</a:t>
            </a:r>
            <a:r>
              <a:rPr sz="1200" spc="-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00358E"/>
                </a:solidFill>
                <a:latin typeface="Calibri"/>
                <a:cs typeface="Calibri"/>
              </a:rPr>
              <a:t>REPORTS</a:t>
            </a:r>
            <a:r>
              <a:rPr sz="1200" spc="-6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40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spc="-10" dirty="0">
                <a:solidFill>
                  <a:srgbClr val="00358E"/>
                </a:solidFill>
                <a:latin typeface="Calibri"/>
                <a:cs typeface="Calibri"/>
              </a:rPr>
              <a:t> DATA</a:t>
            </a: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00358E"/>
                </a:solidFill>
                <a:latin typeface="Calibri"/>
                <a:cs typeface="Calibri"/>
              </a:rPr>
              <a:t>SOURCES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1972" y="2063622"/>
            <a:ext cx="2215515" cy="116903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175260">
              <a:lnSpc>
                <a:spcPct val="105000"/>
              </a:lnSpc>
              <a:spcBef>
                <a:spcPts val="25"/>
              </a:spcBef>
            </a:pP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Source:</a:t>
            </a:r>
            <a:r>
              <a:rPr sz="1200" spc="1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00358E"/>
                </a:solidFill>
                <a:latin typeface="Calibri"/>
                <a:cs typeface="Calibri"/>
              </a:rPr>
              <a:t>Western</a:t>
            </a:r>
            <a:r>
              <a:rPr sz="1200" b="1" spc="9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35" dirty="0">
                <a:solidFill>
                  <a:srgbClr val="00358E"/>
                </a:solidFill>
                <a:latin typeface="Calibri"/>
                <a:cs typeface="Calibri"/>
              </a:rPr>
              <a:t>Regional </a:t>
            </a:r>
            <a:r>
              <a:rPr sz="1200" b="1" spc="70" dirty="0">
                <a:solidFill>
                  <a:srgbClr val="00358E"/>
                </a:solidFill>
                <a:latin typeface="Calibri"/>
                <a:cs typeface="Calibri"/>
              </a:rPr>
              <a:t>Climate</a:t>
            </a:r>
            <a:r>
              <a:rPr sz="1200" b="1" spc="-3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65" dirty="0">
                <a:solidFill>
                  <a:srgbClr val="00358E"/>
                </a:solidFill>
                <a:latin typeface="Calibri"/>
                <a:cs typeface="Calibri"/>
              </a:rPr>
              <a:t>Center</a:t>
            </a:r>
            <a:r>
              <a:rPr sz="1200" b="1" spc="-3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60" dirty="0">
                <a:solidFill>
                  <a:srgbClr val="00358E"/>
                </a:solidFill>
                <a:latin typeface="Calibri"/>
                <a:cs typeface="Calibri"/>
              </a:rPr>
              <a:t>(WRCC)</a:t>
            </a:r>
            <a:r>
              <a:rPr sz="1200" b="1" spc="500" dirty="0">
                <a:solidFill>
                  <a:srgbClr val="00358E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Input</a:t>
            </a:r>
            <a:r>
              <a:rPr sz="1200" b="1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252525"/>
                </a:solidFill>
                <a:latin typeface="Calibri"/>
                <a:cs typeface="Calibri"/>
              </a:rPr>
              <a:t>metric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: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Hourly</a:t>
            </a:r>
            <a:r>
              <a:rPr sz="120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max</a:t>
            </a:r>
            <a:r>
              <a:rPr sz="12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wind 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speed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 (mph)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5000"/>
              </a:lnSpc>
              <a:spcBef>
                <a:spcPts val="5"/>
              </a:spcBef>
            </a:pP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Output:</a:t>
            </a:r>
            <a:r>
              <a:rPr sz="1200" b="1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Wind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speed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at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key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return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periods</a:t>
            </a:r>
            <a:r>
              <a:rPr sz="12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via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GEV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distribution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8585" y="1479270"/>
            <a:ext cx="2277745" cy="483234"/>
          </a:xfrm>
          <a:custGeom>
            <a:avLst/>
            <a:gdLst/>
            <a:ahLst/>
            <a:cxnLst/>
            <a:rect l="l" t="t" r="r" b="b"/>
            <a:pathLst>
              <a:path w="2277745" h="483235">
                <a:moveTo>
                  <a:pt x="2277237" y="0"/>
                </a:moveTo>
                <a:lnTo>
                  <a:pt x="0" y="0"/>
                </a:lnTo>
                <a:lnTo>
                  <a:pt x="0" y="482625"/>
                </a:lnTo>
                <a:lnTo>
                  <a:pt x="2277237" y="482625"/>
                </a:lnTo>
                <a:lnTo>
                  <a:pt x="227723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23720" y="1576197"/>
            <a:ext cx="48768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50" dirty="0">
                <a:latin typeface="Calibri"/>
                <a:cs typeface="Calibri"/>
              </a:rPr>
              <a:t>Wind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823" y="1419860"/>
            <a:ext cx="597014" cy="60147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968360" y="3465550"/>
            <a:ext cx="2277745" cy="483234"/>
          </a:xfrm>
          <a:custGeom>
            <a:avLst/>
            <a:gdLst/>
            <a:ahLst/>
            <a:cxnLst/>
            <a:rect l="l" t="t" r="r" b="b"/>
            <a:pathLst>
              <a:path w="2277745" h="483235">
                <a:moveTo>
                  <a:pt x="2277237" y="0"/>
                </a:moveTo>
                <a:lnTo>
                  <a:pt x="0" y="0"/>
                </a:lnTo>
                <a:lnTo>
                  <a:pt x="0" y="482625"/>
                </a:lnTo>
                <a:lnTo>
                  <a:pt x="2277237" y="482625"/>
                </a:lnTo>
                <a:lnTo>
                  <a:pt x="227723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44533" y="3562858"/>
            <a:ext cx="52641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80" dirty="0">
                <a:latin typeface="Calibri"/>
                <a:cs typeface="Calibri"/>
              </a:rPr>
              <a:t>Flood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589646" y="3291204"/>
            <a:ext cx="848360" cy="842644"/>
            <a:chOff x="7589646" y="3291204"/>
            <a:chExt cx="848360" cy="842644"/>
          </a:xfrm>
        </p:grpSpPr>
        <p:sp>
          <p:nvSpPr>
            <p:cNvPr id="11" name="object 11"/>
            <p:cNvSpPr/>
            <p:nvPr/>
          </p:nvSpPr>
          <p:spPr>
            <a:xfrm>
              <a:off x="7722234" y="3418839"/>
              <a:ext cx="572135" cy="576580"/>
            </a:xfrm>
            <a:custGeom>
              <a:avLst/>
              <a:gdLst/>
              <a:ahLst/>
              <a:cxnLst/>
              <a:rect l="l" t="t" r="r" b="b"/>
              <a:pathLst>
                <a:path w="572134" h="576579">
                  <a:moveTo>
                    <a:pt x="285876" y="0"/>
                  </a:moveTo>
                  <a:lnTo>
                    <a:pt x="239512" y="3768"/>
                  </a:lnTo>
                  <a:lnTo>
                    <a:pt x="195527" y="14679"/>
                  </a:lnTo>
                  <a:lnTo>
                    <a:pt x="154510" y="32140"/>
                  </a:lnTo>
                  <a:lnTo>
                    <a:pt x="117052" y="55558"/>
                  </a:lnTo>
                  <a:lnTo>
                    <a:pt x="83740" y="84343"/>
                  </a:lnTo>
                  <a:lnTo>
                    <a:pt x="55164" y="117902"/>
                  </a:lnTo>
                  <a:lnTo>
                    <a:pt x="31913" y="155643"/>
                  </a:lnTo>
                  <a:lnTo>
                    <a:pt x="14576" y="196973"/>
                  </a:lnTo>
                  <a:lnTo>
                    <a:pt x="3742" y="241302"/>
                  </a:lnTo>
                  <a:lnTo>
                    <a:pt x="0" y="288036"/>
                  </a:lnTo>
                  <a:lnTo>
                    <a:pt x="3742" y="334769"/>
                  </a:lnTo>
                  <a:lnTo>
                    <a:pt x="14576" y="379098"/>
                  </a:lnTo>
                  <a:lnTo>
                    <a:pt x="31913" y="420428"/>
                  </a:lnTo>
                  <a:lnTo>
                    <a:pt x="55164" y="458169"/>
                  </a:lnTo>
                  <a:lnTo>
                    <a:pt x="83740" y="491728"/>
                  </a:lnTo>
                  <a:lnTo>
                    <a:pt x="117052" y="520513"/>
                  </a:lnTo>
                  <a:lnTo>
                    <a:pt x="154510" y="543931"/>
                  </a:lnTo>
                  <a:lnTo>
                    <a:pt x="195527" y="561392"/>
                  </a:lnTo>
                  <a:lnTo>
                    <a:pt x="239512" y="572303"/>
                  </a:lnTo>
                  <a:lnTo>
                    <a:pt x="285876" y="576072"/>
                  </a:lnTo>
                  <a:lnTo>
                    <a:pt x="332238" y="572303"/>
                  </a:lnTo>
                  <a:lnTo>
                    <a:pt x="376213" y="561392"/>
                  </a:lnTo>
                  <a:lnTo>
                    <a:pt x="417215" y="543931"/>
                  </a:lnTo>
                  <a:lnTo>
                    <a:pt x="454656" y="520513"/>
                  </a:lnTo>
                  <a:lnTo>
                    <a:pt x="487949" y="491728"/>
                  </a:lnTo>
                  <a:lnTo>
                    <a:pt x="516506" y="458169"/>
                  </a:lnTo>
                  <a:lnTo>
                    <a:pt x="539740" y="420428"/>
                  </a:lnTo>
                  <a:lnTo>
                    <a:pt x="557063" y="379098"/>
                  </a:lnTo>
                  <a:lnTo>
                    <a:pt x="567888" y="334769"/>
                  </a:lnTo>
                  <a:lnTo>
                    <a:pt x="571626" y="288036"/>
                  </a:lnTo>
                  <a:lnTo>
                    <a:pt x="567888" y="241302"/>
                  </a:lnTo>
                  <a:lnTo>
                    <a:pt x="557063" y="196973"/>
                  </a:lnTo>
                  <a:lnTo>
                    <a:pt x="539740" y="155643"/>
                  </a:lnTo>
                  <a:lnTo>
                    <a:pt x="516506" y="117902"/>
                  </a:lnTo>
                  <a:lnTo>
                    <a:pt x="487949" y="84343"/>
                  </a:lnTo>
                  <a:lnTo>
                    <a:pt x="454656" y="55558"/>
                  </a:lnTo>
                  <a:lnTo>
                    <a:pt x="417215" y="32140"/>
                  </a:lnTo>
                  <a:lnTo>
                    <a:pt x="376213" y="14679"/>
                  </a:lnTo>
                  <a:lnTo>
                    <a:pt x="332238" y="3768"/>
                  </a:lnTo>
                  <a:lnTo>
                    <a:pt x="285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22234" y="3418839"/>
              <a:ext cx="572135" cy="576580"/>
            </a:xfrm>
            <a:custGeom>
              <a:avLst/>
              <a:gdLst/>
              <a:ahLst/>
              <a:cxnLst/>
              <a:rect l="l" t="t" r="r" b="b"/>
              <a:pathLst>
                <a:path w="572134" h="576579">
                  <a:moveTo>
                    <a:pt x="0" y="288036"/>
                  </a:moveTo>
                  <a:lnTo>
                    <a:pt x="3742" y="241302"/>
                  </a:lnTo>
                  <a:lnTo>
                    <a:pt x="14576" y="196973"/>
                  </a:lnTo>
                  <a:lnTo>
                    <a:pt x="31913" y="155643"/>
                  </a:lnTo>
                  <a:lnTo>
                    <a:pt x="55164" y="117902"/>
                  </a:lnTo>
                  <a:lnTo>
                    <a:pt x="83740" y="84343"/>
                  </a:lnTo>
                  <a:lnTo>
                    <a:pt x="117052" y="55558"/>
                  </a:lnTo>
                  <a:lnTo>
                    <a:pt x="154510" y="32140"/>
                  </a:lnTo>
                  <a:lnTo>
                    <a:pt x="195527" y="14679"/>
                  </a:lnTo>
                  <a:lnTo>
                    <a:pt x="239512" y="3768"/>
                  </a:lnTo>
                  <a:lnTo>
                    <a:pt x="285876" y="0"/>
                  </a:lnTo>
                  <a:lnTo>
                    <a:pt x="332238" y="3768"/>
                  </a:lnTo>
                  <a:lnTo>
                    <a:pt x="376213" y="14679"/>
                  </a:lnTo>
                  <a:lnTo>
                    <a:pt x="417215" y="32140"/>
                  </a:lnTo>
                  <a:lnTo>
                    <a:pt x="454656" y="55558"/>
                  </a:lnTo>
                  <a:lnTo>
                    <a:pt x="487949" y="84343"/>
                  </a:lnTo>
                  <a:lnTo>
                    <a:pt x="516506" y="117902"/>
                  </a:lnTo>
                  <a:lnTo>
                    <a:pt x="539740" y="155643"/>
                  </a:lnTo>
                  <a:lnTo>
                    <a:pt x="557063" y="196973"/>
                  </a:lnTo>
                  <a:lnTo>
                    <a:pt x="567888" y="241302"/>
                  </a:lnTo>
                  <a:lnTo>
                    <a:pt x="571626" y="288036"/>
                  </a:lnTo>
                  <a:lnTo>
                    <a:pt x="567888" y="334769"/>
                  </a:lnTo>
                  <a:lnTo>
                    <a:pt x="557063" y="379098"/>
                  </a:lnTo>
                  <a:lnTo>
                    <a:pt x="539740" y="420428"/>
                  </a:lnTo>
                  <a:lnTo>
                    <a:pt x="516506" y="458169"/>
                  </a:lnTo>
                  <a:lnTo>
                    <a:pt x="487949" y="491728"/>
                  </a:lnTo>
                  <a:lnTo>
                    <a:pt x="454656" y="520513"/>
                  </a:lnTo>
                  <a:lnTo>
                    <a:pt x="417215" y="543931"/>
                  </a:lnTo>
                  <a:lnTo>
                    <a:pt x="376213" y="561392"/>
                  </a:lnTo>
                  <a:lnTo>
                    <a:pt x="332238" y="572303"/>
                  </a:lnTo>
                  <a:lnTo>
                    <a:pt x="285876" y="576072"/>
                  </a:lnTo>
                  <a:lnTo>
                    <a:pt x="239512" y="572303"/>
                  </a:lnTo>
                  <a:lnTo>
                    <a:pt x="195527" y="561392"/>
                  </a:lnTo>
                  <a:lnTo>
                    <a:pt x="154510" y="543931"/>
                  </a:lnTo>
                  <a:lnTo>
                    <a:pt x="117052" y="520513"/>
                  </a:lnTo>
                  <a:lnTo>
                    <a:pt x="83740" y="491728"/>
                  </a:lnTo>
                  <a:lnTo>
                    <a:pt x="55164" y="458169"/>
                  </a:lnTo>
                  <a:lnTo>
                    <a:pt x="31913" y="420428"/>
                  </a:lnTo>
                  <a:lnTo>
                    <a:pt x="14576" y="379098"/>
                  </a:lnTo>
                  <a:lnTo>
                    <a:pt x="3742" y="334769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9646" y="3291204"/>
              <a:ext cx="848182" cy="84239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923403" y="4071103"/>
            <a:ext cx="2123440" cy="175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>
              <a:lnSpc>
                <a:spcPct val="105000"/>
              </a:lnSpc>
              <a:spcBef>
                <a:spcPts val="105"/>
              </a:spcBef>
            </a:pP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Source:</a:t>
            </a:r>
            <a:r>
              <a:rPr sz="120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00358E"/>
                </a:solidFill>
                <a:latin typeface="Calibri"/>
                <a:cs typeface="Calibri"/>
              </a:rPr>
              <a:t>Hydrosource</a:t>
            </a:r>
            <a:r>
              <a:rPr sz="1200" b="1" spc="8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358E"/>
                </a:solidFill>
                <a:latin typeface="Calibri"/>
                <a:cs typeface="Calibri"/>
              </a:rPr>
              <a:t>(ORNL) 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Input</a:t>
            </a:r>
            <a:r>
              <a:rPr sz="1200" b="1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252525"/>
                </a:solidFill>
                <a:latin typeface="Calibri"/>
                <a:cs typeface="Calibri"/>
              </a:rPr>
              <a:t>metric:</a:t>
            </a:r>
            <a:r>
              <a:rPr sz="1200" b="1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Annual</a:t>
            </a:r>
            <a:r>
              <a:rPr sz="120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Variable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Infiltration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Capacity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(VIC)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model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runoff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(mm/year)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5000"/>
              </a:lnSpc>
            </a:pP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Output:</a:t>
            </a:r>
            <a:r>
              <a:rPr sz="1200" b="1" spc="1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Average</a:t>
            </a:r>
            <a:r>
              <a:rPr sz="1200" spc="1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annual</a:t>
            </a:r>
            <a:r>
              <a:rPr sz="1200" spc="1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VIC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runoff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(pluvial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flooding)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252525"/>
                </a:solidFill>
                <a:latin typeface="Calibri"/>
                <a:cs typeface="Calibri"/>
              </a:rPr>
              <a:t>4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warming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scenarios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3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time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periods</a:t>
            </a:r>
            <a:r>
              <a:rPr sz="1200" spc="2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(historical,</a:t>
            </a:r>
            <a:r>
              <a:rPr sz="1200" spc="25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mid-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century,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end-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century)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40118" y="1479270"/>
            <a:ext cx="2277745" cy="483234"/>
          </a:xfrm>
          <a:custGeom>
            <a:avLst/>
            <a:gdLst/>
            <a:ahLst/>
            <a:cxnLst/>
            <a:rect l="l" t="t" r="r" b="b"/>
            <a:pathLst>
              <a:path w="2277745" h="483235">
                <a:moveTo>
                  <a:pt x="2277236" y="0"/>
                </a:moveTo>
                <a:lnTo>
                  <a:pt x="0" y="0"/>
                </a:lnTo>
                <a:lnTo>
                  <a:pt x="0" y="482625"/>
                </a:lnTo>
                <a:lnTo>
                  <a:pt x="2277236" y="482625"/>
                </a:lnTo>
                <a:lnTo>
                  <a:pt x="227723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94601" y="1576197"/>
            <a:ext cx="116840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60" dirty="0">
                <a:latin typeface="Calibri"/>
                <a:cs typeface="Calibri"/>
              </a:rPr>
              <a:t>Precipitation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281420" y="1419860"/>
            <a:ext cx="597535" cy="601980"/>
            <a:chOff x="6281420" y="1419860"/>
            <a:chExt cx="597535" cy="601980"/>
          </a:xfrm>
        </p:grpSpPr>
        <p:sp>
          <p:nvSpPr>
            <p:cNvPr id="18" name="object 18"/>
            <p:cNvSpPr/>
            <p:nvPr/>
          </p:nvSpPr>
          <p:spPr>
            <a:xfrm>
              <a:off x="6294120" y="1432560"/>
              <a:ext cx="572135" cy="576580"/>
            </a:xfrm>
            <a:custGeom>
              <a:avLst/>
              <a:gdLst/>
              <a:ahLst/>
              <a:cxnLst/>
              <a:rect l="l" t="t" r="r" b="b"/>
              <a:pathLst>
                <a:path w="572134" h="576580">
                  <a:moveTo>
                    <a:pt x="285750" y="0"/>
                  </a:moveTo>
                  <a:lnTo>
                    <a:pt x="239388" y="3768"/>
                  </a:lnTo>
                  <a:lnTo>
                    <a:pt x="195413" y="14679"/>
                  </a:lnTo>
                  <a:lnTo>
                    <a:pt x="154411" y="32140"/>
                  </a:lnTo>
                  <a:lnTo>
                    <a:pt x="116970" y="55558"/>
                  </a:lnTo>
                  <a:lnTo>
                    <a:pt x="83677" y="84343"/>
                  </a:lnTo>
                  <a:lnTo>
                    <a:pt x="55120" y="117902"/>
                  </a:lnTo>
                  <a:lnTo>
                    <a:pt x="31886" y="155643"/>
                  </a:lnTo>
                  <a:lnTo>
                    <a:pt x="14563" y="196973"/>
                  </a:lnTo>
                  <a:lnTo>
                    <a:pt x="3738" y="241302"/>
                  </a:lnTo>
                  <a:lnTo>
                    <a:pt x="0" y="288036"/>
                  </a:lnTo>
                  <a:lnTo>
                    <a:pt x="3738" y="334769"/>
                  </a:lnTo>
                  <a:lnTo>
                    <a:pt x="14563" y="379098"/>
                  </a:lnTo>
                  <a:lnTo>
                    <a:pt x="31886" y="420428"/>
                  </a:lnTo>
                  <a:lnTo>
                    <a:pt x="55120" y="458169"/>
                  </a:lnTo>
                  <a:lnTo>
                    <a:pt x="83677" y="491728"/>
                  </a:lnTo>
                  <a:lnTo>
                    <a:pt x="116970" y="520513"/>
                  </a:lnTo>
                  <a:lnTo>
                    <a:pt x="154411" y="543931"/>
                  </a:lnTo>
                  <a:lnTo>
                    <a:pt x="195413" y="561392"/>
                  </a:lnTo>
                  <a:lnTo>
                    <a:pt x="239388" y="572303"/>
                  </a:lnTo>
                  <a:lnTo>
                    <a:pt x="285750" y="576072"/>
                  </a:lnTo>
                  <a:lnTo>
                    <a:pt x="332114" y="572303"/>
                  </a:lnTo>
                  <a:lnTo>
                    <a:pt x="376099" y="561392"/>
                  </a:lnTo>
                  <a:lnTo>
                    <a:pt x="417116" y="543931"/>
                  </a:lnTo>
                  <a:lnTo>
                    <a:pt x="454574" y="520513"/>
                  </a:lnTo>
                  <a:lnTo>
                    <a:pt x="487886" y="491728"/>
                  </a:lnTo>
                  <a:lnTo>
                    <a:pt x="516462" y="458169"/>
                  </a:lnTo>
                  <a:lnTo>
                    <a:pt x="539713" y="420428"/>
                  </a:lnTo>
                  <a:lnTo>
                    <a:pt x="557050" y="379098"/>
                  </a:lnTo>
                  <a:lnTo>
                    <a:pt x="567884" y="334769"/>
                  </a:lnTo>
                  <a:lnTo>
                    <a:pt x="571626" y="288036"/>
                  </a:lnTo>
                  <a:lnTo>
                    <a:pt x="567884" y="241302"/>
                  </a:lnTo>
                  <a:lnTo>
                    <a:pt x="557050" y="196973"/>
                  </a:lnTo>
                  <a:lnTo>
                    <a:pt x="539713" y="155643"/>
                  </a:lnTo>
                  <a:lnTo>
                    <a:pt x="516462" y="117902"/>
                  </a:lnTo>
                  <a:lnTo>
                    <a:pt x="487886" y="84343"/>
                  </a:lnTo>
                  <a:lnTo>
                    <a:pt x="454574" y="55558"/>
                  </a:lnTo>
                  <a:lnTo>
                    <a:pt x="417116" y="32140"/>
                  </a:lnTo>
                  <a:lnTo>
                    <a:pt x="376099" y="14679"/>
                  </a:lnTo>
                  <a:lnTo>
                    <a:pt x="332114" y="376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94120" y="1432560"/>
              <a:ext cx="572135" cy="576580"/>
            </a:xfrm>
            <a:custGeom>
              <a:avLst/>
              <a:gdLst/>
              <a:ahLst/>
              <a:cxnLst/>
              <a:rect l="l" t="t" r="r" b="b"/>
              <a:pathLst>
                <a:path w="572134" h="576580">
                  <a:moveTo>
                    <a:pt x="0" y="288036"/>
                  </a:moveTo>
                  <a:lnTo>
                    <a:pt x="3738" y="241302"/>
                  </a:lnTo>
                  <a:lnTo>
                    <a:pt x="14563" y="196973"/>
                  </a:lnTo>
                  <a:lnTo>
                    <a:pt x="31886" y="155643"/>
                  </a:lnTo>
                  <a:lnTo>
                    <a:pt x="55120" y="117902"/>
                  </a:lnTo>
                  <a:lnTo>
                    <a:pt x="83677" y="84343"/>
                  </a:lnTo>
                  <a:lnTo>
                    <a:pt x="116970" y="55558"/>
                  </a:lnTo>
                  <a:lnTo>
                    <a:pt x="154411" y="32140"/>
                  </a:lnTo>
                  <a:lnTo>
                    <a:pt x="195413" y="14679"/>
                  </a:lnTo>
                  <a:lnTo>
                    <a:pt x="239388" y="3768"/>
                  </a:lnTo>
                  <a:lnTo>
                    <a:pt x="285750" y="0"/>
                  </a:lnTo>
                  <a:lnTo>
                    <a:pt x="332114" y="3768"/>
                  </a:lnTo>
                  <a:lnTo>
                    <a:pt x="376099" y="14679"/>
                  </a:lnTo>
                  <a:lnTo>
                    <a:pt x="417116" y="32140"/>
                  </a:lnTo>
                  <a:lnTo>
                    <a:pt x="454574" y="55558"/>
                  </a:lnTo>
                  <a:lnTo>
                    <a:pt x="487886" y="84343"/>
                  </a:lnTo>
                  <a:lnTo>
                    <a:pt x="516462" y="117902"/>
                  </a:lnTo>
                  <a:lnTo>
                    <a:pt x="539713" y="155643"/>
                  </a:lnTo>
                  <a:lnTo>
                    <a:pt x="557050" y="196973"/>
                  </a:lnTo>
                  <a:lnTo>
                    <a:pt x="567884" y="241302"/>
                  </a:lnTo>
                  <a:lnTo>
                    <a:pt x="571626" y="288036"/>
                  </a:lnTo>
                  <a:lnTo>
                    <a:pt x="567884" y="334769"/>
                  </a:lnTo>
                  <a:lnTo>
                    <a:pt x="557050" y="379098"/>
                  </a:lnTo>
                  <a:lnTo>
                    <a:pt x="539713" y="420428"/>
                  </a:lnTo>
                  <a:lnTo>
                    <a:pt x="516462" y="458169"/>
                  </a:lnTo>
                  <a:lnTo>
                    <a:pt x="487886" y="491728"/>
                  </a:lnTo>
                  <a:lnTo>
                    <a:pt x="454574" y="520513"/>
                  </a:lnTo>
                  <a:lnTo>
                    <a:pt x="417116" y="543931"/>
                  </a:lnTo>
                  <a:lnTo>
                    <a:pt x="376099" y="561392"/>
                  </a:lnTo>
                  <a:lnTo>
                    <a:pt x="332114" y="572303"/>
                  </a:lnTo>
                  <a:lnTo>
                    <a:pt x="285750" y="576072"/>
                  </a:lnTo>
                  <a:lnTo>
                    <a:pt x="239388" y="572303"/>
                  </a:lnTo>
                  <a:lnTo>
                    <a:pt x="195413" y="561392"/>
                  </a:lnTo>
                  <a:lnTo>
                    <a:pt x="154411" y="543931"/>
                  </a:lnTo>
                  <a:lnTo>
                    <a:pt x="116970" y="520513"/>
                  </a:lnTo>
                  <a:lnTo>
                    <a:pt x="83677" y="491728"/>
                  </a:lnTo>
                  <a:lnTo>
                    <a:pt x="55120" y="458169"/>
                  </a:lnTo>
                  <a:lnTo>
                    <a:pt x="31886" y="420428"/>
                  </a:lnTo>
                  <a:lnTo>
                    <a:pt x="14563" y="379098"/>
                  </a:lnTo>
                  <a:lnTo>
                    <a:pt x="3738" y="334769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0626" y="1779026"/>
              <a:ext cx="82418" cy="12286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380340" y="1534096"/>
              <a:ext cx="401955" cy="332740"/>
            </a:xfrm>
            <a:custGeom>
              <a:avLst/>
              <a:gdLst/>
              <a:ahLst/>
              <a:cxnLst/>
              <a:rect l="l" t="t" r="r" b="b"/>
              <a:pathLst>
                <a:path w="401954" h="332739">
                  <a:moveTo>
                    <a:pt x="130848" y="303441"/>
                  </a:moveTo>
                  <a:lnTo>
                    <a:pt x="126250" y="287642"/>
                  </a:lnTo>
                  <a:lnTo>
                    <a:pt x="116128" y="268262"/>
                  </a:lnTo>
                  <a:lnTo>
                    <a:pt x="106006" y="251853"/>
                  </a:lnTo>
                  <a:lnTo>
                    <a:pt x="101409" y="244932"/>
                  </a:lnTo>
                  <a:lnTo>
                    <a:pt x="96812" y="251777"/>
                  </a:lnTo>
                  <a:lnTo>
                    <a:pt x="86690" y="268046"/>
                  </a:lnTo>
                  <a:lnTo>
                    <a:pt x="76568" y="287388"/>
                  </a:lnTo>
                  <a:lnTo>
                    <a:pt x="71970" y="303441"/>
                  </a:lnTo>
                  <a:lnTo>
                    <a:pt x="74256" y="314921"/>
                  </a:lnTo>
                  <a:lnTo>
                    <a:pt x="80505" y="324218"/>
                  </a:lnTo>
                  <a:lnTo>
                    <a:pt x="89852" y="330428"/>
                  </a:lnTo>
                  <a:lnTo>
                    <a:pt x="101409" y="332701"/>
                  </a:lnTo>
                  <a:lnTo>
                    <a:pt x="112966" y="330428"/>
                  </a:lnTo>
                  <a:lnTo>
                    <a:pt x="122313" y="324218"/>
                  </a:lnTo>
                  <a:lnTo>
                    <a:pt x="128562" y="314921"/>
                  </a:lnTo>
                  <a:lnTo>
                    <a:pt x="130848" y="303441"/>
                  </a:lnTo>
                  <a:close/>
                </a:path>
                <a:path w="401954" h="332739">
                  <a:moveTo>
                    <a:pt x="331000" y="303441"/>
                  </a:moveTo>
                  <a:lnTo>
                    <a:pt x="326402" y="287642"/>
                  </a:lnTo>
                  <a:lnTo>
                    <a:pt x="316280" y="268262"/>
                  </a:lnTo>
                  <a:lnTo>
                    <a:pt x="306171" y="251853"/>
                  </a:lnTo>
                  <a:lnTo>
                    <a:pt x="301574" y="244932"/>
                  </a:lnTo>
                  <a:lnTo>
                    <a:pt x="296964" y="251777"/>
                  </a:lnTo>
                  <a:lnTo>
                    <a:pt x="286854" y="268046"/>
                  </a:lnTo>
                  <a:lnTo>
                    <a:pt x="276733" y="287388"/>
                  </a:lnTo>
                  <a:lnTo>
                    <a:pt x="272135" y="303441"/>
                  </a:lnTo>
                  <a:lnTo>
                    <a:pt x="274408" y="314921"/>
                  </a:lnTo>
                  <a:lnTo>
                    <a:pt x="280670" y="324218"/>
                  </a:lnTo>
                  <a:lnTo>
                    <a:pt x="290017" y="330428"/>
                  </a:lnTo>
                  <a:lnTo>
                    <a:pt x="301574" y="332701"/>
                  </a:lnTo>
                  <a:lnTo>
                    <a:pt x="313118" y="330428"/>
                  </a:lnTo>
                  <a:lnTo>
                    <a:pt x="322465" y="324218"/>
                  </a:lnTo>
                  <a:lnTo>
                    <a:pt x="328726" y="314921"/>
                  </a:lnTo>
                  <a:lnTo>
                    <a:pt x="331000" y="303441"/>
                  </a:lnTo>
                  <a:close/>
                </a:path>
                <a:path w="401954" h="332739">
                  <a:moveTo>
                    <a:pt x="401650" y="165950"/>
                  </a:moveTo>
                  <a:lnTo>
                    <a:pt x="382219" y="123825"/>
                  </a:lnTo>
                  <a:lnTo>
                    <a:pt x="349186" y="110744"/>
                  </a:lnTo>
                  <a:lnTo>
                    <a:pt x="336892" y="111544"/>
                  </a:lnTo>
                  <a:lnTo>
                    <a:pt x="334937" y="94513"/>
                  </a:lnTo>
                  <a:lnTo>
                    <a:pt x="307454" y="54203"/>
                  </a:lnTo>
                  <a:lnTo>
                    <a:pt x="260438" y="40957"/>
                  </a:lnTo>
                  <a:lnTo>
                    <a:pt x="243878" y="44259"/>
                  </a:lnTo>
                  <a:lnTo>
                    <a:pt x="226568" y="22047"/>
                  </a:lnTo>
                  <a:lnTo>
                    <a:pt x="203479" y="6959"/>
                  </a:lnTo>
                  <a:lnTo>
                    <a:pt x="176733" y="0"/>
                  </a:lnTo>
                  <a:lnTo>
                    <a:pt x="148501" y="2133"/>
                  </a:lnTo>
                  <a:lnTo>
                    <a:pt x="122478" y="13017"/>
                  </a:lnTo>
                  <a:lnTo>
                    <a:pt x="101930" y="31318"/>
                  </a:lnTo>
                  <a:lnTo>
                    <a:pt x="88315" y="55206"/>
                  </a:lnTo>
                  <a:lnTo>
                    <a:pt x="83159" y="82867"/>
                  </a:lnTo>
                  <a:lnTo>
                    <a:pt x="63792" y="82042"/>
                  </a:lnTo>
                  <a:lnTo>
                    <a:pt x="14871" y="108610"/>
                  </a:lnTo>
                  <a:lnTo>
                    <a:pt x="0" y="143281"/>
                  </a:lnTo>
                  <a:lnTo>
                    <a:pt x="139" y="162090"/>
                  </a:lnTo>
                  <a:lnTo>
                    <a:pt x="15582" y="196938"/>
                  </a:lnTo>
                  <a:lnTo>
                    <a:pt x="65493" y="222123"/>
                  </a:lnTo>
                  <a:lnTo>
                    <a:pt x="348081" y="222123"/>
                  </a:lnTo>
                  <a:lnTo>
                    <a:pt x="369366" y="216801"/>
                  </a:lnTo>
                  <a:lnTo>
                    <a:pt x="386346" y="204571"/>
                  </a:lnTo>
                  <a:lnTo>
                    <a:pt x="397586" y="187071"/>
                  </a:lnTo>
                  <a:lnTo>
                    <a:pt x="401650" y="16595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390513" y="2079116"/>
            <a:ext cx="216725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Source: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70" dirty="0">
                <a:solidFill>
                  <a:srgbClr val="00358E"/>
                </a:solidFill>
                <a:latin typeface="Calibri"/>
                <a:cs typeface="Calibri"/>
              </a:rPr>
              <a:t>CLIMRR</a:t>
            </a:r>
            <a:r>
              <a:rPr sz="1200" b="1" spc="10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358E"/>
                </a:solidFill>
                <a:latin typeface="Calibri"/>
                <a:cs typeface="Calibri"/>
              </a:rPr>
              <a:t>(ANL)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5000"/>
              </a:lnSpc>
            </a:pP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Input</a:t>
            </a:r>
            <a:r>
              <a:rPr sz="1200" b="1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252525"/>
                </a:solidFill>
                <a:latin typeface="Calibri"/>
                <a:cs typeface="Calibri"/>
              </a:rPr>
              <a:t>metric:</a:t>
            </a:r>
            <a:r>
              <a:rPr sz="1200" b="1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Annual</a:t>
            </a:r>
            <a:r>
              <a:rPr sz="120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total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precipitation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(in/year)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by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grid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cell 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Output:</a:t>
            </a:r>
            <a:r>
              <a:rPr sz="1200" b="1" spc="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Max</a:t>
            </a:r>
            <a:r>
              <a:rPr sz="1200" spc="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annual</a:t>
            </a:r>
            <a:r>
              <a:rPr sz="1200" spc="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total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precipitation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(in/year)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by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county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255886" y="1479270"/>
            <a:ext cx="2277745" cy="483234"/>
          </a:xfrm>
          <a:custGeom>
            <a:avLst/>
            <a:gdLst/>
            <a:ahLst/>
            <a:cxnLst/>
            <a:rect l="l" t="t" r="r" b="b"/>
            <a:pathLst>
              <a:path w="2277745" h="483235">
                <a:moveTo>
                  <a:pt x="2277236" y="0"/>
                </a:moveTo>
                <a:lnTo>
                  <a:pt x="0" y="0"/>
                </a:lnTo>
                <a:lnTo>
                  <a:pt x="0" y="482625"/>
                </a:lnTo>
                <a:lnTo>
                  <a:pt x="2277236" y="482625"/>
                </a:lnTo>
                <a:lnTo>
                  <a:pt x="227723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025633" y="1576197"/>
            <a:ext cx="73977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50" dirty="0">
                <a:latin typeface="Calibri"/>
                <a:cs typeface="Calibri"/>
              </a:rPr>
              <a:t>Drought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997188" y="1419860"/>
            <a:ext cx="597535" cy="601980"/>
            <a:chOff x="8997188" y="1419860"/>
            <a:chExt cx="597535" cy="601980"/>
          </a:xfrm>
        </p:grpSpPr>
        <p:sp>
          <p:nvSpPr>
            <p:cNvPr id="26" name="object 26"/>
            <p:cNvSpPr/>
            <p:nvPr/>
          </p:nvSpPr>
          <p:spPr>
            <a:xfrm>
              <a:off x="9009888" y="1432560"/>
              <a:ext cx="572135" cy="576580"/>
            </a:xfrm>
            <a:custGeom>
              <a:avLst/>
              <a:gdLst/>
              <a:ahLst/>
              <a:cxnLst/>
              <a:rect l="l" t="t" r="r" b="b"/>
              <a:pathLst>
                <a:path w="572134" h="576580">
                  <a:moveTo>
                    <a:pt x="285750" y="0"/>
                  </a:moveTo>
                  <a:lnTo>
                    <a:pt x="239388" y="3768"/>
                  </a:lnTo>
                  <a:lnTo>
                    <a:pt x="195413" y="14679"/>
                  </a:lnTo>
                  <a:lnTo>
                    <a:pt x="154411" y="32140"/>
                  </a:lnTo>
                  <a:lnTo>
                    <a:pt x="116970" y="55558"/>
                  </a:lnTo>
                  <a:lnTo>
                    <a:pt x="83677" y="84343"/>
                  </a:lnTo>
                  <a:lnTo>
                    <a:pt x="55120" y="117902"/>
                  </a:lnTo>
                  <a:lnTo>
                    <a:pt x="31886" y="155643"/>
                  </a:lnTo>
                  <a:lnTo>
                    <a:pt x="14563" y="196973"/>
                  </a:lnTo>
                  <a:lnTo>
                    <a:pt x="3738" y="241302"/>
                  </a:lnTo>
                  <a:lnTo>
                    <a:pt x="0" y="288036"/>
                  </a:lnTo>
                  <a:lnTo>
                    <a:pt x="3738" y="334769"/>
                  </a:lnTo>
                  <a:lnTo>
                    <a:pt x="14563" y="379098"/>
                  </a:lnTo>
                  <a:lnTo>
                    <a:pt x="31886" y="420428"/>
                  </a:lnTo>
                  <a:lnTo>
                    <a:pt x="55120" y="458169"/>
                  </a:lnTo>
                  <a:lnTo>
                    <a:pt x="83677" y="491728"/>
                  </a:lnTo>
                  <a:lnTo>
                    <a:pt x="116970" y="520513"/>
                  </a:lnTo>
                  <a:lnTo>
                    <a:pt x="154411" y="543931"/>
                  </a:lnTo>
                  <a:lnTo>
                    <a:pt x="195413" y="561392"/>
                  </a:lnTo>
                  <a:lnTo>
                    <a:pt x="239388" y="572303"/>
                  </a:lnTo>
                  <a:lnTo>
                    <a:pt x="285750" y="576072"/>
                  </a:lnTo>
                  <a:lnTo>
                    <a:pt x="332114" y="572303"/>
                  </a:lnTo>
                  <a:lnTo>
                    <a:pt x="376099" y="561392"/>
                  </a:lnTo>
                  <a:lnTo>
                    <a:pt x="417116" y="543931"/>
                  </a:lnTo>
                  <a:lnTo>
                    <a:pt x="454574" y="520513"/>
                  </a:lnTo>
                  <a:lnTo>
                    <a:pt x="487886" y="491728"/>
                  </a:lnTo>
                  <a:lnTo>
                    <a:pt x="516462" y="458169"/>
                  </a:lnTo>
                  <a:lnTo>
                    <a:pt x="539713" y="420428"/>
                  </a:lnTo>
                  <a:lnTo>
                    <a:pt x="557050" y="379098"/>
                  </a:lnTo>
                  <a:lnTo>
                    <a:pt x="567884" y="334769"/>
                  </a:lnTo>
                  <a:lnTo>
                    <a:pt x="571626" y="288036"/>
                  </a:lnTo>
                  <a:lnTo>
                    <a:pt x="567884" y="241302"/>
                  </a:lnTo>
                  <a:lnTo>
                    <a:pt x="557050" y="196973"/>
                  </a:lnTo>
                  <a:lnTo>
                    <a:pt x="539713" y="155643"/>
                  </a:lnTo>
                  <a:lnTo>
                    <a:pt x="516462" y="117902"/>
                  </a:lnTo>
                  <a:lnTo>
                    <a:pt x="487886" y="84343"/>
                  </a:lnTo>
                  <a:lnTo>
                    <a:pt x="454574" y="55558"/>
                  </a:lnTo>
                  <a:lnTo>
                    <a:pt x="417116" y="32140"/>
                  </a:lnTo>
                  <a:lnTo>
                    <a:pt x="376099" y="14679"/>
                  </a:lnTo>
                  <a:lnTo>
                    <a:pt x="332114" y="376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009888" y="1432560"/>
              <a:ext cx="572135" cy="576580"/>
            </a:xfrm>
            <a:custGeom>
              <a:avLst/>
              <a:gdLst/>
              <a:ahLst/>
              <a:cxnLst/>
              <a:rect l="l" t="t" r="r" b="b"/>
              <a:pathLst>
                <a:path w="572134" h="576580">
                  <a:moveTo>
                    <a:pt x="0" y="288036"/>
                  </a:moveTo>
                  <a:lnTo>
                    <a:pt x="3738" y="241302"/>
                  </a:lnTo>
                  <a:lnTo>
                    <a:pt x="14563" y="196973"/>
                  </a:lnTo>
                  <a:lnTo>
                    <a:pt x="31886" y="155643"/>
                  </a:lnTo>
                  <a:lnTo>
                    <a:pt x="55120" y="117902"/>
                  </a:lnTo>
                  <a:lnTo>
                    <a:pt x="83677" y="84343"/>
                  </a:lnTo>
                  <a:lnTo>
                    <a:pt x="116970" y="55558"/>
                  </a:lnTo>
                  <a:lnTo>
                    <a:pt x="154411" y="32140"/>
                  </a:lnTo>
                  <a:lnTo>
                    <a:pt x="195413" y="14679"/>
                  </a:lnTo>
                  <a:lnTo>
                    <a:pt x="239388" y="3768"/>
                  </a:lnTo>
                  <a:lnTo>
                    <a:pt x="285750" y="0"/>
                  </a:lnTo>
                  <a:lnTo>
                    <a:pt x="332114" y="3768"/>
                  </a:lnTo>
                  <a:lnTo>
                    <a:pt x="376099" y="14679"/>
                  </a:lnTo>
                  <a:lnTo>
                    <a:pt x="417116" y="32140"/>
                  </a:lnTo>
                  <a:lnTo>
                    <a:pt x="454574" y="55558"/>
                  </a:lnTo>
                  <a:lnTo>
                    <a:pt x="487886" y="84343"/>
                  </a:lnTo>
                  <a:lnTo>
                    <a:pt x="516462" y="117902"/>
                  </a:lnTo>
                  <a:lnTo>
                    <a:pt x="539713" y="155643"/>
                  </a:lnTo>
                  <a:lnTo>
                    <a:pt x="557050" y="196973"/>
                  </a:lnTo>
                  <a:lnTo>
                    <a:pt x="567884" y="241302"/>
                  </a:lnTo>
                  <a:lnTo>
                    <a:pt x="571626" y="288036"/>
                  </a:lnTo>
                  <a:lnTo>
                    <a:pt x="567884" y="334769"/>
                  </a:lnTo>
                  <a:lnTo>
                    <a:pt x="557050" y="379098"/>
                  </a:lnTo>
                  <a:lnTo>
                    <a:pt x="539713" y="420428"/>
                  </a:lnTo>
                  <a:lnTo>
                    <a:pt x="516462" y="458169"/>
                  </a:lnTo>
                  <a:lnTo>
                    <a:pt x="487886" y="491728"/>
                  </a:lnTo>
                  <a:lnTo>
                    <a:pt x="454574" y="520513"/>
                  </a:lnTo>
                  <a:lnTo>
                    <a:pt x="417116" y="543931"/>
                  </a:lnTo>
                  <a:lnTo>
                    <a:pt x="376099" y="561392"/>
                  </a:lnTo>
                  <a:lnTo>
                    <a:pt x="332114" y="572303"/>
                  </a:lnTo>
                  <a:lnTo>
                    <a:pt x="285750" y="576072"/>
                  </a:lnTo>
                  <a:lnTo>
                    <a:pt x="239388" y="572303"/>
                  </a:lnTo>
                  <a:lnTo>
                    <a:pt x="195413" y="561392"/>
                  </a:lnTo>
                  <a:lnTo>
                    <a:pt x="154411" y="543931"/>
                  </a:lnTo>
                  <a:lnTo>
                    <a:pt x="116970" y="520513"/>
                  </a:lnTo>
                  <a:lnTo>
                    <a:pt x="83677" y="491728"/>
                  </a:lnTo>
                  <a:lnTo>
                    <a:pt x="55120" y="458169"/>
                  </a:lnTo>
                  <a:lnTo>
                    <a:pt x="31886" y="420428"/>
                  </a:lnTo>
                  <a:lnTo>
                    <a:pt x="14563" y="379098"/>
                  </a:lnTo>
                  <a:lnTo>
                    <a:pt x="3738" y="334769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199750" y="1527321"/>
              <a:ext cx="193675" cy="387350"/>
            </a:xfrm>
            <a:custGeom>
              <a:avLst/>
              <a:gdLst/>
              <a:ahLst/>
              <a:cxnLst/>
              <a:rect l="l" t="t" r="r" b="b"/>
              <a:pathLst>
                <a:path w="193675" h="387350">
                  <a:moveTo>
                    <a:pt x="98494" y="0"/>
                  </a:moveTo>
                  <a:lnTo>
                    <a:pt x="71309" y="85991"/>
                  </a:lnTo>
                  <a:lnTo>
                    <a:pt x="68330" y="140422"/>
                  </a:lnTo>
                  <a:lnTo>
                    <a:pt x="67050" y="204181"/>
                  </a:lnTo>
                  <a:lnTo>
                    <a:pt x="68158" y="241765"/>
                  </a:lnTo>
                  <a:lnTo>
                    <a:pt x="44519" y="241765"/>
                  </a:lnTo>
                  <a:lnTo>
                    <a:pt x="39397" y="236050"/>
                  </a:lnTo>
                  <a:lnTo>
                    <a:pt x="39397" y="171433"/>
                  </a:lnTo>
                  <a:lnTo>
                    <a:pt x="37871" y="162806"/>
                  </a:lnTo>
                  <a:lnTo>
                    <a:pt x="33685" y="155828"/>
                  </a:lnTo>
                  <a:lnTo>
                    <a:pt x="27430" y="151158"/>
                  </a:lnTo>
                  <a:lnTo>
                    <a:pt x="19698" y="149454"/>
                  </a:lnTo>
                  <a:lnTo>
                    <a:pt x="11967" y="151158"/>
                  </a:lnTo>
                  <a:lnTo>
                    <a:pt x="5712" y="155828"/>
                  </a:lnTo>
                  <a:lnTo>
                    <a:pt x="1526" y="162806"/>
                  </a:lnTo>
                  <a:lnTo>
                    <a:pt x="0" y="171433"/>
                  </a:lnTo>
                  <a:lnTo>
                    <a:pt x="0" y="228577"/>
                  </a:lnTo>
                  <a:lnTo>
                    <a:pt x="14971" y="269018"/>
                  </a:lnTo>
                  <a:lnTo>
                    <a:pt x="51217" y="285722"/>
                  </a:lnTo>
                  <a:lnTo>
                    <a:pt x="70522" y="285722"/>
                  </a:lnTo>
                  <a:lnTo>
                    <a:pt x="76825" y="386824"/>
                  </a:lnTo>
                  <a:lnTo>
                    <a:pt x="120163" y="386824"/>
                  </a:lnTo>
                  <a:lnTo>
                    <a:pt x="126811" y="284829"/>
                  </a:lnTo>
                  <a:lnTo>
                    <a:pt x="129224" y="232973"/>
                  </a:lnTo>
                  <a:lnTo>
                    <a:pt x="141831" y="232973"/>
                  </a:lnTo>
                  <a:lnTo>
                    <a:pt x="161801" y="228495"/>
                  </a:lnTo>
                  <a:lnTo>
                    <a:pt x="178077" y="216270"/>
                  </a:lnTo>
                  <a:lnTo>
                    <a:pt x="189035" y="198110"/>
                  </a:lnTo>
                  <a:lnTo>
                    <a:pt x="193048" y="175829"/>
                  </a:lnTo>
                  <a:lnTo>
                    <a:pt x="193048" y="83518"/>
                  </a:lnTo>
                  <a:lnTo>
                    <a:pt x="191521" y="74892"/>
                  </a:lnTo>
                  <a:lnTo>
                    <a:pt x="187335" y="67914"/>
                  </a:lnTo>
                  <a:lnTo>
                    <a:pt x="181081" y="63243"/>
                  </a:lnTo>
                  <a:lnTo>
                    <a:pt x="173349" y="61540"/>
                  </a:lnTo>
                  <a:lnTo>
                    <a:pt x="165617" y="63243"/>
                  </a:lnTo>
                  <a:lnTo>
                    <a:pt x="159363" y="67914"/>
                  </a:lnTo>
                  <a:lnTo>
                    <a:pt x="155177" y="74892"/>
                  </a:lnTo>
                  <a:lnTo>
                    <a:pt x="153650" y="83518"/>
                  </a:lnTo>
                  <a:lnTo>
                    <a:pt x="153651" y="183302"/>
                  </a:lnTo>
                  <a:lnTo>
                    <a:pt x="148529" y="189016"/>
                  </a:lnTo>
                  <a:lnTo>
                    <a:pt x="130012" y="189016"/>
                  </a:lnTo>
                  <a:lnTo>
                    <a:pt x="128491" y="136528"/>
                  </a:lnTo>
                  <a:lnTo>
                    <a:pt x="125530" y="83628"/>
                  </a:lnTo>
                  <a:lnTo>
                    <a:pt x="121344" y="26374"/>
                  </a:lnTo>
                  <a:lnTo>
                    <a:pt x="119547" y="16195"/>
                  </a:lnTo>
                  <a:lnTo>
                    <a:pt x="114647" y="7912"/>
                  </a:lnTo>
                  <a:lnTo>
                    <a:pt x="107383" y="2266"/>
                  </a:lnTo>
                  <a:lnTo>
                    <a:pt x="98494" y="0"/>
                  </a:lnTo>
                  <a:close/>
                </a:path>
              </a:pathLst>
            </a:custGeom>
            <a:solidFill>
              <a:srgbClr val="D75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173336" y="2031872"/>
            <a:ext cx="212026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Source: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70" dirty="0">
                <a:solidFill>
                  <a:srgbClr val="00358E"/>
                </a:solidFill>
                <a:latin typeface="Calibri"/>
                <a:cs typeface="Calibri"/>
              </a:rPr>
              <a:t>CLIMRR</a:t>
            </a:r>
            <a:r>
              <a:rPr sz="1200" b="1" spc="10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358E"/>
                </a:solidFill>
                <a:latin typeface="Calibri"/>
                <a:cs typeface="Calibri"/>
              </a:rPr>
              <a:t>(ANL)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5000"/>
              </a:lnSpc>
            </a:pP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Input</a:t>
            </a:r>
            <a:r>
              <a:rPr sz="1200" b="1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252525"/>
                </a:solidFill>
                <a:latin typeface="Calibri"/>
                <a:cs typeface="Calibri"/>
              </a:rPr>
              <a:t>metric:</a:t>
            </a:r>
            <a:r>
              <a:rPr sz="1200" b="1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Consecutive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days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no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precipitation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by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grid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cell </a:t>
            </a: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Output:</a:t>
            </a:r>
            <a:r>
              <a:rPr sz="1200" b="1" spc="1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Max</a:t>
            </a:r>
            <a:r>
              <a:rPr sz="1200" spc="2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consecutive</a:t>
            </a:r>
            <a:r>
              <a:rPr sz="1200" spc="2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days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no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precipitation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by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county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95473" y="3470630"/>
            <a:ext cx="2277745" cy="483234"/>
          </a:xfrm>
          <a:custGeom>
            <a:avLst/>
            <a:gdLst/>
            <a:ahLst/>
            <a:cxnLst/>
            <a:rect l="l" t="t" r="r" b="b"/>
            <a:pathLst>
              <a:path w="2277745" h="483235">
                <a:moveTo>
                  <a:pt x="2277237" y="0"/>
                </a:moveTo>
                <a:lnTo>
                  <a:pt x="0" y="0"/>
                </a:lnTo>
                <a:lnTo>
                  <a:pt x="0" y="482625"/>
                </a:lnTo>
                <a:lnTo>
                  <a:pt x="2277237" y="482625"/>
                </a:lnTo>
                <a:lnTo>
                  <a:pt x="227723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307460" y="3567810"/>
            <a:ext cx="451484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70" dirty="0">
                <a:latin typeface="Calibri"/>
                <a:cs typeface="Calibri"/>
              </a:rPr>
              <a:t>Heat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136648" y="3411092"/>
            <a:ext cx="597535" cy="601980"/>
            <a:chOff x="2136648" y="3411092"/>
            <a:chExt cx="597535" cy="601980"/>
          </a:xfrm>
        </p:grpSpPr>
        <p:sp>
          <p:nvSpPr>
            <p:cNvPr id="33" name="object 33"/>
            <p:cNvSpPr/>
            <p:nvPr/>
          </p:nvSpPr>
          <p:spPr>
            <a:xfrm>
              <a:off x="2149348" y="3423792"/>
              <a:ext cx="572135" cy="576580"/>
            </a:xfrm>
            <a:custGeom>
              <a:avLst/>
              <a:gdLst/>
              <a:ahLst/>
              <a:cxnLst/>
              <a:rect l="l" t="t" r="r" b="b"/>
              <a:pathLst>
                <a:path w="572135" h="576579">
                  <a:moveTo>
                    <a:pt x="285876" y="0"/>
                  </a:moveTo>
                  <a:lnTo>
                    <a:pt x="239512" y="3771"/>
                  </a:lnTo>
                  <a:lnTo>
                    <a:pt x="195527" y="14691"/>
                  </a:lnTo>
                  <a:lnTo>
                    <a:pt x="154510" y="32164"/>
                  </a:lnTo>
                  <a:lnTo>
                    <a:pt x="117052" y="55595"/>
                  </a:lnTo>
                  <a:lnTo>
                    <a:pt x="83740" y="84391"/>
                  </a:lnTo>
                  <a:lnTo>
                    <a:pt x="55164" y="117957"/>
                  </a:lnTo>
                  <a:lnTo>
                    <a:pt x="31913" y="155699"/>
                  </a:lnTo>
                  <a:lnTo>
                    <a:pt x="14576" y="197022"/>
                  </a:lnTo>
                  <a:lnTo>
                    <a:pt x="3742" y="241333"/>
                  </a:lnTo>
                  <a:lnTo>
                    <a:pt x="0" y="288036"/>
                  </a:lnTo>
                  <a:lnTo>
                    <a:pt x="3742" y="334769"/>
                  </a:lnTo>
                  <a:lnTo>
                    <a:pt x="14576" y="379098"/>
                  </a:lnTo>
                  <a:lnTo>
                    <a:pt x="31913" y="420428"/>
                  </a:lnTo>
                  <a:lnTo>
                    <a:pt x="55164" y="458169"/>
                  </a:lnTo>
                  <a:lnTo>
                    <a:pt x="83740" y="491728"/>
                  </a:lnTo>
                  <a:lnTo>
                    <a:pt x="117052" y="520513"/>
                  </a:lnTo>
                  <a:lnTo>
                    <a:pt x="154510" y="543931"/>
                  </a:lnTo>
                  <a:lnTo>
                    <a:pt x="195527" y="561392"/>
                  </a:lnTo>
                  <a:lnTo>
                    <a:pt x="239512" y="572303"/>
                  </a:lnTo>
                  <a:lnTo>
                    <a:pt x="285876" y="576072"/>
                  </a:lnTo>
                  <a:lnTo>
                    <a:pt x="332238" y="572303"/>
                  </a:lnTo>
                  <a:lnTo>
                    <a:pt x="376213" y="561392"/>
                  </a:lnTo>
                  <a:lnTo>
                    <a:pt x="417215" y="543931"/>
                  </a:lnTo>
                  <a:lnTo>
                    <a:pt x="454656" y="520513"/>
                  </a:lnTo>
                  <a:lnTo>
                    <a:pt x="487949" y="491728"/>
                  </a:lnTo>
                  <a:lnTo>
                    <a:pt x="516506" y="458169"/>
                  </a:lnTo>
                  <a:lnTo>
                    <a:pt x="539740" y="420428"/>
                  </a:lnTo>
                  <a:lnTo>
                    <a:pt x="557063" y="379098"/>
                  </a:lnTo>
                  <a:lnTo>
                    <a:pt x="567888" y="334769"/>
                  </a:lnTo>
                  <a:lnTo>
                    <a:pt x="571626" y="288036"/>
                  </a:lnTo>
                  <a:lnTo>
                    <a:pt x="567888" y="241333"/>
                  </a:lnTo>
                  <a:lnTo>
                    <a:pt x="557063" y="197022"/>
                  </a:lnTo>
                  <a:lnTo>
                    <a:pt x="539740" y="155699"/>
                  </a:lnTo>
                  <a:lnTo>
                    <a:pt x="516506" y="117957"/>
                  </a:lnTo>
                  <a:lnTo>
                    <a:pt x="487949" y="84391"/>
                  </a:lnTo>
                  <a:lnTo>
                    <a:pt x="454656" y="55595"/>
                  </a:lnTo>
                  <a:lnTo>
                    <a:pt x="417215" y="32164"/>
                  </a:lnTo>
                  <a:lnTo>
                    <a:pt x="376213" y="14691"/>
                  </a:lnTo>
                  <a:lnTo>
                    <a:pt x="332238" y="3771"/>
                  </a:lnTo>
                  <a:lnTo>
                    <a:pt x="285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49348" y="3423792"/>
              <a:ext cx="572135" cy="576580"/>
            </a:xfrm>
            <a:custGeom>
              <a:avLst/>
              <a:gdLst/>
              <a:ahLst/>
              <a:cxnLst/>
              <a:rect l="l" t="t" r="r" b="b"/>
              <a:pathLst>
                <a:path w="572135" h="576579">
                  <a:moveTo>
                    <a:pt x="0" y="288036"/>
                  </a:moveTo>
                  <a:lnTo>
                    <a:pt x="3742" y="241333"/>
                  </a:lnTo>
                  <a:lnTo>
                    <a:pt x="14576" y="197022"/>
                  </a:lnTo>
                  <a:lnTo>
                    <a:pt x="31913" y="155699"/>
                  </a:lnTo>
                  <a:lnTo>
                    <a:pt x="55164" y="117957"/>
                  </a:lnTo>
                  <a:lnTo>
                    <a:pt x="83740" y="84391"/>
                  </a:lnTo>
                  <a:lnTo>
                    <a:pt x="117052" y="55595"/>
                  </a:lnTo>
                  <a:lnTo>
                    <a:pt x="154510" y="32164"/>
                  </a:lnTo>
                  <a:lnTo>
                    <a:pt x="195527" y="14691"/>
                  </a:lnTo>
                  <a:lnTo>
                    <a:pt x="239512" y="3771"/>
                  </a:lnTo>
                  <a:lnTo>
                    <a:pt x="285876" y="0"/>
                  </a:lnTo>
                  <a:lnTo>
                    <a:pt x="332238" y="3771"/>
                  </a:lnTo>
                  <a:lnTo>
                    <a:pt x="376213" y="14691"/>
                  </a:lnTo>
                  <a:lnTo>
                    <a:pt x="417215" y="32164"/>
                  </a:lnTo>
                  <a:lnTo>
                    <a:pt x="454656" y="55595"/>
                  </a:lnTo>
                  <a:lnTo>
                    <a:pt x="487949" y="84391"/>
                  </a:lnTo>
                  <a:lnTo>
                    <a:pt x="516506" y="117957"/>
                  </a:lnTo>
                  <a:lnTo>
                    <a:pt x="539740" y="155699"/>
                  </a:lnTo>
                  <a:lnTo>
                    <a:pt x="557063" y="197022"/>
                  </a:lnTo>
                  <a:lnTo>
                    <a:pt x="567888" y="241333"/>
                  </a:lnTo>
                  <a:lnTo>
                    <a:pt x="571626" y="288036"/>
                  </a:lnTo>
                  <a:lnTo>
                    <a:pt x="567888" y="334769"/>
                  </a:lnTo>
                  <a:lnTo>
                    <a:pt x="557063" y="379098"/>
                  </a:lnTo>
                  <a:lnTo>
                    <a:pt x="539740" y="420428"/>
                  </a:lnTo>
                  <a:lnTo>
                    <a:pt x="516506" y="458169"/>
                  </a:lnTo>
                  <a:lnTo>
                    <a:pt x="487949" y="491728"/>
                  </a:lnTo>
                  <a:lnTo>
                    <a:pt x="454656" y="520513"/>
                  </a:lnTo>
                  <a:lnTo>
                    <a:pt x="417215" y="543931"/>
                  </a:lnTo>
                  <a:lnTo>
                    <a:pt x="376213" y="561392"/>
                  </a:lnTo>
                  <a:lnTo>
                    <a:pt x="332238" y="572303"/>
                  </a:lnTo>
                  <a:lnTo>
                    <a:pt x="285876" y="576072"/>
                  </a:lnTo>
                  <a:lnTo>
                    <a:pt x="239512" y="572303"/>
                  </a:lnTo>
                  <a:lnTo>
                    <a:pt x="195527" y="561392"/>
                  </a:lnTo>
                  <a:lnTo>
                    <a:pt x="154510" y="543931"/>
                  </a:lnTo>
                  <a:lnTo>
                    <a:pt x="117052" y="520513"/>
                  </a:lnTo>
                  <a:lnTo>
                    <a:pt x="83740" y="491728"/>
                  </a:lnTo>
                  <a:lnTo>
                    <a:pt x="55164" y="458169"/>
                  </a:lnTo>
                  <a:lnTo>
                    <a:pt x="31913" y="420428"/>
                  </a:lnTo>
                  <a:lnTo>
                    <a:pt x="14576" y="379098"/>
                  </a:lnTo>
                  <a:lnTo>
                    <a:pt x="3742" y="334769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0022" y="3520586"/>
              <a:ext cx="389222" cy="386824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2328798" y="4094598"/>
            <a:ext cx="2268220" cy="17545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Source:</a:t>
            </a:r>
            <a:r>
              <a:rPr sz="12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65" dirty="0">
                <a:solidFill>
                  <a:srgbClr val="00358E"/>
                </a:solidFill>
                <a:latin typeface="Calibri"/>
                <a:cs typeface="Calibri"/>
              </a:rPr>
              <a:t>CLIMRR</a:t>
            </a:r>
            <a:r>
              <a:rPr sz="1200" b="1" spc="114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358E"/>
                </a:solidFill>
                <a:latin typeface="Calibri"/>
                <a:cs typeface="Calibri"/>
              </a:rPr>
              <a:t>(ANL)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Input</a:t>
            </a:r>
            <a:r>
              <a:rPr sz="1200" b="1" spc="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252525"/>
                </a:solidFill>
                <a:latin typeface="Calibri"/>
                <a:cs typeface="Calibri"/>
              </a:rPr>
              <a:t>metrics:</a:t>
            </a:r>
            <a:endParaRPr sz="1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70"/>
              </a:spcBef>
              <a:buSzPct val="75000"/>
              <a:buFont typeface="Arial"/>
              <a:buChar char="•"/>
              <a:tabLst>
                <a:tab pos="184785" algn="l"/>
              </a:tabLst>
            </a:pP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Days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above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95,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105,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115,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125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252525"/>
                </a:solidFill>
                <a:latin typeface="Calibri"/>
                <a:cs typeface="Calibri"/>
              </a:rPr>
              <a:t>°F</a:t>
            </a:r>
            <a:endParaRPr sz="1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75"/>
              </a:spcBef>
              <a:buSzPct val="75000"/>
              <a:buFont typeface="Arial"/>
              <a:buChar char="•"/>
              <a:tabLst>
                <a:tab pos="184785" algn="l"/>
              </a:tabLst>
            </a:pP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Annual</a:t>
            </a:r>
            <a:r>
              <a:rPr sz="1200" spc="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cooling</a:t>
            </a:r>
            <a:r>
              <a:rPr sz="1200" spc="1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degree</a:t>
            </a:r>
            <a:r>
              <a:rPr sz="1200" spc="1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days</a:t>
            </a:r>
            <a:endParaRPr sz="1200">
              <a:latin typeface="Calibri"/>
              <a:cs typeface="Calibri"/>
            </a:endParaRPr>
          </a:p>
          <a:p>
            <a:pPr marL="184785" marR="774065" indent="-172720">
              <a:lnSpc>
                <a:spcPct val="105000"/>
              </a:lnSpc>
              <a:buSzPct val="75000"/>
              <a:buFont typeface="Arial"/>
              <a:buChar char="•"/>
              <a:tabLst>
                <a:tab pos="184785" algn="l"/>
              </a:tabLst>
            </a:pP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Seasonal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 maximum temperatures</a:t>
            </a:r>
            <a:endParaRPr sz="1200">
              <a:latin typeface="Calibri"/>
              <a:cs typeface="Calibri"/>
            </a:endParaRPr>
          </a:p>
          <a:p>
            <a:pPr marL="12700" marR="177800">
              <a:lnSpc>
                <a:spcPct val="105000"/>
              </a:lnSpc>
            </a:pP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Output:</a:t>
            </a:r>
            <a:r>
              <a:rPr sz="1200" b="1" spc="1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Input</a:t>
            </a:r>
            <a:r>
              <a:rPr sz="1200" spc="1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metrics</a:t>
            </a:r>
            <a:r>
              <a:rPr sz="1200" spc="20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applied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from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grid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cell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level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county level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175122" y="3470630"/>
            <a:ext cx="2277745" cy="483234"/>
          </a:xfrm>
          <a:custGeom>
            <a:avLst/>
            <a:gdLst/>
            <a:ahLst/>
            <a:cxnLst/>
            <a:rect l="l" t="t" r="r" b="b"/>
            <a:pathLst>
              <a:path w="2277745" h="483235">
                <a:moveTo>
                  <a:pt x="2277236" y="0"/>
                </a:moveTo>
                <a:lnTo>
                  <a:pt x="0" y="0"/>
                </a:lnTo>
                <a:lnTo>
                  <a:pt x="0" y="482625"/>
                </a:lnTo>
                <a:lnTo>
                  <a:pt x="2277236" y="482625"/>
                </a:lnTo>
                <a:lnTo>
                  <a:pt x="227723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090665" y="3567810"/>
            <a:ext cx="44704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110" dirty="0">
                <a:latin typeface="Calibri"/>
                <a:cs typeface="Calibri"/>
              </a:rPr>
              <a:t>Cold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916423" y="3411092"/>
            <a:ext cx="597535" cy="601980"/>
            <a:chOff x="4916423" y="3411092"/>
            <a:chExt cx="597535" cy="601980"/>
          </a:xfrm>
        </p:grpSpPr>
        <p:sp>
          <p:nvSpPr>
            <p:cNvPr id="40" name="object 40"/>
            <p:cNvSpPr/>
            <p:nvPr/>
          </p:nvSpPr>
          <p:spPr>
            <a:xfrm>
              <a:off x="4929123" y="3423792"/>
              <a:ext cx="572135" cy="576580"/>
            </a:xfrm>
            <a:custGeom>
              <a:avLst/>
              <a:gdLst/>
              <a:ahLst/>
              <a:cxnLst/>
              <a:rect l="l" t="t" r="r" b="b"/>
              <a:pathLst>
                <a:path w="572135" h="576579">
                  <a:moveTo>
                    <a:pt x="285750" y="0"/>
                  </a:moveTo>
                  <a:lnTo>
                    <a:pt x="239388" y="3771"/>
                  </a:lnTo>
                  <a:lnTo>
                    <a:pt x="195413" y="14691"/>
                  </a:lnTo>
                  <a:lnTo>
                    <a:pt x="154411" y="32164"/>
                  </a:lnTo>
                  <a:lnTo>
                    <a:pt x="116970" y="55595"/>
                  </a:lnTo>
                  <a:lnTo>
                    <a:pt x="83677" y="84391"/>
                  </a:lnTo>
                  <a:lnTo>
                    <a:pt x="55120" y="117957"/>
                  </a:lnTo>
                  <a:lnTo>
                    <a:pt x="31886" y="155699"/>
                  </a:lnTo>
                  <a:lnTo>
                    <a:pt x="14563" y="197022"/>
                  </a:lnTo>
                  <a:lnTo>
                    <a:pt x="3738" y="241333"/>
                  </a:lnTo>
                  <a:lnTo>
                    <a:pt x="0" y="288036"/>
                  </a:lnTo>
                  <a:lnTo>
                    <a:pt x="3738" y="334769"/>
                  </a:lnTo>
                  <a:lnTo>
                    <a:pt x="14563" y="379098"/>
                  </a:lnTo>
                  <a:lnTo>
                    <a:pt x="31886" y="420428"/>
                  </a:lnTo>
                  <a:lnTo>
                    <a:pt x="55120" y="458169"/>
                  </a:lnTo>
                  <a:lnTo>
                    <a:pt x="83677" y="491728"/>
                  </a:lnTo>
                  <a:lnTo>
                    <a:pt x="116970" y="520513"/>
                  </a:lnTo>
                  <a:lnTo>
                    <a:pt x="154411" y="543931"/>
                  </a:lnTo>
                  <a:lnTo>
                    <a:pt x="195413" y="561392"/>
                  </a:lnTo>
                  <a:lnTo>
                    <a:pt x="239388" y="572303"/>
                  </a:lnTo>
                  <a:lnTo>
                    <a:pt x="285750" y="576072"/>
                  </a:lnTo>
                  <a:lnTo>
                    <a:pt x="332114" y="572303"/>
                  </a:lnTo>
                  <a:lnTo>
                    <a:pt x="376099" y="561392"/>
                  </a:lnTo>
                  <a:lnTo>
                    <a:pt x="417116" y="543931"/>
                  </a:lnTo>
                  <a:lnTo>
                    <a:pt x="454574" y="520513"/>
                  </a:lnTo>
                  <a:lnTo>
                    <a:pt x="487886" y="491728"/>
                  </a:lnTo>
                  <a:lnTo>
                    <a:pt x="516462" y="458169"/>
                  </a:lnTo>
                  <a:lnTo>
                    <a:pt x="539713" y="420428"/>
                  </a:lnTo>
                  <a:lnTo>
                    <a:pt x="557050" y="379098"/>
                  </a:lnTo>
                  <a:lnTo>
                    <a:pt x="567884" y="334769"/>
                  </a:lnTo>
                  <a:lnTo>
                    <a:pt x="571626" y="288036"/>
                  </a:lnTo>
                  <a:lnTo>
                    <a:pt x="567884" y="241333"/>
                  </a:lnTo>
                  <a:lnTo>
                    <a:pt x="557050" y="197022"/>
                  </a:lnTo>
                  <a:lnTo>
                    <a:pt x="539713" y="155699"/>
                  </a:lnTo>
                  <a:lnTo>
                    <a:pt x="516462" y="117957"/>
                  </a:lnTo>
                  <a:lnTo>
                    <a:pt x="487886" y="84391"/>
                  </a:lnTo>
                  <a:lnTo>
                    <a:pt x="454574" y="55595"/>
                  </a:lnTo>
                  <a:lnTo>
                    <a:pt x="417116" y="32164"/>
                  </a:lnTo>
                  <a:lnTo>
                    <a:pt x="376099" y="14691"/>
                  </a:lnTo>
                  <a:lnTo>
                    <a:pt x="332114" y="3771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29123" y="3423792"/>
              <a:ext cx="572135" cy="576580"/>
            </a:xfrm>
            <a:custGeom>
              <a:avLst/>
              <a:gdLst/>
              <a:ahLst/>
              <a:cxnLst/>
              <a:rect l="l" t="t" r="r" b="b"/>
              <a:pathLst>
                <a:path w="572135" h="576579">
                  <a:moveTo>
                    <a:pt x="0" y="288036"/>
                  </a:moveTo>
                  <a:lnTo>
                    <a:pt x="3738" y="241333"/>
                  </a:lnTo>
                  <a:lnTo>
                    <a:pt x="14563" y="197022"/>
                  </a:lnTo>
                  <a:lnTo>
                    <a:pt x="31886" y="155699"/>
                  </a:lnTo>
                  <a:lnTo>
                    <a:pt x="55120" y="117957"/>
                  </a:lnTo>
                  <a:lnTo>
                    <a:pt x="83677" y="84391"/>
                  </a:lnTo>
                  <a:lnTo>
                    <a:pt x="116970" y="55595"/>
                  </a:lnTo>
                  <a:lnTo>
                    <a:pt x="154411" y="32164"/>
                  </a:lnTo>
                  <a:lnTo>
                    <a:pt x="195413" y="14691"/>
                  </a:lnTo>
                  <a:lnTo>
                    <a:pt x="239388" y="3771"/>
                  </a:lnTo>
                  <a:lnTo>
                    <a:pt x="285750" y="0"/>
                  </a:lnTo>
                  <a:lnTo>
                    <a:pt x="332114" y="3771"/>
                  </a:lnTo>
                  <a:lnTo>
                    <a:pt x="376099" y="14691"/>
                  </a:lnTo>
                  <a:lnTo>
                    <a:pt x="417116" y="32164"/>
                  </a:lnTo>
                  <a:lnTo>
                    <a:pt x="454574" y="55595"/>
                  </a:lnTo>
                  <a:lnTo>
                    <a:pt x="487886" y="84391"/>
                  </a:lnTo>
                  <a:lnTo>
                    <a:pt x="516462" y="117957"/>
                  </a:lnTo>
                  <a:lnTo>
                    <a:pt x="539713" y="155699"/>
                  </a:lnTo>
                  <a:lnTo>
                    <a:pt x="557050" y="197022"/>
                  </a:lnTo>
                  <a:lnTo>
                    <a:pt x="567884" y="241333"/>
                  </a:lnTo>
                  <a:lnTo>
                    <a:pt x="571626" y="288036"/>
                  </a:lnTo>
                  <a:lnTo>
                    <a:pt x="567884" y="334769"/>
                  </a:lnTo>
                  <a:lnTo>
                    <a:pt x="557050" y="379098"/>
                  </a:lnTo>
                  <a:lnTo>
                    <a:pt x="539713" y="420428"/>
                  </a:lnTo>
                  <a:lnTo>
                    <a:pt x="516462" y="458169"/>
                  </a:lnTo>
                  <a:lnTo>
                    <a:pt x="487886" y="491728"/>
                  </a:lnTo>
                  <a:lnTo>
                    <a:pt x="454574" y="520513"/>
                  </a:lnTo>
                  <a:lnTo>
                    <a:pt x="417116" y="543931"/>
                  </a:lnTo>
                  <a:lnTo>
                    <a:pt x="376099" y="561392"/>
                  </a:lnTo>
                  <a:lnTo>
                    <a:pt x="332114" y="572303"/>
                  </a:lnTo>
                  <a:lnTo>
                    <a:pt x="285750" y="576072"/>
                  </a:lnTo>
                  <a:lnTo>
                    <a:pt x="239388" y="572303"/>
                  </a:lnTo>
                  <a:lnTo>
                    <a:pt x="195413" y="561392"/>
                  </a:lnTo>
                  <a:lnTo>
                    <a:pt x="154411" y="543931"/>
                  </a:lnTo>
                  <a:lnTo>
                    <a:pt x="116970" y="520513"/>
                  </a:lnTo>
                  <a:lnTo>
                    <a:pt x="83677" y="491728"/>
                  </a:lnTo>
                  <a:lnTo>
                    <a:pt x="55120" y="458169"/>
                  </a:lnTo>
                  <a:lnTo>
                    <a:pt x="31886" y="420428"/>
                  </a:lnTo>
                  <a:lnTo>
                    <a:pt x="14563" y="379098"/>
                  </a:lnTo>
                  <a:lnTo>
                    <a:pt x="3738" y="334769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40870" y="3524010"/>
              <a:ext cx="340360" cy="386715"/>
            </a:xfrm>
            <a:custGeom>
              <a:avLst/>
              <a:gdLst/>
              <a:ahLst/>
              <a:cxnLst/>
              <a:rect l="l" t="t" r="r" b="b"/>
              <a:pathLst>
                <a:path w="340360" h="386714">
                  <a:moveTo>
                    <a:pt x="175972" y="335911"/>
                  </a:moveTo>
                  <a:lnTo>
                    <a:pt x="164198" y="335911"/>
                  </a:lnTo>
                  <a:lnTo>
                    <a:pt x="164198" y="383526"/>
                  </a:lnTo>
                  <a:lnTo>
                    <a:pt x="166837" y="386144"/>
                  </a:lnTo>
                  <a:lnTo>
                    <a:pt x="173338" y="386144"/>
                  </a:lnTo>
                  <a:lnTo>
                    <a:pt x="175972" y="383526"/>
                  </a:lnTo>
                  <a:lnTo>
                    <a:pt x="175972" y="335911"/>
                  </a:lnTo>
                  <a:close/>
                </a:path>
                <a:path w="340360" h="386714">
                  <a:moveTo>
                    <a:pt x="192622" y="335911"/>
                  </a:moveTo>
                  <a:lnTo>
                    <a:pt x="175972" y="335911"/>
                  </a:lnTo>
                  <a:lnTo>
                    <a:pt x="201247" y="361025"/>
                  </a:lnTo>
                  <a:lnTo>
                    <a:pt x="203565" y="363414"/>
                  </a:lnTo>
                  <a:lnTo>
                    <a:pt x="207232" y="363414"/>
                  </a:lnTo>
                  <a:lnTo>
                    <a:pt x="211912" y="358929"/>
                  </a:lnTo>
                  <a:lnTo>
                    <a:pt x="211976" y="355223"/>
                  </a:lnTo>
                  <a:lnTo>
                    <a:pt x="209572" y="352756"/>
                  </a:lnTo>
                  <a:lnTo>
                    <a:pt x="192622" y="335911"/>
                  </a:lnTo>
                  <a:close/>
                </a:path>
                <a:path w="340360" h="386714">
                  <a:moveTo>
                    <a:pt x="175972" y="283255"/>
                  </a:moveTo>
                  <a:lnTo>
                    <a:pt x="164198" y="283255"/>
                  </a:lnTo>
                  <a:lnTo>
                    <a:pt x="164198" y="319363"/>
                  </a:lnTo>
                  <a:lnTo>
                    <a:pt x="130603" y="352756"/>
                  </a:lnTo>
                  <a:lnTo>
                    <a:pt x="128346" y="355077"/>
                  </a:lnTo>
                  <a:lnTo>
                    <a:pt x="128410" y="358782"/>
                  </a:lnTo>
                  <a:lnTo>
                    <a:pt x="133031" y="363219"/>
                  </a:lnTo>
                  <a:lnTo>
                    <a:pt x="136647" y="363219"/>
                  </a:lnTo>
                  <a:lnTo>
                    <a:pt x="138928" y="361025"/>
                  </a:lnTo>
                  <a:lnTo>
                    <a:pt x="164198" y="335911"/>
                  </a:lnTo>
                  <a:lnTo>
                    <a:pt x="192622" y="335911"/>
                  </a:lnTo>
                  <a:lnTo>
                    <a:pt x="175972" y="319363"/>
                  </a:lnTo>
                  <a:lnTo>
                    <a:pt x="175972" y="283255"/>
                  </a:lnTo>
                  <a:close/>
                </a:path>
                <a:path w="340360" h="386714">
                  <a:moveTo>
                    <a:pt x="192622" y="283255"/>
                  </a:moveTo>
                  <a:lnTo>
                    <a:pt x="175972" y="283255"/>
                  </a:lnTo>
                  <a:lnTo>
                    <a:pt x="224795" y="331772"/>
                  </a:lnTo>
                  <a:lnTo>
                    <a:pt x="227113" y="334161"/>
                  </a:lnTo>
                  <a:lnTo>
                    <a:pt x="230780" y="334161"/>
                  </a:lnTo>
                  <a:lnTo>
                    <a:pt x="235460" y="329675"/>
                  </a:lnTo>
                  <a:lnTo>
                    <a:pt x="235524" y="325970"/>
                  </a:lnTo>
                  <a:lnTo>
                    <a:pt x="233120" y="323503"/>
                  </a:lnTo>
                  <a:lnTo>
                    <a:pt x="192622" y="283255"/>
                  </a:lnTo>
                  <a:close/>
                </a:path>
                <a:path w="340360" h="386714">
                  <a:moveTo>
                    <a:pt x="156037" y="218298"/>
                  </a:moveTo>
                  <a:lnTo>
                    <a:pt x="137677" y="218298"/>
                  </a:lnTo>
                  <a:lnTo>
                    <a:pt x="143098" y="223964"/>
                  </a:lnTo>
                  <a:lnTo>
                    <a:pt x="149444" y="228468"/>
                  </a:lnTo>
                  <a:lnTo>
                    <a:pt x="156724" y="231749"/>
                  </a:lnTo>
                  <a:lnTo>
                    <a:pt x="164169" y="233558"/>
                  </a:lnTo>
                  <a:lnTo>
                    <a:pt x="164169" y="266707"/>
                  </a:lnTo>
                  <a:lnTo>
                    <a:pt x="107055" y="323503"/>
                  </a:lnTo>
                  <a:lnTo>
                    <a:pt x="104798" y="325823"/>
                  </a:lnTo>
                  <a:lnTo>
                    <a:pt x="104862" y="329529"/>
                  </a:lnTo>
                  <a:lnTo>
                    <a:pt x="109483" y="333966"/>
                  </a:lnTo>
                  <a:lnTo>
                    <a:pt x="113099" y="333966"/>
                  </a:lnTo>
                  <a:lnTo>
                    <a:pt x="115380" y="331772"/>
                  </a:lnTo>
                  <a:lnTo>
                    <a:pt x="164198" y="283255"/>
                  </a:lnTo>
                  <a:lnTo>
                    <a:pt x="192622" y="283255"/>
                  </a:lnTo>
                  <a:lnTo>
                    <a:pt x="175972" y="266707"/>
                  </a:lnTo>
                  <a:lnTo>
                    <a:pt x="175972" y="233558"/>
                  </a:lnTo>
                  <a:lnTo>
                    <a:pt x="183502" y="231749"/>
                  </a:lnTo>
                  <a:lnTo>
                    <a:pt x="190498" y="228602"/>
                  </a:lnTo>
                  <a:lnTo>
                    <a:pt x="196784" y="224218"/>
                  </a:lnTo>
                  <a:lnTo>
                    <a:pt x="198636" y="222325"/>
                  </a:lnTo>
                  <a:lnTo>
                    <a:pt x="170075" y="222325"/>
                  </a:lnTo>
                  <a:lnTo>
                    <a:pt x="158617" y="220026"/>
                  </a:lnTo>
                  <a:lnTo>
                    <a:pt x="156037" y="218298"/>
                  </a:lnTo>
                  <a:close/>
                </a:path>
                <a:path w="340360" h="386714">
                  <a:moveTo>
                    <a:pt x="225334" y="218698"/>
                  </a:moveTo>
                  <a:lnTo>
                    <a:pt x="202184" y="218698"/>
                  </a:lnTo>
                  <a:lnTo>
                    <a:pt x="230898" y="235543"/>
                  </a:lnTo>
                  <a:lnTo>
                    <a:pt x="251602" y="315453"/>
                  </a:lnTo>
                  <a:lnTo>
                    <a:pt x="251718" y="315902"/>
                  </a:lnTo>
                  <a:lnTo>
                    <a:pt x="254058" y="317711"/>
                  </a:lnTo>
                  <a:lnTo>
                    <a:pt x="257505" y="317711"/>
                  </a:lnTo>
                  <a:lnTo>
                    <a:pt x="261363" y="316721"/>
                  </a:lnTo>
                  <a:lnTo>
                    <a:pt x="263257" y="313537"/>
                  </a:lnTo>
                  <a:lnTo>
                    <a:pt x="245223" y="243973"/>
                  </a:lnTo>
                  <a:lnTo>
                    <a:pt x="268406" y="243973"/>
                  </a:lnTo>
                  <a:lnTo>
                    <a:pt x="251198" y="233880"/>
                  </a:lnTo>
                  <a:lnTo>
                    <a:pt x="284062" y="225465"/>
                  </a:lnTo>
                  <a:lnTo>
                    <a:pt x="236868" y="225465"/>
                  </a:lnTo>
                  <a:lnTo>
                    <a:pt x="225334" y="218698"/>
                  </a:lnTo>
                  <a:close/>
                </a:path>
                <a:path w="340360" h="386714">
                  <a:moveTo>
                    <a:pt x="106498" y="243036"/>
                  </a:moveTo>
                  <a:lnTo>
                    <a:pt x="94339" y="243036"/>
                  </a:lnTo>
                  <a:lnTo>
                    <a:pt x="75665" y="311441"/>
                  </a:lnTo>
                  <a:lnTo>
                    <a:pt x="75430" y="312425"/>
                  </a:lnTo>
                  <a:lnTo>
                    <a:pt x="77177" y="315453"/>
                  </a:lnTo>
                  <a:lnTo>
                    <a:pt x="77262" y="315599"/>
                  </a:lnTo>
                  <a:lnTo>
                    <a:pt x="83541" y="317296"/>
                  </a:lnTo>
                  <a:lnTo>
                    <a:pt x="86774" y="315453"/>
                  </a:lnTo>
                  <a:lnTo>
                    <a:pt x="106498" y="243036"/>
                  </a:lnTo>
                  <a:close/>
                </a:path>
                <a:path w="340360" h="386714">
                  <a:moveTo>
                    <a:pt x="268406" y="243973"/>
                  </a:moveTo>
                  <a:lnTo>
                    <a:pt x="245223" y="243973"/>
                  </a:lnTo>
                  <a:lnTo>
                    <a:pt x="276512" y="262324"/>
                  </a:lnTo>
                  <a:lnTo>
                    <a:pt x="289047" y="310622"/>
                  </a:lnTo>
                  <a:lnTo>
                    <a:pt x="291392" y="312425"/>
                  </a:lnTo>
                  <a:lnTo>
                    <a:pt x="294837" y="312425"/>
                  </a:lnTo>
                  <a:lnTo>
                    <a:pt x="298692" y="311441"/>
                  </a:lnTo>
                  <a:lnTo>
                    <a:pt x="300590" y="308252"/>
                  </a:lnTo>
                  <a:lnTo>
                    <a:pt x="290857" y="270720"/>
                  </a:lnTo>
                  <a:lnTo>
                    <a:pt x="314025" y="270720"/>
                  </a:lnTo>
                  <a:lnTo>
                    <a:pt x="296847" y="260642"/>
                  </a:lnTo>
                  <a:lnTo>
                    <a:pt x="329690" y="252232"/>
                  </a:lnTo>
                  <a:lnTo>
                    <a:pt x="282488" y="252232"/>
                  </a:lnTo>
                  <a:lnTo>
                    <a:pt x="268406" y="243973"/>
                  </a:lnTo>
                  <a:close/>
                </a:path>
                <a:path w="340360" h="386714">
                  <a:moveTo>
                    <a:pt x="60580" y="269247"/>
                  </a:moveTo>
                  <a:lnTo>
                    <a:pt x="48410" y="269247"/>
                  </a:lnTo>
                  <a:lnTo>
                    <a:pt x="38221" y="306643"/>
                  </a:lnTo>
                  <a:lnTo>
                    <a:pt x="40066" y="309851"/>
                  </a:lnTo>
                  <a:lnTo>
                    <a:pt x="43940" y="310914"/>
                  </a:lnTo>
                  <a:lnTo>
                    <a:pt x="47390" y="310914"/>
                  </a:lnTo>
                  <a:lnTo>
                    <a:pt x="49715" y="309144"/>
                  </a:lnTo>
                  <a:lnTo>
                    <a:pt x="60580" y="269247"/>
                  </a:lnTo>
                  <a:close/>
                </a:path>
                <a:path w="340360" h="386714">
                  <a:moveTo>
                    <a:pt x="314025" y="270720"/>
                  </a:moveTo>
                  <a:lnTo>
                    <a:pt x="290857" y="270720"/>
                  </a:lnTo>
                  <a:lnTo>
                    <a:pt x="332120" y="294922"/>
                  </a:lnTo>
                  <a:lnTo>
                    <a:pt x="335731" y="293996"/>
                  </a:lnTo>
                  <a:lnTo>
                    <a:pt x="339032" y="288428"/>
                  </a:lnTo>
                  <a:lnTo>
                    <a:pt x="338100" y="284844"/>
                  </a:lnTo>
                  <a:lnTo>
                    <a:pt x="314025" y="270720"/>
                  </a:lnTo>
                  <a:close/>
                </a:path>
                <a:path w="340360" h="386714">
                  <a:moveTo>
                    <a:pt x="7996" y="237561"/>
                  </a:moveTo>
                  <a:lnTo>
                    <a:pt x="4689" y="239277"/>
                  </a:lnTo>
                  <a:lnTo>
                    <a:pt x="2742" y="245440"/>
                  </a:lnTo>
                  <a:lnTo>
                    <a:pt x="4464" y="248726"/>
                  </a:lnTo>
                  <a:lnTo>
                    <a:pt x="7564" y="249696"/>
                  </a:lnTo>
                  <a:lnTo>
                    <a:pt x="42513" y="259101"/>
                  </a:lnTo>
                  <a:lnTo>
                    <a:pt x="966" y="282811"/>
                  </a:lnTo>
                  <a:lnTo>
                    <a:pt x="0" y="286390"/>
                  </a:lnTo>
                  <a:lnTo>
                    <a:pt x="3252" y="291992"/>
                  </a:lnTo>
                  <a:lnTo>
                    <a:pt x="6853" y="292957"/>
                  </a:lnTo>
                  <a:lnTo>
                    <a:pt x="48410" y="269247"/>
                  </a:lnTo>
                  <a:lnTo>
                    <a:pt x="60580" y="269247"/>
                  </a:lnTo>
                  <a:lnTo>
                    <a:pt x="62824" y="261008"/>
                  </a:lnTo>
                  <a:lnTo>
                    <a:pt x="80419" y="250974"/>
                  </a:lnTo>
                  <a:lnTo>
                    <a:pt x="57330" y="250974"/>
                  </a:lnTo>
                  <a:lnTo>
                    <a:pt x="11096" y="238531"/>
                  </a:lnTo>
                  <a:lnTo>
                    <a:pt x="7996" y="237561"/>
                  </a:lnTo>
                  <a:close/>
                </a:path>
                <a:path w="340360" h="386714">
                  <a:moveTo>
                    <a:pt x="331659" y="239643"/>
                  </a:moveTo>
                  <a:lnTo>
                    <a:pt x="282488" y="252232"/>
                  </a:lnTo>
                  <a:lnTo>
                    <a:pt x="329690" y="252232"/>
                  </a:lnTo>
                  <a:lnTo>
                    <a:pt x="334602" y="250974"/>
                  </a:lnTo>
                  <a:lnTo>
                    <a:pt x="336501" y="247785"/>
                  </a:lnTo>
                  <a:lnTo>
                    <a:pt x="334872" y="241525"/>
                  </a:lnTo>
                  <a:lnTo>
                    <a:pt x="331659" y="239643"/>
                  </a:lnTo>
                  <a:close/>
                </a:path>
                <a:path w="340360" h="386714">
                  <a:moveTo>
                    <a:pt x="21772" y="202701"/>
                  </a:moveTo>
                  <a:lnTo>
                    <a:pt x="19906" y="203666"/>
                  </a:lnTo>
                  <a:lnTo>
                    <a:pt x="18450" y="204459"/>
                  </a:lnTo>
                  <a:lnTo>
                    <a:pt x="16517" y="210575"/>
                  </a:lnTo>
                  <a:lnTo>
                    <a:pt x="18239" y="213861"/>
                  </a:lnTo>
                  <a:lnTo>
                    <a:pt x="21340" y="214831"/>
                  </a:lnTo>
                  <a:lnTo>
                    <a:pt x="88447" y="232886"/>
                  </a:lnTo>
                  <a:lnTo>
                    <a:pt x="56744" y="250974"/>
                  </a:lnTo>
                  <a:lnTo>
                    <a:pt x="80419" y="250974"/>
                  </a:lnTo>
                  <a:lnTo>
                    <a:pt x="94339" y="243036"/>
                  </a:lnTo>
                  <a:lnTo>
                    <a:pt x="106498" y="243036"/>
                  </a:lnTo>
                  <a:lnTo>
                    <a:pt x="108742" y="234797"/>
                  </a:lnTo>
                  <a:lnTo>
                    <a:pt x="126510" y="224665"/>
                  </a:lnTo>
                  <a:lnTo>
                    <a:pt x="102885" y="224665"/>
                  </a:lnTo>
                  <a:lnTo>
                    <a:pt x="24872" y="203666"/>
                  </a:lnTo>
                  <a:lnTo>
                    <a:pt x="21772" y="202701"/>
                  </a:lnTo>
                  <a:close/>
                </a:path>
                <a:path w="340360" h="386714">
                  <a:moveTo>
                    <a:pt x="318266" y="204617"/>
                  </a:moveTo>
                  <a:lnTo>
                    <a:pt x="236868" y="225465"/>
                  </a:lnTo>
                  <a:lnTo>
                    <a:pt x="284062" y="225465"/>
                  </a:lnTo>
                  <a:lnTo>
                    <a:pt x="321209" y="215953"/>
                  </a:lnTo>
                  <a:lnTo>
                    <a:pt x="323103" y="212759"/>
                  </a:lnTo>
                  <a:lnTo>
                    <a:pt x="321474" y="206499"/>
                  </a:lnTo>
                  <a:lnTo>
                    <a:pt x="318266" y="204617"/>
                  </a:lnTo>
                  <a:close/>
                </a:path>
                <a:path w="340360" h="386714">
                  <a:moveTo>
                    <a:pt x="126454" y="160678"/>
                  </a:moveTo>
                  <a:lnTo>
                    <a:pt x="103277" y="160678"/>
                  </a:lnTo>
                  <a:lnTo>
                    <a:pt x="131976" y="177514"/>
                  </a:lnTo>
                  <a:lnTo>
                    <a:pt x="129666" y="185052"/>
                  </a:lnTo>
                  <a:lnTo>
                    <a:pt x="128865" y="192819"/>
                  </a:lnTo>
                  <a:lnTo>
                    <a:pt x="129576" y="200596"/>
                  </a:lnTo>
                  <a:lnTo>
                    <a:pt x="131800" y="208162"/>
                  </a:lnTo>
                  <a:lnTo>
                    <a:pt x="102885" y="224665"/>
                  </a:lnTo>
                  <a:lnTo>
                    <a:pt x="126510" y="224665"/>
                  </a:lnTo>
                  <a:lnTo>
                    <a:pt x="137677" y="218298"/>
                  </a:lnTo>
                  <a:lnTo>
                    <a:pt x="156037" y="218298"/>
                  </a:lnTo>
                  <a:lnTo>
                    <a:pt x="149416" y="213861"/>
                  </a:lnTo>
                  <a:lnTo>
                    <a:pt x="148584" y="212759"/>
                  </a:lnTo>
                  <a:lnTo>
                    <a:pt x="143060" y="204617"/>
                  </a:lnTo>
                  <a:lnTo>
                    <a:pt x="142953" y="204459"/>
                  </a:lnTo>
                  <a:lnTo>
                    <a:pt x="140691" y="193322"/>
                  </a:lnTo>
                  <a:lnTo>
                    <a:pt x="140691" y="192819"/>
                  </a:lnTo>
                  <a:lnTo>
                    <a:pt x="142953" y="181684"/>
                  </a:lnTo>
                  <a:lnTo>
                    <a:pt x="149261" y="172386"/>
                  </a:lnTo>
                  <a:lnTo>
                    <a:pt x="156634" y="167446"/>
                  </a:lnTo>
                  <a:lnTo>
                    <a:pt x="137991" y="167446"/>
                  </a:lnTo>
                  <a:lnTo>
                    <a:pt x="126454" y="160678"/>
                  </a:lnTo>
                  <a:close/>
                </a:path>
                <a:path w="340360" h="386714">
                  <a:moveTo>
                    <a:pt x="198620" y="163818"/>
                  </a:moveTo>
                  <a:lnTo>
                    <a:pt x="170075" y="163818"/>
                  </a:lnTo>
                  <a:lnTo>
                    <a:pt x="181533" y="166117"/>
                  </a:lnTo>
                  <a:lnTo>
                    <a:pt x="190889" y="172386"/>
                  </a:lnTo>
                  <a:lnTo>
                    <a:pt x="197197" y="181684"/>
                  </a:lnTo>
                  <a:lnTo>
                    <a:pt x="199459" y="192819"/>
                  </a:lnTo>
                  <a:lnTo>
                    <a:pt x="199459" y="193322"/>
                  </a:lnTo>
                  <a:lnTo>
                    <a:pt x="197183" y="204459"/>
                  </a:lnTo>
                  <a:lnTo>
                    <a:pt x="170075" y="222325"/>
                  </a:lnTo>
                  <a:lnTo>
                    <a:pt x="198636" y="222325"/>
                  </a:lnTo>
                  <a:lnTo>
                    <a:pt x="202184" y="218698"/>
                  </a:lnTo>
                  <a:lnTo>
                    <a:pt x="225334" y="218698"/>
                  </a:lnTo>
                  <a:lnTo>
                    <a:pt x="208174" y="208630"/>
                  </a:lnTo>
                  <a:lnTo>
                    <a:pt x="210484" y="201091"/>
                  </a:lnTo>
                  <a:lnTo>
                    <a:pt x="211282" y="193322"/>
                  </a:lnTo>
                  <a:lnTo>
                    <a:pt x="210570" y="185545"/>
                  </a:lnTo>
                  <a:lnTo>
                    <a:pt x="208346" y="177982"/>
                  </a:lnTo>
                  <a:lnTo>
                    <a:pt x="226102" y="167846"/>
                  </a:lnTo>
                  <a:lnTo>
                    <a:pt x="202473" y="167846"/>
                  </a:lnTo>
                  <a:lnTo>
                    <a:pt x="198620" y="163818"/>
                  </a:lnTo>
                  <a:close/>
                </a:path>
                <a:path w="340360" h="386714">
                  <a:moveTo>
                    <a:pt x="282288" y="161478"/>
                  </a:moveTo>
                  <a:lnTo>
                    <a:pt x="237256" y="161478"/>
                  </a:lnTo>
                  <a:lnTo>
                    <a:pt x="316027" y="182667"/>
                  </a:lnTo>
                  <a:lnTo>
                    <a:pt x="320066" y="182667"/>
                  </a:lnTo>
                  <a:lnTo>
                    <a:pt x="322696" y="180044"/>
                  </a:lnTo>
                  <a:lnTo>
                    <a:pt x="322691" y="174174"/>
                  </a:lnTo>
                  <a:lnTo>
                    <a:pt x="320910" y="171863"/>
                  </a:lnTo>
                  <a:lnTo>
                    <a:pt x="282288" y="161478"/>
                  </a:lnTo>
                  <a:close/>
                </a:path>
                <a:path w="340360" h="386714">
                  <a:moveTo>
                    <a:pt x="80890" y="133941"/>
                  </a:moveTo>
                  <a:lnTo>
                    <a:pt x="57643" y="133941"/>
                  </a:lnTo>
                  <a:lnTo>
                    <a:pt x="88942" y="152292"/>
                  </a:lnTo>
                  <a:lnTo>
                    <a:pt x="18926" y="170181"/>
                  </a:lnTo>
                  <a:lnTo>
                    <a:pt x="17023" y="173365"/>
                  </a:lnTo>
                  <a:lnTo>
                    <a:pt x="18490" y="179093"/>
                  </a:lnTo>
                  <a:lnTo>
                    <a:pt x="20844" y="180907"/>
                  </a:lnTo>
                  <a:lnTo>
                    <a:pt x="24286" y="180907"/>
                  </a:lnTo>
                  <a:lnTo>
                    <a:pt x="103277" y="160678"/>
                  </a:lnTo>
                  <a:lnTo>
                    <a:pt x="126454" y="160678"/>
                  </a:lnTo>
                  <a:lnTo>
                    <a:pt x="109272" y="150601"/>
                  </a:lnTo>
                  <a:lnTo>
                    <a:pt x="107085" y="142171"/>
                  </a:lnTo>
                  <a:lnTo>
                    <a:pt x="94923" y="142171"/>
                  </a:lnTo>
                  <a:lnTo>
                    <a:pt x="80890" y="133941"/>
                  </a:lnTo>
                  <a:close/>
                </a:path>
                <a:path w="340360" h="386714">
                  <a:moveTo>
                    <a:pt x="256565" y="68950"/>
                  </a:moveTo>
                  <a:lnTo>
                    <a:pt x="253396" y="70754"/>
                  </a:lnTo>
                  <a:lnTo>
                    <a:pt x="251851" y="76278"/>
                  </a:lnTo>
                  <a:lnTo>
                    <a:pt x="231408" y="151347"/>
                  </a:lnTo>
                  <a:lnTo>
                    <a:pt x="202473" y="167846"/>
                  </a:lnTo>
                  <a:lnTo>
                    <a:pt x="226102" y="167846"/>
                  </a:lnTo>
                  <a:lnTo>
                    <a:pt x="237256" y="161478"/>
                  </a:lnTo>
                  <a:lnTo>
                    <a:pt x="282288" y="161478"/>
                  </a:lnTo>
                  <a:lnTo>
                    <a:pt x="251698" y="153253"/>
                  </a:lnTo>
                  <a:lnTo>
                    <a:pt x="269489" y="143107"/>
                  </a:lnTo>
                  <a:lnTo>
                    <a:pt x="245846" y="143107"/>
                  </a:lnTo>
                  <a:lnTo>
                    <a:pt x="263885" y="76877"/>
                  </a:lnTo>
                  <a:lnTo>
                    <a:pt x="264684" y="73811"/>
                  </a:lnTo>
                  <a:lnTo>
                    <a:pt x="264310" y="73094"/>
                  </a:lnTo>
                  <a:lnTo>
                    <a:pt x="262925" y="70754"/>
                  </a:lnTo>
                  <a:lnTo>
                    <a:pt x="262810" y="70559"/>
                  </a:lnTo>
                  <a:lnTo>
                    <a:pt x="256565" y="68950"/>
                  </a:lnTo>
                  <a:close/>
                </a:path>
                <a:path w="340360" h="386714">
                  <a:moveTo>
                    <a:pt x="113106" y="52187"/>
                  </a:moveTo>
                  <a:lnTo>
                    <a:pt x="109311" y="52187"/>
                  </a:lnTo>
                  <a:lnTo>
                    <a:pt x="104852" y="56780"/>
                  </a:lnTo>
                  <a:lnTo>
                    <a:pt x="104852" y="60374"/>
                  </a:lnTo>
                  <a:lnTo>
                    <a:pt x="107055" y="62641"/>
                  </a:lnTo>
                  <a:lnTo>
                    <a:pt x="164198" y="119436"/>
                  </a:lnTo>
                  <a:lnTo>
                    <a:pt x="164198" y="152585"/>
                  </a:lnTo>
                  <a:lnTo>
                    <a:pt x="156566" y="154442"/>
                  </a:lnTo>
                  <a:lnTo>
                    <a:pt x="149676" y="157542"/>
                  </a:lnTo>
                  <a:lnTo>
                    <a:pt x="143390" y="161925"/>
                  </a:lnTo>
                  <a:lnTo>
                    <a:pt x="137991" y="167446"/>
                  </a:lnTo>
                  <a:lnTo>
                    <a:pt x="156634" y="167446"/>
                  </a:lnTo>
                  <a:lnTo>
                    <a:pt x="158617" y="166117"/>
                  </a:lnTo>
                  <a:lnTo>
                    <a:pt x="170075" y="163818"/>
                  </a:lnTo>
                  <a:lnTo>
                    <a:pt x="198620" y="163818"/>
                  </a:lnTo>
                  <a:lnTo>
                    <a:pt x="197052" y="162179"/>
                  </a:lnTo>
                  <a:lnTo>
                    <a:pt x="190707" y="157676"/>
                  </a:lnTo>
                  <a:lnTo>
                    <a:pt x="183622" y="154442"/>
                  </a:lnTo>
                  <a:lnTo>
                    <a:pt x="175982" y="152585"/>
                  </a:lnTo>
                  <a:lnTo>
                    <a:pt x="175982" y="119436"/>
                  </a:lnTo>
                  <a:lnTo>
                    <a:pt x="192632" y="102888"/>
                  </a:lnTo>
                  <a:lnTo>
                    <a:pt x="164198" y="102888"/>
                  </a:lnTo>
                  <a:lnTo>
                    <a:pt x="115380" y="54372"/>
                  </a:lnTo>
                  <a:lnTo>
                    <a:pt x="113106" y="52187"/>
                  </a:lnTo>
                  <a:close/>
                </a:path>
                <a:path w="340360" h="386714">
                  <a:moveTo>
                    <a:pt x="328249" y="135277"/>
                  </a:moveTo>
                  <a:lnTo>
                    <a:pt x="283218" y="135277"/>
                  </a:lnTo>
                  <a:lnTo>
                    <a:pt x="329819" y="147817"/>
                  </a:lnTo>
                  <a:lnTo>
                    <a:pt x="333871" y="147817"/>
                  </a:lnTo>
                  <a:lnTo>
                    <a:pt x="336501" y="145194"/>
                  </a:lnTo>
                  <a:lnTo>
                    <a:pt x="336496" y="139328"/>
                  </a:lnTo>
                  <a:lnTo>
                    <a:pt x="334715" y="137017"/>
                  </a:lnTo>
                  <a:lnTo>
                    <a:pt x="328249" y="135277"/>
                  </a:lnTo>
                  <a:close/>
                </a:path>
                <a:path w="340360" h="386714">
                  <a:moveTo>
                    <a:pt x="8030" y="91216"/>
                  </a:moveTo>
                  <a:lnTo>
                    <a:pt x="4410" y="92148"/>
                  </a:lnTo>
                  <a:lnTo>
                    <a:pt x="1103" y="97735"/>
                  </a:lnTo>
                  <a:lnTo>
                    <a:pt x="2040" y="101328"/>
                  </a:lnTo>
                  <a:lnTo>
                    <a:pt x="43308" y="125531"/>
                  </a:lnTo>
                  <a:lnTo>
                    <a:pt x="5205" y="135277"/>
                  </a:lnTo>
                  <a:lnTo>
                    <a:pt x="5496" y="135277"/>
                  </a:lnTo>
                  <a:lnTo>
                    <a:pt x="3649" y="138373"/>
                  </a:lnTo>
                  <a:lnTo>
                    <a:pt x="5116" y="144102"/>
                  </a:lnTo>
                  <a:lnTo>
                    <a:pt x="7471" y="145915"/>
                  </a:lnTo>
                  <a:lnTo>
                    <a:pt x="10889" y="145915"/>
                  </a:lnTo>
                  <a:lnTo>
                    <a:pt x="57643" y="133941"/>
                  </a:lnTo>
                  <a:lnTo>
                    <a:pt x="80890" y="133941"/>
                  </a:lnTo>
                  <a:lnTo>
                    <a:pt x="63633" y="123819"/>
                  </a:lnTo>
                  <a:lnTo>
                    <a:pt x="61456" y="115423"/>
                  </a:lnTo>
                  <a:lnTo>
                    <a:pt x="49298" y="115423"/>
                  </a:lnTo>
                  <a:lnTo>
                    <a:pt x="8030" y="91216"/>
                  </a:lnTo>
                  <a:close/>
                </a:path>
                <a:path w="340360" h="386714">
                  <a:moveTo>
                    <a:pt x="294325" y="74713"/>
                  </a:moveTo>
                  <a:lnTo>
                    <a:pt x="293633" y="74713"/>
                  </a:lnTo>
                  <a:lnTo>
                    <a:pt x="290621" y="76434"/>
                  </a:lnTo>
                  <a:lnTo>
                    <a:pt x="277356" y="125136"/>
                  </a:lnTo>
                  <a:lnTo>
                    <a:pt x="245846" y="143107"/>
                  </a:lnTo>
                  <a:lnTo>
                    <a:pt x="269489" y="143107"/>
                  </a:lnTo>
                  <a:lnTo>
                    <a:pt x="283218" y="135277"/>
                  </a:lnTo>
                  <a:lnTo>
                    <a:pt x="328249" y="135277"/>
                  </a:lnTo>
                  <a:lnTo>
                    <a:pt x="297656" y="127042"/>
                  </a:lnTo>
                  <a:lnTo>
                    <a:pt x="315445" y="116896"/>
                  </a:lnTo>
                  <a:lnTo>
                    <a:pt x="291794" y="116896"/>
                  </a:lnTo>
                  <a:lnTo>
                    <a:pt x="301988" y="79491"/>
                  </a:lnTo>
                  <a:lnTo>
                    <a:pt x="300224" y="76434"/>
                  </a:lnTo>
                  <a:lnTo>
                    <a:pt x="300134" y="76278"/>
                  </a:lnTo>
                  <a:lnTo>
                    <a:pt x="294325" y="74713"/>
                  </a:lnTo>
                  <a:close/>
                </a:path>
                <a:path w="340360" h="386714">
                  <a:moveTo>
                    <a:pt x="85076" y="67814"/>
                  </a:moveTo>
                  <a:lnTo>
                    <a:pt x="78777" y="69427"/>
                  </a:lnTo>
                  <a:lnTo>
                    <a:pt x="76884" y="72621"/>
                  </a:lnTo>
                  <a:lnTo>
                    <a:pt x="94923" y="142171"/>
                  </a:lnTo>
                  <a:lnTo>
                    <a:pt x="107085" y="142171"/>
                  </a:lnTo>
                  <a:lnTo>
                    <a:pt x="88285" y="69696"/>
                  </a:lnTo>
                  <a:lnTo>
                    <a:pt x="85076" y="67814"/>
                  </a:lnTo>
                  <a:close/>
                </a:path>
                <a:path w="340360" h="386714">
                  <a:moveTo>
                    <a:pt x="333351" y="93196"/>
                  </a:moveTo>
                  <a:lnTo>
                    <a:pt x="291794" y="116896"/>
                  </a:lnTo>
                  <a:lnTo>
                    <a:pt x="315445" y="116896"/>
                  </a:lnTo>
                  <a:lnTo>
                    <a:pt x="339209" y="103342"/>
                  </a:lnTo>
                  <a:lnTo>
                    <a:pt x="340185" y="99768"/>
                  </a:lnTo>
                  <a:lnTo>
                    <a:pt x="336947" y="94161"/>
                  </a:lnTo>
                  <a:lnTo>
                    <a:pt x="333351" y="93196"/>
                  </a:lnTo>
                  <a:close/>
                </a:path>
                <a:path w="340360" h="386714">
                  <a:moveTo>
                    <a:pt x="47758" y="73094"/>
                  </a:moveTo>
                  <a:lnTo>
                    <a:pt x="41459" y="74713"/>
                  </a:lnTo>
                  <a:lnTo>
                    <a:pt x="39565" y="77901"/>
                  </a:lnTo>
                  <a:lnTo>
                    <a:pt x="49298" y="115423"/>
                  </a:lnTo>
                  <a:lnTo>
                    <a:pt x="61456" y="115423"/>
                  </a:lnTo>
                  <a:lnTo>
                    <a:pt x="50966" y="74976"/>
                  </a:lnTo>
                  <a:lnTo>
                    <a:pt x="47758" y="73094"/>
                  </a:lnTo>
                  <a:close/>
                </a:path>
                <a:path w="340360" h="386714">
                  <a:moveTo>
                    <a:pt x="136654" y="22934"/>
                  </a:moveTo>
                  <a:lnTo>
                    <a:pt x="132859" y="22934"/>
                  </a:lnTo>
                  <a:lnTo>
                    <a:pt x="128400" y="27527"/>
                  </a:lnTo>
                  <a:lnTo>
                    <a:pt x="128400" y="31120"/>
                  </a:lnTo>
                  <a:lnTo>
                    <a:pt x="130603" y="33387"/>
                  </a:lnTo>
                  <a:lnTo>
                    <a:pt x="164198" y="66780"/>
                  </a:lnTo>
                  <a:lnTo>
                    <a:pt x="164198" y="102888"/>
                  </a:lnTo>
                  <a:lnTo>
                    <a:pt x="175972" y="102888"/>
                  </a:lnTo>
                  <a:lnTo>
                    <a:pt x="175972" y="66780"/>
                  </a:lnTo>
                  <a:lnTo>
                    <a:pt x="192622" y="50232"/>
                  </a:lnTo>
                  <a:lnTo>
                    <a:pt x="164198" y="50232"/>
                  </a:lnTo>
                  <a:lnTo>
                    <a:pt x="138928" y="25118"/>
                  </a:lnTo>
                  <a:lnTo>
                    <a:pt x="136654" y="22934"/>
                  </a:lnTo>
                  <a:close/>
                </a:path>
                <a:path w="340360" h="386714">
                  <a:moveTo>
                    <a:pt x="230932" y="52188"/>
                  </a:moveTo>
                  <a:lnTo>
                    <a:pt x="226993" y="52188"/>
                  </a:lnTo>
                  <a:lnTo>
                    <a:pt x="175972" y="102888"/>
                  </a:lnTo>
                  <a:lnTo>
                    <a:pt x="192632" y="102888"/>
                  </a:lnTo>
                  <a:lnTo>
                    <a:pt x="235411" y="60374"/>
                  </a:lnTo>
                  <a:lnTo>
                    <a:pt x="235421" y="56780"/>
                  </a:lnTo>
                  <a:lnTo>
                    <a:pt x="235548" y="56780"/>
                  </a:lnTo>
                  <a:lnTo>
                    <a:pt x="230932" y="52188"/>
                  </a:lnTo>
                  <a:close/>
                </a:path>
                <a:path w="340360" h="386714">
                  <a:moveTo>
                    <a:pt x="173337" y="0"/>
                  </a:moveTo>
                  <a:lnTo>
                    <a:pt x="166837" y="0"/>
                  </a:lnTo>
                  <a:lnTo>
                    <a:pt x="164198" y="2618"/>
                  </a:lnTo>
                  <a:lnTo>
                    <a:pt x="164198" y="50232"/>
                  </a:lnTo>
                  <a:lnTo>
                    <a:pt x="175972" y="50232"/>
                  </a:lnTo>
                  <a:lnTo>
                    <a:pt x="175972" y="2618"/>
                  </a:lnTo>
                  <a:lnTo>
                    <a:pt x="173337" y="0"/>
                  </a:lnTo>
                  <a:close/>
                </a:path>
                <a:path w="340360" h="386714">
                  <a:moveTo>
                    <a:pt x="207154" y="22934"/>
                  </a:moveTo>
                  <a:lnTo>
                    <a:pt x="203518" y="22934"/>
                  </a:lnTo>
                  <a:lnTo>
                    <a:pt x="201247" y="25118"/>
                  </a:lnTo>
                  <a:lnTo>
                    <a:pt x="175972" y="50232"/>
                  </a:lnTo>
                  <a:lnTo>
                    <a:pt x="192622" y="50232"/>
                  </a:lnTo>
                  <a:lnTo>
                    <a:pt x="209572" y="33387"/>
                  </a:lnTo>
                  <a:lnTo>
                    <a:pt x="211776" y="31120"/>
                  </a:lnTo>
                  <a:lnTo>
                    <a:pt x="211765" y="27361"/>
                  </a:lnTo>
                  <a:lnTo>
                    <a:pt x="207154" y="22934"/>
                  </a:lnTo>
                  <a:close/>
                </a:path>
              </a:pathLst>
            </a:custGeom>
            <a:solidFill>
              <a:srgbClr val="8DC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131434" y="4100694"/>
            <a:ext cx="2171700" cy="17545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Source:</a:t>
            </a:r>
            <a:r>
              <a:rPr sz="12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65" dirty="0">
                <a:solidFill>
                  <a:srgbClr val="00358E"/>
                </a:solidFill>
                <a:latin typeface="Calibri"/>
                <a:cs typeface="Calibri"/>
              </a:rPr>
              <a:t>CLIMRR</a:t>
            </a:r>
            <a:r>
              <a:rPr sz="1200" b="1" spc="114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358E"/>
                </a:solidFill>
                <a:latin typeface="Calibri"/>
                <a:cs typeface="Calibri"/>
              </a:rPr>
              <a:t>(ANL)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Input</a:t>
            </a:r>
            <a:r>
              <a:rPr sz="1200" b="1" spc="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252525"/>
                </a:solidFill>
                <a:latin typeface="Calibri"/>
                <a:cs typeface="Calibri"/>
              </a:rPr>
              <a:t>metrics:</a:t>
            </a:r>
            <a:endParaRPr sz="1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70"/>
              </a:spcBef>
              <a:buSzPct val="75000"/>
              <a:buFont typeface="Arial"/>
              <a:buChar char="•"/>
              <a:tabLst>
                <a:tab pos="184785" algn="l"/>
              </a:tabLst>
            </a:pP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Annual</a:t>
            </a:r>
            <a:r>
              <a:rPr sz="1200" spc="1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minimum</a:t>
            </a:r>
            <a:r>
              <a:rPr sz="1200" spc="1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temperature</a:t>
            </a:r>
            <a:endParaRPr sz="12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75"/>
              </a:spcBef>
              <a:buSzPct val="75000"/>
              <a:buFont typeface="Arial"/>
              <a:buChar char="•"/>
              <a:tabLst>
                <a:tab pos="184785" algn="l"/>
              </a:tabLst>
            </a:pP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Annual</a:t>
            </a:r>
            <a:r>
              <a:rPr sz="1200" spc="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heating</a:t>
            </a:r>
            <a:r>
              <a:rPr sz="1200" spc="1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degree</a:t>
            </a:r>
            <a:r>
              <a:rPr sz="1200" spc="1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days</a:t>
            </a:r>
            <a:endParaRPr sz="1200">
              <a:latin typeface="Calibri"/>
              <a:cs typeface="Calibri"/>
            </a:endParaRPr>
          </a:p>
          <a:p>
            <a:pPr marL="184785" marR="704215" indent="-172720">
              <a:lnSpc>
                <a:spcPct val="105000"/>
              </a:lnSpc>
              <a:buSzPct val="75000"/>
              <a:buFont typeface="Arial"/>
              <a:buChar char="•"/>
              <a:tabLst>
                <a:tab pos="184785" algn="l"/>
              </a:tabLst>
            </a:pP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Seasonal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 minimum temperatures</a:t>
            </a:r>
            <a:endParaRPr sz="1200">
              <a:latin typeface="Calibri"/>
              <a:cs typeface="Calibri"/>
            </a:endParaRPr>
          </a:p>
          <a:p>
            <a:pPr marL="12700" marR="80645">
              <a:lnSpc>
                <a:spcPct val="105000"/>
              </a:lnSpc>
            </a:pP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Output:</a:t>
            </a:r>
            <a:r>
              <a:rPr sz="1200" b="1" spc="1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Input</a:t>
            </a:r>
            <a:r>
              <a:rPr sz="1200" spc="1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metrics</a:t>
            </a:r>
            <a:r>
              <a:rPr sz="1200" spc="20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applied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from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grid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cell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level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2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county level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771519" y="1479270"/>
            <a:ext cx="2277745" cy="483234"/>
          </a:xfrm>
          <a:custGeom>
            <a:avLst/>
            <a:gdLst/>
            <a:ahLst/>
            <a:cxnLst/>
            <a:rect l="l" t="t" r="r" b="b"/>
            <a:pathLst>
              <a:path w="2277745" h="483235">
                <a:moveTo>
                  <a:pt x="2277237" y="0"/>
                </a:moveTo>
                <a:lnTo>
                  <a:pt x="0" y="0"/>
                </a:lnTo>
                <a:lnTo>
                  <a:pt x="0" y="482625"/>
                </a:lnTo>
                <a:lnTo>
                  <a:pt x="2277237" y="482625"/>
                </a:lnTo>
                <a:lnTo>
                  <a:pt x="227723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546472" y="1576197"/>
            <a:ext cx="72834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45" dirty="0">
                <a:latin typeface="Calibri"/>
                <a:cs typeface="Calibri"/>
              </a:rPr>
              <a:t>Wildfire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512820" y="1419860"/>
            <a:ext cx="597535" cy="601980"/>
            <a:chOff x="3512820" y="1419860"/>
            <a:chExt cx="597535" cy="601980"/>
          </a:xfrm>
        </p:grpSpPr>
        <p:sp>
          <p:nvSpPr>
            <p:cNvPr id="47" name="object 47"/>
            <p:cNvSpPr/>
            <p:nvPr/>
          </p:nvSpPr>
          <p:spPr>
            <a:xfrm>
              <a:off x="3525520" y="1432560"/>
              <a:ext cx="572135" cy="576580"/>
            </a:xfrm>
            <a:custGeom>
              <a:avLst/>
              <a:gdLst/>
              <a:ahLst/>
              <a:cxnLst/>
              <a:rect l="l" t="t" r="r" b="b"/>
              <a:pathLst>
                <a:path w="572135" h="576580">
                  <a:moveTo>
                    <a:pt x="285750" y="0"/>
                  </a:moveTo>
                  <a:lnTo>
                    <a:pt x="239388" y="3768"/>
                  </a:lnTo>
                  <a:lnTo>
                    <a:pt x="195413" y="14679"/>
                  </a:lnTo>
                  <a:lnTo>
                    <a:pt x="154411" y="32140"/>
                  </a:lnTo>
                  <a:lnTo>
                    <a:pt x="116970" y="55558"/>
                  </a:lnTo>
                  <a:lnTo>
                    <a:pt x="83677" y="84343"/>
                  </a:lnTo>
                  <a:lnTo>
                    <a:pt x="55120" y="117902"/>
                  </a:lnTo>
                  <a:lnTo>
                    <a:pt x="31886" y="155643"/>
                  </a:lnTo>
                  <a:lnTo>
                    <a:pt x="14563" y="196973"/>
                  </a:lnTo>
                  <a:lnTo>
                    <a:pt x="3738" y="241302"/>
                  </a:lnTo>
                  <a:lnTo>
                    <a:pt x="0" y="288036"/>
                  </a:lnTo>
                  <a:lnTo>
                    <a:pt x="3738" y="334769"/>
                  </a:lnTo>
                  <a:lnTo>
                    <a:pt x="14563" y="379098"/>
                  </a:lnTo>
                  <a:lnTo>
                    <a:pt x="31886" y="420428"/>
                  </a:lnTo>
                  <a:lnTo>
                    <a:pt x="55120" y="458169"/>
                  </a:lnTo>
                  <a:lnTo>
                    <a:pt x="83677" y="491728"/>
                  </a:lnTo>
                  <a:lnTo>
                    <a:pt x="116970" y="520513"/>
                  </a:lnTo>
                  <a:lnTo>
                    <a:pt x="154411" y="543931"/>
                  </a:lnTo>
                  <a:lnTo>
                    <a:pt x="195413" y="561392"/>
                  </a:lnTo>
                  <a:lnTo>
                    <a:pt x="239388" y="572303"/>
                  </a:lnTo>
                  <a:lnTo>
                    <a:pt x="285750" y="576072"/>
                  </a:lnTo>
                  <a:lnTo>
                    <a:pt x="332114" y="572303"/>
                  </a:lnTo>
                  <a:lnTo>
                    <a:pt x="376099" y="561392"/>
                  </a:lnTo>
                  <a:lnTo>
                    <a:pt x="417116" y="543931"/>
                  </a:lnTo>
                  <a:lnTo>
                    <a:pt x="454574" y="520513"/>
                  </a:lnTo>
                  <a:lnTo>
                    <a:pt x="487886" y="491728"/>
                  </a:lnTo>
                  <a:lnTo>
                    <a:pt x="516462" y="458169"/>
                  </a:lnTo>
                  <a:lnTo>
                    <a:pt x="539713" y="420428"/>
                  </a:lnTo>
                  <a:lnTo>
                    <a:pt x="557050" y="379098"/>
                  </a:lnTo>
                  <a:lnTo>
                    <a:pt x="567884" y="334769"/>
                  </a:lnTo>
                  <a:lnTo>
                    <a:pt x="571626" y="288036"/>
                  </a:lnTo>
                  <a:lnTo>
                    <a:pt x="567884" y="241302"/>
                  </a:lnTo>
                  <a:lnTo>
                    <a:pt x="557050" y="196973"/>
                  </a:lnTo>
                  <a:lnTo>
                    <a:pt x="539713" y="155643"/>
                  </a:lnTo>
                  <a:lnTo>
                    <a:pt x="516462" y="117902"/>
                  </a:lnTo>
                  <a:lnTo>
                    <a:pt x="487886" y="84343"/>
                  </a:lnTo>
                  <a:lnTo>
                    <a:pt x="454574" y="55558"/>
                  </a:lnTo>
                  <a:lnTo>
                    <a:pt x="417116" y="32140"/>
                  </a:lnTo>
                  <a:lnTo>
                    <a:pt x="376099" y="14679"/>
                  </a:lnTo>
                  <a:lnTo>
                    <a:pt x="332114" y="376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525520" y="1432560"/>
              <a:ext cx="572135" cy="576580"/>
            </a:xfrm>
            <a:custGeom>
              <a:avLst/>
              <a:gdLst/>
              <a:ahLst/>
              <a:cxnLst/>
              <a:rect l="l" t="t" r="r" b="b"/>
              <a:pathLst>
                <a:path w="572135" h="576580">
                  <a:moveTo>
                    <a:pt x="0" y="288036"/>
                  </a:moveTo>
                  <a:lnTo>
                    <a:pt x="3738" y="241302"/>
                  </a:lnTo>
                  <a:lnTo>
                    <a:pt x="14563" y="196973"/>
                  </a:lnTo>
                  <a:lnTo>
                    <a:pt x="31886" y="155643"/>
                  </a:lnTo>
                  <a:lnTo>
                    <a:pt x="55120" y="117902"/>
                  </a:lnTo>
                  <a:lnTo>
                    <a:pt x="83677" y="84343"/>
                  </a:lnTo>
                  <a:lnTo>
                    <a:pt x="116970" y="55558"/>
                  </a:lnTo>
                  <a:lnTo>
                    <a:pt x="154411" y="32140"/>
                  </a:lnTo>
                  <a:lnTo>
                    <a:pt x="195413" y="14679"/>
                  </a:lnTo>
                  <a:lnTo>
                    <a:pt x="239388" y="3768"/>
                  </a:lnTo>
                  <a:lnTo>
                    <a:pt x="285750" y="0"/>
                  </a:lnTo>
                  <a:lnTo>
                    <a:pt x="332114" y="3768"/>
                  </a:lnTo>
                  <a:lnTo>
                    <a:pt x="376099" y="14679"/>
                  </a:lnTo>
                  <a:lnTo>
                    <a:pt x="417116" y="32140"/>
                  </a:lnTo>
                  <a:lnTo>
                    <a:pt x="454574" y="55558"/>
                  </a:lnTo>
                  <a:lnTo>
                    <a:pt x="487886" y="84343"/>
                  </a:lnTo>
                  <a:lnTo>
                    <a:pt x="516462" y="117902"/>
                  </a:lnTo>
                  <a:lnTo>
                    <a:pt x="539713" y="155643"/>
                  </a:lnTo>
                  <a:lnTo>
                    <a:pt x="557050" y="196973"/>
                  </a:lnTo>
                  <a:lnTo>
                    <a:pt x="567884" y="241302"/>
                  </a:lnTo>
                  <a:lnTo>
                    <a:pt x="571626" y="288036"/>
                  </a:lnTo>
                  <a:lnTo>
                    <a:pt x="567884" y="334769"/>
                  </a:lnTo>
                  <a:lnTo>
                    <a:pt x="557050" y="379098"/>
                  </a:lnTo>
                  <a:lnTo>
                    <a:pt x="539713" y="420428"/>
                  </a:lnTo>
                  <a:lnTo>
                    <a:pt x="516462" y="458169"/>
                  </a:lnTo>
                  <a:lnTo>
                    <a:pt x="487886" y="491728"/>
                  </a:lnTo>
                  <a:lnTo>
                    <a:pt x="454574" y="520513"/>
                  </a:lnTo>
                  <a:lnTo>
                    <a:pt x="417116" y="543931"/>
                  </a:lnTo>
                  <a:lnTo>
                    <a:pt x="376099" y="561392"/>
                  </a:lnTo>
                  <a:lnTo>
                    <a:pt x="332114" y="572303"/>
                  </a:lnTo>
                  <a:lnTo>
                    <a:pt x="285750" y="576072"/>
                  </a:lnTo>
                  <a:lnTo>
                    <a:pt x="239388" y="572303"/>
                  </a:lnTo>
                  <a:lnTo>
                    <a:pt x="195413" y="561392"/>
                  </a:lnTo>
                  <a:lnTo>
                    <a:pt x="154411" y="543931"/>
                  </a:lnTo>
                  <a:lnTo>
                    <a:pt x="116970" y="520513"/>
                  </a:lnTo>
                  <a:lnTo>
                    <a:pt x="83677" y="491728"/>
                  </a:lnTo>
                  <a:lnTo>
                    <a:pt x="55120" y="458169"/>
                  </a:lnTo>
                  <a:lnTo>
                    <a:pt x="31886" y="420428"/>
                  </a:lnTo>
                  <a:lnTo>
                    <a:pt x="14563" y="379098"/>
                  </a:lnTo>
                  <a:lnTo>
                    <a:pt x="3738" y="334769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704287" y="1553393"/>
              <a:ext cx="215265" cy="312420"/>
            </a:xfrm>
            <a:custGeom>
              <a:avLst/>
              <a:gdLst/>
              <a:ahLst/>
              <a:cxnLst/>
              <a:rect l="l" t="t" r="r" b="b"/>
              <a:pathLst>
                <a:path w="215264" h="312419">
                  <a:moveTo>
                    <a:pt x="89333" y="0"/>
                  </a:moveTo>
                  <a:lnTo>
                    <a:pt x="89287" y="69340"/>
                  </a:lnTo>
                  <a:lnTo>
                    <a:pt x="51683" y="115522"/>
                  </a:lnTo>
                  <a:lnTo>
                    <a:pt x="35628" y="129957"/>
                  </a:lnTo>
                  <a:lnTo>
                    <a:pt x="22760" y="143812"/>
                  </a:lnTo>
                  <a:lnTo>
                    <a:pt x="13387" y="156238"/>
                  </a:lnTo>
                  <a:lnTo>
                    <a:pt x="7819" y="166381"/>
                  </a:lnTo>
                  <a:lnTo>
                    <a:pt x="0" y="208340"/>
                  </a:lnTo>
                  <a:lnTo>
                    <a:pt x="7773" y="245667"/>
                  </a:lnTo>
                  <a:lnTo>
                    <a:pt x="24525" y="274683"/>
                  </a:lnTo>
                  <a:lnTo>
                    <a:pt x="43641" y="291712"/>
                  </a:lnTo>
                  <a:lnTo>
                    <a:pt x="36376" y="269359"/>
                  </a:lnTo>
                  <a:lnTo>
                    <a:pt x="34320" y="240944"/>
                  </a:lnTo>
                  <a:lnTo>
                    <a:pt x="42407" y="208851"/>
                  </a:lnTo>
                  <a:lnTo>
                    <a:pt x="65573" y="175463"/>
                  </a:lnTo>
                  <a:lnTo>
                    <a:pt x="64054" y="183353"/>
                  </a:lnTo>
                  <a:lnTo>
                    <a:pt x="62740" y="203163"/>
                  </a:lnTo>
                  <a:lnTo>
                    <a:pt x="66499" y="229103"/>
                  </a:lnTo>
                  <a:lnTo>
                    <a:pt x="80195" y="255384"/>
                  </a:lnTo>
                  <a:lnTo>
                    <a:pt x="95776" y="278089"/>
                  </a:lnTo>
                  <a:lnTo>
                    <a:pt x="103681" y="296162"/>
                  </a:lnTo>
                  <a:lnTo>
                    <a:pt x="106514" y="308105"/>
                  </a:lnTo>
                  <a:lnTo>
                    <a:pt x="106879" y="312419"/>
                  </a:lnTo>
                  <a:lnTo>
                    <a:pt x="137670" y="307861"/>
                  </a:lnTo>
                  <a:lnTo>
                    <a:pt x="188971" y="273951"/>
                  </a:lnTo>
                  <a:lnTo>
                    <a:pt x="212873" y="225862"/>
                  </a:lnTo>
                  <a:lnTo>
                    <a:pt x="215169" y="202936"/>
                  </a:lnTo>
                  <a:lnTo>
                    <a:pt x="211845" y="180350"/>
                  </a:lnTo>
                  <a:lnTo>
                    <a:pt x="202284" y="160932"/>
                  </a:lnTo>
                  <a:lnTo>
                    <a:pt x="201382" y="180180"/>
                  </a:lnTo>
                  <a:lnTo>
                    <a:pt x="190952" y="195852"/>
                  </a:lnTo>
                  <a:lnTo>
                    <a:pt x="174218" y="204508"/>
                  </a:lnTo>
                  <a:lnTo>
                    <a:pt x="154399" y="202709"/>
                  </a:lnTo>
                  <a:lnTo>
                    <a:pt x="140171" y="193650"/>
                  </a:lnTo>
                  <a:lnTo>
                    <a:pt x="132147" y="179822"/>
                  </a:lnTo>
                  <a:lnTo>
                    <a:pt x="131318" y="163270"/>
                  </a:lnTo>
                  <a:lnTo>
                    <a:pt x="138681" y="146037"/>
                  </a:lnTo>
                  <a:lnTo>
                    <a:pt x="154204" y="107025"/>
                  </a:lnTo>
                  <a:lnTo>
                    <a:pt x="149372" y="64981"/>
                  </a:lnTo>
                  <a:lnTo>
                    <a:pt x="126858" y="26956"/>
                  </a:lnTo>
                  <a:lnTo>
                    <a:pt x="8933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691890" y="2041770"/>
            <a:ext cx="2146935" cy="9867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Source:</a:t>
            </a:r>
            <a:r>
              <a:rPr sz="12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65" dirty="0">
                <a:solidFill>
                  <a:srgbClr val="00358E"/>
                </a:solidFill>
                <a:latin typeface="Calibri"/>
                <a:cs typeface="Calibri"/>
              </a:rPr>
              <a:t>CLIMRR</a:t>
            </a:r>
            <a:r>
              <a:rPr sz="1200" b="1" spc="114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358E"/>
                </a:solidFill>
                <a:latin typeface="Calibri"/>
                <a:cs typeface="Calibri"/>
              </a:rPr>
              <a:t>(ANL)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5000"/>
              </a:lnSpc>
            </a:pP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Input</a:t>
            </a:r>
            <a:r>
              <a:rPr sz="1200" b="1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252525"/>
                </a:solidFill>
                <a:latin typeface="Calibri"/>
                <a:cs typeface="Calibri"/>
              </a:rPr>
              <a:t>metric:</a:t>
            </a:r>
            <a:r>
              <a:rPr sz="1200" b="1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Fire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weather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index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(FWI)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by</a:t>
            </a:r>
            <a:r>
              <a:rPr sz="12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grid</a:t>
            </a:r>
            <a:r>
              <a:rPr sz="12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cell</a:t>
            </a:r>
            <a:endParaRPr sz="1200">
              <a:latin typeface="Calibri"/>
              <a:cs typeface="Calibri"/>
            </a:endParaRPr>
          </a:p>
          <a:p>
            <a:pPr marL="12700" marR="102870">
              <a:lnSpc>
                <a:spcPct val="105000"/>
              </a:lnSpc>
            </a:pPr>
            <a:r>
              <a:rPr sz="1200" b="1" dirty="0">
                <a:solidFill>
                  <a:srgbClr val="252525"/>
                </a:solidFill>
                <a:latin typeface="Calibri"/>
                <a:cs typeface="Calibri"/>
              </a:rPr>
              <a:t>Output:</a:t>
            </a:r>
            <a:r>
              <a:rPr sz="1200" b="1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Maximum</a:t>
            </a:r>
            <a:r>
              <a:rPr sz="120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fire</a:t>
            </a:r>
            <a:r>
              <a:rPr sz="12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weather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index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by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county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53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  <a:tabLst>
                <a:tab pos="217804" algn="l"/>
              </a:tabLst>
            </a:pPr>
            <a:fld id="{81D60167-4931-47E6-BA6A-407CBD079E47}" type="slidenum">
              <a:rPr sz="750" b="1" spc="-50" dirty="0">
                <a:latin typeface="Calibri"/>
                <a:cs typeface="Calibri"/>
              </a:rPr>
              <a:t>6</a:t>
            </a:fld>
            <a:r>
              <a:rPr sz="750" b="1" dirty="0">
                <a:latin typeface="Calibri"/>
                <a:cs typeface="Calibri"/>
              </a:rPr>
              <a:t>	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180" dirty="0">
                <a:latin typeface="Calibri"/>
                <a:cs typeface="Calibri"/>
              </a:rPr>
              <a:t>  </a:t>
            </a:r>
            <a:r>
              <a:rPr dirty="0"/>
              <a:t>Copyright</a:t>
            </a:r>
            <a:r>
              <a:rPr spc="110" dirty="0"/>
              <a:t> </a:t>
            </a:r>
            <a:r>
              <a:rPr spc="-40" dirty="0"/>
              <a:t>©</a:t>
            </a:r>
            <a:r>
              <a:rPr spc="95" dirty="0"/>
              <a:t> </a:t>
            </a:r>
            <a:r>
              <a:rPr dirty="0"/>
              <a:t>Baringa</a:t>
            </a:r>
            <a:r>
              <a:rPr spc="85" dirty="0"/>
              <a:t> </a:t>
            </a:r>
            <a:r>
              <a:rPr dirty="0"/>
              <a:t>Partners</a:t>
            </a:r>
            <a:r>
              <a:rPr spc="10" dirty="0"/>
              <a:t> </a:t>
            </a:r>
            <a:r>
              <a:rPr spc="50" dirty="0"/>
              <a:t>LLP</a:t>
            </a:r>
            <a:r>
              <a:rPr spc="75" dirty="0"/>
              <a:t> </a:t>
            </a:r>
            <a:r>
              <a:rPr dirty="0"/>
              <a:t>2025.</a:t>
            </a:r>
            <a:r>
              <a:rPr spc="285" dirty="0"/>
              <a:t> </a:t>
            </a:r>
            <a:r>
              <a:rPr dirty="0"/>
              <a:t>All</a:t>
            </a:r>
            <a:r>
              <a:rPr spc="110" dirty="0"/>
              <a:t> </a:t>
            </a:r>
            <a:r>
              <a:rPr dirty="0"/>
              <a:t>rights</a:t>
            </a:r>
            <a:r>
              <a:rPr spc="95" dirty="0"/>
              <a:t> </a:t>
            </a:r>
            <a:r>
              <a:rPr dirty="0"/>
              <a:t>reserved.</a:t>
            </a:r>
            <a:r>
              <a:rPr spc="85" dirty="0"/>
              <a:t> </a:t>
            </a:r>
            <a:r>
              <a:rPr dirty="0"/>
              <a:t>This</a:t>
            </a:r>
            <a:r>
              <a:rPr spc="114" dirty="0"/>
              <a:t> </a:t>
            </a:r>
            <a:r>
              <a:rPr dirty="0"/>
              <a:t>document</a:t>
            </a:r>
            <a:r>
              <a:rPr spc="85" dirty="0"/>
              <a:t> </a:t>
            </a:r>
            <a:r>
              <a:rPr dirty="0"/>
              <a:t>is</a:t>
            </a:r>
            <a:r>
              <a:rPr spc="100" dirty="0"/>
              <a:t> </a:t>
            </a:r>
            <a:r>
              <a:rPr dirty="0"/>
              <a:t>subject</a:t>
            </a:r>
            <a:r>
              <a:rPr spc="105" dirty="0"/>
              <a:t> </a:t>
            </a:r>
            <a:r>
              <a:rPr dirty="0"/>
              <a:t>to</a:t>
            </a:r>
            <a:r>
              <a:rPr spc="85" dirty="0"/>
              <a:t> </a:t>
            </a:r>
            <a:r>
              <a:rPr dirty="0"/>
              <a:t>contract</a:t>
            </a:r>
            <a:r>
              <a:rPr spc="55" dirty="0"/>
              <a:t> </a:t>
            </a:r>
            <a:r>
              <a:rPr dirty="0"/>
              <a:t>and</a:t>
            </a:r>
            <a:r>
              <a:rPr spc="95" dirty="0"/>
              <a:t> </a:t>
            </a:r>
            <a:r>
              <a:rPr dirty="0"/>
              <a:t>contains</a:t>
            </a:r>
            <a:r>
              <a:rPr spc="65" dirty="0"/>
              <a:t> </a:t>
            </a:r>
            <a:r>
              <a:rPr dirty="0"/>
              <a:t>confidential</a:t>
            </a:r>
            <a:r>
              <a:rPr spc="105" dirty="0"/>
              <a:t> </a:t>
            </a:r>
            <a:r>
              <a:rPr dirty="0"/>
              <a:t>and</a:t>
            </a:r>
            <a:r>
              <a:rPr spc="95" dirty="0"/>
              <a:t> </a:t>
            </a:r>
            <a:r>
              <a:rPr dirty="0"/>
              <a:t>proprietary</a:t>
            </a:r>
            <a:r>
              <a:rPr spc="5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277" y="489965"/>
            <a:ext cx="105263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b="1" spc="90" dirty="0">
                <a:latin typeface="Calibri"/>
                <a:cs typeface="Calibri"/>
              </a:rPr>
              <a:t>This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report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135" dirty="0">
                <a:latin typeface="Calibri"/>
                <a:cs typeface="Calibri"/>
              </a:rPr>
              <a:t>is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standardized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100" dirty="0">
                <a:latin typeface="Calibri"/>
                <a:cs typeface="Calibri"/>
              </a:rPr>
              <a:t>include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50" dirty="0">
                <a:latin typeface="Calibri"/>
                <a:cs typeface="Calibri"/>
              </a:rPr>
              <a:t>3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50" dirty="0">
                <a:latin typeface="Calibri"/>
                <a:cs typeface="Calibri"/>
              </a:rPr>
              <a:t>different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80" dirty="0">
                <a:latin typeface="Calibri"/>
                <a:cs typeface="Calibri"/>
              </a:rPr>
              <a:t>data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visualizations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that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provide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95" dirty="0">
                <a:latin typeface="Calibri"/>
                <a:cs typeface="Calibri"/>
              </a:rPr>
              <a:t>insights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for </a:t>
            </a:r>
            <a:r>
              <a:rPr b="1" spc="70" dirty="0">
                <a:latin typeface="Calibri"/>
                <a:cs typeface="Calibri"/>
              </a:rPr>
              <a:t>Distribution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and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Transmission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150" dirty="0">
                <a:latin typeface="Calibri"/>
                <a:cs typeface="Calibri"/>
              </a:rPr>
              <a:t>across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50" dirty="0">
                <a:latin typeface="Calibri"/>
                <a:cs typeface="Calibri"/>
              </a:rPr>
              <a:t>7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extreme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weather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hazards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6277" y="175006"/>
            <a:ext cx="3398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0358E"/>
                </a:solidFill>
                <a:latin typeface="Calibri"/>
                <a:cs typeface="Calibri"/>
              </a:rPr>
              <a:t>GRID</a:t>
            </a:r>
            <a:r>
              <a:rPr sz="1200" spc="6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solidFill>
                  <a:srgbClr val="00358E"/>
                </a:solidFill>
                <a:latin typeface="Calibri"/>
                <a:cs typeface="Calibri"/>
              </a:rPr>
              <a:t>RESILIENCE</a:t>
            </a:r>
            <a:r>
              <a:rPr sz="1200" spc="5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00358E"/>
                </a:solidFill>
                <a:latin typeface="Calibri"/>
                <a:cs typeface="Calibri"/>
              </a:rPr>
              <a:t>REPORTS</a:t>
            </a:r>
            <a:r>
              <a:rPr sz="1200" spc="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40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spc="7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ANALYSIS</a:t>
            </a:r>
            <a:r>
              <a:rPr sz="1200" spc="7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00358E"/>
                </a:solidFill>
                <a:latin typeface="Calibri"/>
                <a:cs typeface="Calibri"/>
              </a:rPr>
              <a:t>APPROACH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54233" y="1868367"/>
            <a:ext cx="4384675" cy="2908300"/>
            <a:chOff x="1254233" y="1868367"/>
            <a:chExt cx="4384675" cy="2908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4233" y="1868367"/>
              <a:ext cx="4384576" cy="29078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2412" y="1886330"/>
              <a:ext cx="4290949" cy="28143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67650" y="1881504"/>
              <a:ext cx="4300855" cy="2823845"/>
            </a:xfrm>
            <a:custGeom>
              <a:avLst/>
              <a:gdLst/>
              <a:ahLst/>
              <a:cxnLst/>
              <a:rect l="l" t="t" r="r" b="b"/>
              <a:pathLst>
                <a:path w="4300855" h="2823845">
                  <a:moveTo>
                    <a:pt x="0" y="2823845"/>
                  </a:moveTo>
                  <a:lnTo>
                    <a:pt x="4300474" y="2823845"/>
                  </a:lnTo>
                  <a:lnTo>
                    <a:pt x="4300474" y="0"/>
                  </a:lnTo>
                  <a:lnTo>
                    <a:pt x="0" y="0"/>
                  </a:lnTo>
                  <a:lnTo>
                    <a:pt x="0" y="2823845"/>
                  </a:lnTo>
                  <a:close/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64578" y="1365630"/>
            <a:ext cx="411480" cy="411480"/>
          </a:xfrm>
          <a:prstGeom prst="rect">
            <a:avLst/>
          </a:prstGeom>
          <a:solidFill>
            <a:srgbClr val="00358E"/>
          </a:solidFill>
        </p:spPr>
        <p:txBody>
          <a:bodyPr vert="horz" wrap="square" lIns="0" tIns="863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6804" y="1330578"/>
            <a:ext cx="99123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 spc="35" dirty="0">
                <a:solidFill>
                  <a:srgbClr val="00358E"/>
                </a:solidFill>
                <a:latin typeface="Calibri"/>
                <a:cs typeface="Calibri"/>
              </a:rPr>
              <a:t>Distribution Maps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8828" y="4807711"/>
            <a:ext cx="4177029" cy="12725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84785" marR="5080" indent="-172720">
              <a:lnSpc>
                <a:spcPts val="1300"/>
              </a:lnSpc>
              <a:spcBef>
                <a:spcPts val="259"/>
              </a:spcBef>
              <a:buFont typeface="Arial"/>
              <a:buChar char="•"/>
              <a:tabLst>
                <a:tab pos="184785" algn="l"/>
              </a:tabLst>
            </a:pPr>
            <a:r>
              <a:rPr sz="1200" b="1" spc="50" dirty="0">
                <a:solidFill>
                  <a:srgbClr val="00358E"/>
                </a:solidFill>
                <a:latin typeface="Calibri"/>
                <a:cs typeface="Calibri"/>
              </a:rPr>
              <a:t>Purpose:</a:t>
            </a:r>
            <a:r>
              <a:rPr sz="12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Uses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population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as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proxy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volume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distribution 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assets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given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that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location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distribution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assets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is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restricted.</a:t>
            </a:r>
            <a:endParaRPr sz="1200">
              <a:latin typeface="Calibri"/>
              <a:cs typeface="Calibri"/>
            </a:endParaRPr>
          </a:p>
          <a:p>
            <a:pPr marL="184785" marR="22225" indent="-172720">
              <a:lnSpc>
                <a:spcPts val="1300"/>
              </a:lnSpc>
              <a:spcBef>
                <a:spcPts val="590"/>
              </a:spcBef>
              <a:buFont typeface="Arial"/>
              <a:buChar char="•"/>
              <a:tabLst>
                <a:tab pos="184785" algn="l"/>
              </a:tabLst>
            </a:pPr>
            <a:r>
              <a:rPr sz="1200" b="1" spc="20" dirty="0">
                <a:solidFill>
                  <a:srgbClr val="00358E"/>
                </a:solidFill>
                <a:latin typeface="Calibri"/>
                <a:cs typeface="Calibri"/>
              </a:rPr>
              <a:t>Interpretation*:</a:t>
            </a:r>
            <a:r>
              <a:rPr sz="1200" b="1" spc="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Locate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areas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high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exposure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by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identifying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counties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coincident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large</a:t>
            </a:r>
            <a:r>
              <a:rPr sz="120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bubbles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dark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colors.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52525"/>
                </a:solidFill>
                <a:latin typeface="Calibri"/>
                <a:cs typeface="Calibri"/>
              </a:rPr>
              <a:t>This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indicates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combination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high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volume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Dx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assets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52525"/>
                </a:solidFill>
                <a:latin typeface="Calibri"/>
                <a:cs typeface="Calibri"/>
              </a:rPr>
              <a:t>and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significantly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high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extreme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weather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projections.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002777" y="1868367"/>
            <a:ext cx="4470400" cy="2908300"/>
            <a:chOff x="7002777" y="1868367"/>
            <a:chExt cx="4470400" cy="290830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2777" y="1868367"/>
              <a:ext cx="4469898" cy="29078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28942" y="1886330"/>
              <a:ext cx="4368292" cy="281432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024243" y="1881504"/>
              <a:ext cx="4378325" cy="2823845"/>
            </a:xfrm>
            <a:custGeom>
              <a:avLst/>
              <a:gdLst/>
              <a:ahLst/>
              <a:cxnLst/>
              <a:rect l="l" t="t" r="r" b="b"/>
              <a:pathLst>
                <a:path w="4378325" h="2823845">
                  <a:moveTo>
                    <a:pt x="0" y="2823845"/>
                  </a:moveTo>
                  <a:lnTo>
                    <a:pt x="4377816" y="2823845"/>
                  </a:lnTo>
                  <a:lnTo>
                    <a:pt x="4377816" y="0"/>
                  </a:lnTo>
                  <a:lnTo>
                    <a:pt x="0" y="0"/>
                  </a:lnTo>
                  <a:lnTo>
                    <a:pt x="0" y="2823845"/>
                  </a:lnTo>
                  <a:close/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834251" y="1365630"/>
            <a:ext cx="411480" cy="411480"/>
          </a:xfrm>
          <a:prstGeom prst="rect">
            <a:avLst/>
          </a:prstGeom>
          <a:solidFill>
            <a:srgbClr val="00358E"/>
          </a:solidFill>
        </p:spPr>
        <p:txBody>
          <a:bodyPr vert="horz" wrap="square" lIns="0" tIns="863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80"/>
              </a:spcBef>
            </a:pP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53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  <a:tabLst>
                <a:tab pos="217804" algn="l"/>
              </a:tabLst>
            </a:pPr>
            <a:fld id="{81D60167-4931-47E6-BA6A-407CBD079E47}" type="slidenum">
              <a:rPr sz="750" b="1" spc="-50" dirty="0">
                <a:latin typeface="Calibri"/>
                <a:cs typeface="Calibri"/>
              </a:rPr>
              <a:t>7</a:t>
            </a:fld>
            <a:r>
              <a:rPr sz="750" b="1" dirty="0">
                <a:latin typeface="Calibri"/>
                <a:cs typeface="Calibri"/>
              </a:rPr>
              <a:t>	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180" dirty="0">
                <a:latin typeface="Calibri"/>
                <a:cs typeface="Calibri"/>
              </a:rPr>
              <a:t>  </a:t>
            </a:r>
            <a:r>
              <a:rPr dirty="0"/>
              <a:t>Copyright</a:t>
            </a:r>
            <a:r>
              <a:rPr spc="110" dirty="0"/>
              <a:t> </a:t>
            </a:r>
            <a:r>
              <a:rPr spc="-40" dirty="0"/>
              <a:t>©</a:t>
            </a:r>
            <a:r>
              <a:rPr spc="95" dirty="0"/>
              <a:t> </a:t>
            </a:r>
            <a:r>
              <a:rPr dirty="0"/>
              <a:t>Baringa</a:t>
            </a:r>
            <a:r>
              <a:rPr spc="85" dirty="0"/>
              <a:t> </a:t>
            </a:r>
            <a:r>
              <a:rPr dirty="0"/>
              <a:t>Partners</a:t>
            </a:r>
            <a:r>
              <a:rPr spc="10" dirty="0"/>
              <a:t> </a:t>
            </a:r>
            <a:r>
              <a:rPr spc="50" dirty="0"/>
              <a:t>LLP</a:t>
            </a:r>
            <a:r>
              <a:rPr spc="75" dirty="0"/>
              <a:t> </a:t>
            </a:r>
            <a:r>
              <a:rPr dirty="0"/>
              <a:t>2025.</a:t>
            </a:r>
            <a:r>
              <a:rPr spc="285" dirty="0"/>
              <a:t> </a:t>
            </a:r>
            <a:r>
              <a:rPr dirty="0"/>
              <a:t>All</a:t>
            </a:r>
            <a:r>
              <a:rPr spc="110" dirty="0"/>
              <a:t> </a:t>
            </a:r>
            <a:r>
              <a:rPr dirty="0"/>
              <a:t>rights</a:t>
            </a:r>
            <a:r>
              <a:rPr spc="95" dirty="0"/>
              <a:t> </a:t>
            </a:r>
            <a:r>
              <a:rPr dirty="0"/>
              <a:t>reserved.</a:t>
            </a:r>
            <a:r>
              <a:rPr spc="85" dirty="0"/>
              <a:t> </a:t>
            </a:r>
            <a:r>
              <a:rPr dirty="0"/>
              <a:t>This</a:t>
            </a:r>
            <a:r>
              <a:rPr spc="114" dirty="0"/>
              <a:t> </a:t>
            </a:r>
            <a:r>
              <a:rPr dirty="0"/>
              <a:t>document</a:t>
            </a:r>
            <a:r>
              <a:rPr spc="85" dirty="0"/>
              <a:t> </a:t>
            </a:r>
            <a:r>
              <a:rPr dirty="0"/>
              <a:t>is</a:t>
            </a:r>
            <a:r>
              <a:rPr spc="100" dirty="0"/>
              <a:t> </a:t>
            </a:r>
            <a:r>
              <a:rPr dirty="0"/>
              <a:t>subject</a:t>
            </a:r>
            <a:r>
              <a:rPr spc="105" dirty="0"/>
              <a:t> </a:t>
            </a:r>
            <a:r>
              <a:rPr dirty="0"/>
              <a:t>to</a:t>
            </a:r>
            <a:r>
              <a:rPr spc="85" dirty="0"/>
              <a:t> </a:t>
            </a:r>
            <a:r>
              <a:rPr dirty="0"/>
              <a:t>contract</a:t>
            </a:r>
            <a:r>
              <a:rPr spc="55" dirty="0"/>
              <a:t> </a:t>
            </a:r>
            <a:r>
              <a:rPr dirty="0"/>
              <a:t>and</a:t>
            </a:r>
            <a:r>
              <a:rPr spc="95" dirty="0"/>
              <a:t> </a:t>
            </a:r>
            <a:r>
              <a:rPr dirty="0"/>
              <a:t>contains</a:t>
            </a:r>
            <a:r>
              <a:rPr spc="65" dirty="0"/>
              <a:t> </a:t>
            </a:r>
            <a:r>
              <a:rPr dirty="0"/>
              <a:t>confidential</a:t>
            </a:r>
            <a:r>
              <a:rPr spc="105" dirty="0"/>
              <a:t> </a:t>
            </a:r>
            <a:r>
              <a:rPr dirty="0"/>
              <a:t>and</a:t>
            </a:r>
            <a:r>
              <a:rPr spc="95" dirty="0"/>
              <a:t> </a:t>
            </a:r>
            <a:r>
              <a:rPr dirty="0"/>
              <a:t>proprietary</a:t>
            </a:r>
            <a:r>
              <a:rPr spc="5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  <p:sp>
        <p:nvSpPr>
          <p:cNvPr id="16" name="object 16"/>
          <p:cNvSpPr txBox="1"/>
          <p:nvPr/>
        </p:nvSpPr>
        <p:spPr>
          <a:xfrm>
            <a:off x="7368285" y="1330578"/>
            <a:ext cx="110426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 spc="50" dirty="0">
                <a:solidFill>
                  <a:srgbClr val="00358E"/>
                </a:solidFill>
                <a:latin typeface="Calibri"/>
                <a:cs typeface="Calibri"/>
              </a:rPr>
              <a:t>Transmission </a:t>
            </a:r>
            <a:r>
              <a:rPr sz="1400" b="1" spc="35" dirty="0">
                <a:solidFill>
                  <a:srgbClr val="00358E"/>
                </a:solidFill>
                <a:latin typeface="Calibri"/>
                <a:cs typeface="Calibri"/>
              </a:rPr>
              <a:t>Maps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45781" y="4807711"/>
            <a:ext cx="4089400" cy="110807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84785" marR="595630" indent="-172720">
              <a:lnSpc>
                <a:spcPts val="1300"/>
              </a:lnSpc>
              <a:spcBef>
                <a:spcPts val="259"/>
              </a:spcBef>
              <a:buFont typeface="Arial"/>
              <a:buChar char="•"/>
              <a:tabLst>
                <a:tab pos="184785" algn="l"/>
              </a:tabLst>
            </a:pPr>
            <a:r>
              <a:rPr sz="1200" b="1" spc="50" dirty="0">
                <a:solidFill>
                  <a:srgbClr val="00358E"/>
                </a:solidFill>
                <a:latin typeface="Calibri"/>
                <a:cs typeface="Calibri"/>
              </a:rPr>
              <a:t>Purpose:</a:t>
            </a:r>
            <a:r>
              <a:rPr sz="1200" b="1" spc="2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Overlays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transmission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assets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on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climate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projections</a:t>
            </a:r>
            <a:r>
              <a:rPr sz="12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by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county.</a:t>
            </a:r>
            <a:endParaRPr sz="1200">
              <a:latin typeface="Calibri"/>
              <a:cs typeface="Calibri"/>
            </a:endParaRPr>
          </a:p>
          <a:p>
            <a:pPr marL="184785" marR="5080" indent="-172720">
              <a:lnSpc>
                <a:spcPct val="90100"/>
              </a:lnSpc>
              <a:spcBef>
                <a:spcPts val="575"/>
              </a:spcBef>
              <a:buFont typeface="Arial"/>
              <a:buChar char="•"/>
              <a:tabLst>
                <a:tab pos="184785" algn="l"/>
              </a:tabLst>
            </a:pPr>
            <a:r>
              <a:rPr sz="1200" b="1" spc="20" dirty="0">
                <a:solidFill>
                  <a:srgbClr val="00358E"/>
                </a:solidFill>
                <a:latin typeface="Calibri"/>
                <a:cs typeface="Calibri"/>
              </a:rPr>
              <a:t>Interpretation:</a:t>
            </a:r>
            <a:r>
              <a:rPr sz="1200" b="1" spc="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Locate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areas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high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exposure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by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identifying 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assets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counties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high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risk.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Exposure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differs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by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asset 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class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will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be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highlighted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Key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Insights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tables throughout.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4669" y="6196685"/>
            <a:ext cx="79546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00358E"/>
                </a:solidFill>
                <a:latin typeface="Calibri"/>
                <a:cs typeface="Calibri"/>
              </a:rPr>
              <a:t>*Note:</a:t>
            </a:r>
            <a:r>
              <a:rPr sz="1050" b="1" spc="7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Analysis</a:t>
            </a:r>
            <a:r>
              <a:rPr sz="10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spc="50" dirty="0">
                <a:solidFill>
                  <a:srgbClr val="252525"/>
                </a:solidFill>
                <a:latin typeface="Calibri"/>
                <a:cs typeface="Calibri"/>
              </a:rPr>
              <a:t>addresses</a:t>
            </a:r>
            <a:r>
              <a:rPr sz="10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risk</a:t>
            </a:r>
            <a:r>
              <a:rPr sz="105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given</a:t>
            </a:r>
            <a:r>
              <a:rPr sz="105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volume</a:t>
            </a:r>
            <a:r>
              <a:rPr sz="10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050" spc="55" dirty="0">
                <a:solidFill>
                  <a:srgbClr val="252525"/>
                </a:solidFill>
                <a:latin typeface="Calibri"/>
                <a:cs typeface="Calibri"/>
              </a:rPr>
              <a:t> assets</a:t>
            </a:r>
            <a:r>
              <a:rPr sz="10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05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does</a:t>
            </a:r>
            <a:r>
              <a:rPr sz="105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not</a:t>
            </a:r>
            <a:r>
              <a:rPr sz="10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52525"/>
                </a:solidFill>
                <a:latin typeface="Calibri"/>
                <a:cs typeface="Calibri"/>
              </a:rPr>
              <a:t>account</a:t>
            </a:r>
            <a:r>
              <a:rPr sz="105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05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risk</a:t>
            </a:r>
            <a:r>
              <a:rPr sz="105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05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remote</a:t>
            </a:r>
            <a:r>
              <a:rPr sz="10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customers</a:t>
            </a:r>
            <a:r>
              <a:rPr sz="10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at</a:t>
            </a:r>
            <a:r>
              <a:rPr sz="105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end</a:t>
            </a:r>
            <a:r>
              <a:rPr sz="105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0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radial</a:t>
            </a:r>
            <a:r>
              <a:rPr sz="105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distribution</a:t>
            </a:r>
            <a:r>
              <a:rPr sz="105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252525"/>
                </a:solidFill>
                <a:latin typeface="Calibri"/>
                <a:cs typeface="Calibri"/>
              </a:rPr>
              <a:t>grids.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48348" y="4730699"/>
            <a:ext cx="5299710" cy="2048510"/>
            <a:chOff x="6348348" y="4730699"/>
            <a:chExt cx="5299710" cy="2048510"/>
          </a:xfrm>
        </p:grpSpPr>
        <p:sp>
          <p:nvSpPr>
            <p:cNvPr id="3" name="object 3"/>
            <p:cNvSpPr/>
            <p:nvPr/>
          </p:nvSpPr>
          <p:spPr>
            <a:xfrm>
              <a:off x="6348348" y="4730699"/>
              <a:ext cx="5184775" cy="1535430"/>
            </a:xfrm>
            <a:custGeom>
              <a:avLst/>
              <a:gdLst/>
              <a:ahLst/>
              <a:cxnLst/>
              <a:rect l="l" t="t" r="r" b="b"/>
              <a:pathLst>
                <a:path w="5184775" h="1535429">
                  <a:moveTo>
                    <a:pt x="5184775" y="0"/>
                  </a:moveTo>
                  <a:lnTo>
                    <a:pt x="0" y="0"/>
                  </a:lnTo>
                  <a:lnTo>
                    <a:pt x="0" y="1535049"/>
                  </a:lnTo>
                  <a:lnTo>
                    <a:pt x="5184775" y="1535049"/>
                  </a:lnTo>
                  <a:lnTo>
                    <a:pt x="51847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00621" y="5661037"/>
              <a:ext cx="497840" cy="497840"/>
            </a:xfrm>
            <a:custGeom>
              <a:avLst/>
              <a:gdLst/>
              <a:ahLst/>
              <a:cxnLst/>
              <a:rect l="l" t="t" r="r" b="b"/>
              <a:pathLst>
                <a:path w="497840" h="497839">
                  <a:moveTo>
                    <a:pt x="248793" y="0"/>
                  </a:moveTo>
                  <a:lnTo>
                    <a:pt x="204069" y="4008"/>
                  </a:lnTo>
                  <a:lnTo>
                    <a:pt x="161977" y="15565"/>
                  </a:lnTo>
                  <a:lnTo>
                    <a:pt x="123218" y="33968"/>
                  </a:lnTo>
                  <a:lnTo>
                    <a:pt x="88494" y="58515"/>
                  </a:lnTo>
                  <a:lnTo>
                    <a:pt x="58509" y="88502"/>
                  </a:lnTo>
                  <a:lnTo>
                    <a:pt x="33965" y="123227"/>
                  </a:lnTo>
                  <a:lnTo>
                    <a:pt x="15564" y="161988"/>
                  </a:lnTo>
                  <a:lnTo>
                    <a:pt x="4008" y="204081"/>
                  </a:lnTo>
                  <a:lnTo>
                    <a:pt x="0" y="248805"/>
                  </a:lnTo>
                  <a:lnTo>
                    <a:pt x="4008" y="293526"/>
                  </a:lnTo>
                  <a:lnTo>
                    <a:pt x="15564" y="335617"/>
                  </a:lnTo>
                  <a:lnTo>
                    <a:pt x="33965" y="374378"/>
                  </a:lnTo>
                  <a:lnTo>
                    <a:pt x="58509" y="409103"/>
                  </a:lnTo>
                  <a:lnTo>
                    <a:pt x="88494" y="439092"/>
                  </a:lnTo>
                  <a:lnTo>
                    <a:pt x="123218" y="463639"/>
                  </a:lnTo>
                  <a:lnTo>
                    <a:pt x="161977" y="482044"/>
                  </a:lnTo>
                  <a:lnTo>
                    <a:pt x="204069" y="493602"/>
                  </a:lnTo>
                  <a:lnTo>
                    <a:pt x="248793" y="497611"/>
                  </a:lnTo>
                  <a:lnTo>
                    <a:pt x="293516" y="493602"/>
                  </a:lnTo>
                  <a:lnTo>
                    <a:pt x="335608" y="482044"/>
                  </a:lnTo>
                  <a:lnTo>
                    <a:pt x="374367" y="463639"/>
                  </a:lnTo>
                  <a:lnTo>
                    <a:pt x="409091" y="439092"/>
                  </a:lnTo>
                  <a:lnTo>
                    <a:pt x="439076" y="409103"/>
                  </a:lnTo>
                  <a:lnTo>
                    <a:pt x="463620" y="374378"/>
                  </a:lnTo>
                  <a:lnTo>
                    <a:pt x="482021" y="335617"/>
                  </a:lnTo>
                  <a:lnTo>
                    <a:pt x="493577" y="293526"/>
                  </a:lnTo>
                  <a:lnTo>
                    <a:pt x="497585" y="248805"/>
                  </a:lnTo>
                  <a:lnTo>
                    <a:pt x="493577" y="204081"/>
                  </a:lnTo>
                  <a:lnTo>
                    <a:pt x="482021" y="161988"/>
                  </a:lnTo>
                  <a:lnTo>
                    <a:pt x="463620" y="123227"/>
                  </a:lnTo>
                  <a:lnTo>
                    <a:pt x="439076" y="88502"/>
                  </a:lnTo>
                  <a:lnTo>
                    <a:pt x="409091" y="58515"/>
                  </a:lnTo>
                  <a:lnTo>
                    <a:pt x="374367" y="33968"/>
                  </a:lnTo>
                  <a:lnTo>
                    <a:pt x="335608" y="15565"/>
                  </a:lnTo>
                  <a:lnTo>
                    <a:pt x="293516" y="4008"/>
                  </a:lnTo>
                  <a:lnTo>
                    <a:pt x="248793" y="0"/>
                  </a:lnTo>
                  <a:close/>
                </a:path>
              </a:pathLst>
            </a:custGeom>
            <a:solidFill>
              <a:srgbClr val="E46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3363" y="1600200"/>
            <a:ext cx="5207000" cy="30079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8337" y="1600200"/>
            <a:ext cx="5197475" cy="298310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6277" y="316738"/>
            <a:ext cx="1040955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b="1" spc="75" dirty="0">
                <a:latin typeface="Calibri"/>
                <a:cs typeface="Calibri"/>
              </a:rPr>
              <a:t>Utilities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114" dirty="0">
                <a:latin typeface="Calibri"/>
                <a:cs typeface="Calibri"/>
              </a:rPr>
              <a:t>could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110" dirty="0">
                <a:latin typeface="Calibri"/>
                <a:cs typeface="Calibri"/>
              </a:rPr>
              <a:t>consider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75" dirty="0">
                <a:latin typeface="Calibri"/>
                <a:cs typeface="Calibri"/>
              </a:rPr>
              <a:t>additional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fire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mitigation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initiatives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in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western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105" dirty="0">
                <a:latin typeface="Calibri"/>
                <a:cs typeface="Calibri"/>
              </a:rPr>
              <a:t>counties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100" dirty="0">
                <a:latin typeface="Calibri"/>
                <a:cs typeface="Calibri"/>
              </a:rPr>
              <a:t>which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face </a:t>
            </a:r>
            <a:r>
              <a:rPr b="1" spc="95" dirty="0">
                <a:latin typeface="Calibri"/>
                <a:cs typeface="Calibri"/>
              </a:rPr>
              <a:t>increasing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fire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95" dirty="0">
                <a:latin typeface="Calibri"/>
                <a:cs typeface="Calibri"/>
              </a:rPr>
              <a:t>risk</a:t>
            </a:r>
            <a:r>
              <a:rPr b="1" dirty="0">
                <a:latin typeface="Calibri"/>
                <a:cs typeface="Calibri"/>
              </a:rPr>
              <a:t> over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70" dirty="0">
                <a:latin typeface="Calibri"/>
                <a:cs typeface="Calibri"/>
              </a:rPr>
              <a:t>time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and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have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high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100" dirty="0">
                <a:latin typeface="Calibri"/>
                <a:cs typeface="Calibri"/>
              </a:rPr>
              <a:t>Dx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130" dirty="0">
                <a:latin typeface="Calibri"/>
                <a:cs typeface="Calibri"/>
              </a:rPr>
              <a:t>asset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95" dirty="0">
                <a:latin typeface="Calibri"/>
                <a:cs typeface="Calibri"/>
              </a:rPr>
              <a:t>densities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3839" y="175006"/>
            <a:ext cx="1987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WILDFIRE</a:t>
            </a:r>
            <a:r>
              <a:rPr sz="1200" spc="16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40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spc="17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SPATIAL</a:t>
            </a:r>
            <a:r>
              <a:rPr sz="1200" spc="16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358E"/>
                </a:solidFill>
                <a:latin typeface="Calibri"/>
                <a:cs typeface="Calibri"/>
              </a:rPr>
              <a:t>ANALYSIS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812" y="4730699"/>
            <a:ext cx="5293995" cy="153543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7112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560"/>
              </a:spcBef>
            </a:pPr>
            <a:r>
              <a:rPr sz="1200" b="1" spc="75" dirty="0">
                <a:solidFill>
                  <a:srgbClr val="D0006E"/>
                </a:solidFill>
                <a:latin typeface="Calibri"/>
                <a:cs typeface="Calibri"/>
              </a:rPr>
              <a:t>KEY</a:t>
            </a:r>
            <a:r>
              <a:rPr sz="1200" b="1" spc="-2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45" dirty="0">
                <a:solidFill>
                  <a:srgbClr val="D0006E"/>
                </a:solidFill>
                <a:latin typeface="Calibri"/>
                <a:cs typeface="Calibri"/>
              </a:rPr>
              <a:t>OBSERVATIONS</a:t>
            </a:r>
            <a:endParaRPr sz="1200">
              <a:latin typeface="Calibri"/>
              <a:cs typeface="Calibri"/>
            </a:endParaRPr>
          </a:p>
          <a:p>
            <a:pPr marL="244475" indent="-172720" algn="just">
              <a:lnSpc>
                <a:spcPct val="100000"/>
              </a:lnSpc>
              <a:spcBef>
                <a:spcPts val="565"/>
              </a:spcBef>
              <a:buClr>
                <a:srgbClr val="111111"/>
              </a:buClr>
              <a:buFont typeface="Arial"/>
              <a:buChar char="•"/>
              <a:tabLst>
                <a:tab pos="244475" algn="l"/>
              </a:tabLst>
            </a:pP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Historical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wildfire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exposure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concentrated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Montana’s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eastern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45" dirty="0">
                <a:solidFill>
                  <a:srgbClr val="D0006E"/>
                </a:solidFill>
                <a:latin typeface="Calibri"/>
                <a:cs typeface="Calibri"/>
              </a:rPr>
              <a:t>counties.</a:t>
            </a:r>
            <a:endParaRPr sz="1200">
              <a:latin typeface="Calibri"/>
              <a:cs typeface="Calibri"/>
            </a:endParaRPr>
          </a:p>
          <a:p>
            <a:pPr marL="243840" marR="83185" indent="-172720" algn="just">
              <a:lnSpc>
                <a:spcPct val="100000"/>
              </a:lnSpc>
              <a:spcBef>
                <a:spcPts val="300"/>
              </a:spcBef>
              <a:buClr>
                <a:srgbClr val="111111"/>
              </a:buClr>
              <a:buFont typeface="Arial"/>
              <a:buChar char="•"/>
              <a:tabLst>
                <a:tab pos="243840" algn="l"/>
              </a:tabLst>
            </a:pP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High</a:t>
            </a:r>
            <a:r>
              <a:rPr sz="12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percentage</a:t>
            </a:r>
            <a:r>
              <a:rPr sz="1200" spc="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undergrounding,</a:t>
            </a:r>
            <a:r>
              <a:rPr sz="1200" spc="1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pole</a:t>
            </a:r>
            <a:r>
              <a:rPr sz="12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upgrades,</a:t>
            </a:r>
            <a:r>
              <a:rPr sz="1200" spc="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covered</a:t>
            </a:r>
            <a:r>
              <a:rPr sz="1200" spc="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conductor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40101(d)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proposals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indicate</a:t>
            </a:r>
            <a:r>
              <a:rPr sz="1200" spc="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D0006E"/>
                </a:solidFill>
                <a:latin typeface="Calibri"/>
                <a:cs typeface="Calibri"/>
              </a:rPr>
              <a:t>general</a:t>
            </a:r>
            <a:r>
              <a:rPr sz="1200" b="1" spc="3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D0006E"/>
                </a:solidFill>
                <a:latin typeface="Calibri"/>
                <a:cs typeface="Calibri"/>
              </a:rPr>
              <a:t>alignment</a:t>
            </a:r>
            <a:r>
              <a:rPr sz="1200" b="1" spc="5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D0006E"/>
                </a:solidFill>
                <a:latin typeface="Calibri"/>
                <a:cs typeface="Calibri"/>
              </a:rPr>
              <a:t>with</a:t>
            </a:r>
            <a:r>
              <a:rPr sz="1200" b="1" spc="7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D0006E"/>
                </a:solidFill>
                <a:latin typeface="Calibri"/>
                <a:cs typeface="Calibri"/>
              </a:rPr>
              <a:t>wildfire</a:t>
            </a:r>
            <a:r>
              <a:rPr sz="1200" b="1" spc="3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D0006E"/>
                </a:solidFill>
                <a:latin typeface="Calibri"/>
                <a:cs typeface="Calibri"/>
              </a:rPr>
              <a:t>exposure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,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52525"/>
                </a:solidFill>
                <a:latin typeface="Calibri"/>
                <a:cs typeface="Calibri"/>
              </a:rPr>
              <a:t>but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utilities</a:t>
            </a:r>
            <a:r>
              <a:rPr sz="12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could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consider</a:t>
            </a:r>
            <a:r>
              <a:rPr sz="1200" spc="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vegetation</a:t>
            </a:r>
            <a:r>
              <a:rPr sz="1200" b="1" spc="4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D0006E"/>
                </a:solidFill>
                <a:latin typeface="Calibri"/>
                <a:cs typeface="Calibri"/>
              </a:rPr>
              <a:t>management </a:t>
            </a:r>
            <a:r>
              <a:rPr sz="1200" b="1" spc="55" dirty="0">
                <a:solidFill>
                  <a:srgbClr val="D0006E"/>
                </a:solidFill>
                <a:latin typeface="Calibri"/>
                <a:cs typeface="Calibri"/>
              </a:rPr>
              <a:t>projects</a:t>
            </a:r>
            <a:r>
              <a:rPr sz="1200" b="1" spc="6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as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well.</a:t>
            </a:r>
            <a:endParaRPr sz="1200">
              <a:latin typeface="Calibri"/>
              <a:cs typeface="Calibri"/>
            </a:endParaRPr>
          </a:p>
          <a:p>
            <a:pPr marL="245110" indent="-173355" algn="just">
              <a:lnSpc>
                <a:spcPct val="100000"/>
              </a:lnSpc>
              <a:spcBef>
                <a:spcPts val="300"/>
              </a:spcBef>
              <a:buClr>
                <a:srgbClr val="111111"/>
              </a:buClr>
              <a:buFont typeface="Arial"/>
              <a:buChar char="•"/>
              <a:tabLst>
                <a:tab pos="245110" algn="l"/>
              </a:tabLst>
            </a:pPr>
            <a:r>
              <a:rPr sz="1200" b="1" spc="45" dirty="0">
                <a:solidFill>
                  <a:srgbClr val="D0006E"/>
                </a:solidFill>
                <a:latin typeface="Calibri"/>
                <a:cs typeface="Calibri"/>
              </a:rPr>
              <a:t>Gallatin</a:t>
            </a:r>
            <a:r>
              <a:rPr sz="1200" b="1" spc="4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D0006E"/>
                </a:solidFill>
                <a:latin typeface="Calibri"/>
                <a:cs typeface="Calibri"/>
              </a:rPr>
              <a:t>and </a:t>
            </a:r>
            <a:r>
              <a:rPr sz="1200" b="1" spc="105" dirty="0">
                <a:solidFill>
                  <a:srgbClr val="D0006E"/>
                </a:solidFill>
                <a:latin typeface="Calibri"/>
                <a:cs typeface="Calibri"/>
              </a:rPr>
              <a:t>Cascade</a:t>
            </a:r>
            <a:r>
              <a:rPr sz="1200" b="1" spc="5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65" dirty="0">
                <a:solidFill>
                  <a:srgbClr val="D0006E"/>
                </a:solidFill>
                <a:latin typeface="Calibri"/>
                <a:cs typeface="Calibri"/>
              </a:rPr>
              <a:t>Counties</a:t>
            </a:r>
            <a:r>
              <a:rPr sz="1200" b="1" spc="5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0006E"/>
                </a:solidFill>
                <a:latin typeface="Calibri"/>
                <a:cs typeface="Calibri"/>
              </a:rPr>
              <a:t>both</a:t>
            </a:r>
            <a:r>
              <a:rPr sz="1200" b="1" spc="4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0006E"/>
                </a:solidFill>
                <a:latin typeface="Calibri"/>
                <a:cs typeface="Calibri"/>
              </a:rPr>
              <a:t>border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0006E"/>
                </a:solidFill>
                <a:latin typeface="Calibri"/>
                <a:cs typeface="Calibri"/>
              </a:rPr>
              <a:t>high</a:t>
            </a:r>
            <a:r>
              <a:rPr sz="1200" b="1" spc="7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D0006E"/>
                </a:solidFill>
                <a:latin typeface="Calibri"/>
                <a:cs typeface="Calibri"/>
              </a:rPr>
              <a:t>exposure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D0006E"/>
                </a:solidFill>
                <a:latin typeface="Calibri"/>
                <a:cs typeface="Calibri"/>
              </a:rPr>
              <a:t>counties,</a:t>
            </a:r>
            <a:endParaRPr sz="1200">
              <a:latin typeface="Calibri"/>
              <a:cs typeface="Calibri"/>
            </a:endParaRPr>
          </a:p>
          <a:p>
            <a:pPr marL="243840" algn="just">
              <a:lnSpc>
                <a:spcPct val="100000"/>
              </a:lnSpc>
            </a:pP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putting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2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high</a:t>
            </a:r>
            <a:r>
              <a:rPr sz="12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density</a:t>
            </a:r>
            <a:r>
              <a:rPr sz="12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Dx</a:t>
            </a:r>
            <a:r>
              <a:rPr sz="12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assets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at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risk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2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case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fire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spread.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1048" y="1163828"/>
            <a:ext cx="29718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Montana</a:t>
            </a:r>
            <a:r>
              <a:rPr sz="1200" b="1" spc="10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75" dirty="0">
                <a:solidFill>
                  <a:srgbClr val="D0006E"/>
                </a:solidFill>
                <a:latin typeface="Calibri"/>
                <a:cs typeface="Calibri"/>
              </a:rPr>
              <a:t>Summer</a:t>
            </a:r>
            <a:r>
              <a:rPr sz="1200" b="1" spc="5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Fire</a:t>
            </a:r>
            <a:r>
              <a:rPr sz="1200" b="1" spc="9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Weather</a:t>
            </a:r>
            <a:r>
              <a:rPr sz="1200" b="1" spc="5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Index</a:t>
            </a:r>
            <a:r>
              <a:rPr sz="1200" b="1" spc="9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D0006E"/>
                </a:solidFill>
                <a:latin typeface="Calibri"/>
                <a:cs typeface="Calibri"/>
              </a:rPr>
              <a:t>(FWI)</a:t>
            </a:r>
            <a:endParaRPr sz="120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</a:pPr>
            <a:r>
              <a:rPr sz="1200" dirty="0">
                <a:solidFill>
                  <a:srgbClr val="D0006E"/>
                </a:solidFill>
                <a:latin typeface="Calibri"/>
                <a:cs typeface="Calibri"/>
              </a:rPr>
              <a:t>Distribution</a:t>
            </a:r>
            <a:r>
              <a:rPr sz="1200" spc="16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D0006E"/>
                </a:solidFill>
                <a:latin typeface="Calibri"/>
                <a:cs typeface="Calibri"/>
              </a:rPr>
              <a:t>Assets</a:t>
            </a:r>
            <a:r>
              <a:rPr sz="1200" spc="14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0006E"/>
                </a:solidFill>
                <a:latin typeface="Calibri"/>
                <a:cs typeface="Calibri"/>
              </a:rPr>
              <a:t>(Population),</a:t>
            </a:r>
            <a:r>
              <a:rPr sz="1200" spc="16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D0006E"/>
                </a:solidFill>
                <a:latin typeface="Calibri"/>
                <a:cs typeface="Calibri"/>
              </a:rPr>
              <a:t>Historical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05650" y="1152525"/>
            <a:ext cx="36785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Montana</a:t>
            </a:r>
            <a:r>
              <a:rPr sz="1200" b="1" spc="10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75" dirty="0">
                <a:solidFill>
                  <a:srgbClr val="D0006E"/>
                </a:solidFill>
                <a:latin typeface="Calibri"/>
                <a:cs typeface="Calibri"/>
              </a:rPr>
              <a:t>Summer</a:t>
            </a:r>
            <a:r>
              <a:rPr sz="1200" b="1" spc="5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Fire</a:t>
            </a:r>
            <a:r>
              <a:rPr sz="1200" b="1" spc="9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Weather</a:t>
            </a:r>
            <a:r>
              <a:rPr sz="1200" b="1" spc="5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Index</a:t>
            </a:r>
            <a:r>
              <a:rPr sz="1200" b="1" spc="9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D0006E"/>
                </a:solidFill>
                <a:latin typeface="Calibri"/>
                <a:cs typeface="Calibri"/>
              </a:rPr>
              <a:t>(FWI)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spc="10" dirty="0">
                <a:solidFill>
                  <a:srgbClr val="D0006E"/>
                </a:solidFill>
                <a:latin typeface="Calibri"/>
                <a:cs typeface="Calibri"/>
              </a:rPr>
              <a:t>Distribution</a:t>
            </a:r>
            <a:r>
              <a:rPr sz="1200" spc="17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D0006E"/>
                </a:solidFill>
                <a:latin typeface="Calibri"/>
                <a:cs typeface="Calibri"/>
              </a:rPr>
              <a:t>Assets</a:t>
            </a:r>
            <a:r>
              <a:rPr sz="1200" spc="14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D0006E"/>
                </a:solidFill>
                <a:latin typeface="Calibri"/>
                <a:cs typeface="Calibri"/>
              </a:rPr>
              <a:t>(Population),</a:t>
            </a:r>
            <a:r>
              <a:rPr sz="1200" spc="16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D0006E"/>
                </a:solidFill>
                <a:latin typeface="Calibri"/>
                <a:cs typeface="Calibri"/>
              </a:rPr>
              <a:t>End-Century</a:t>
            </a:r>
            <a:r>
              <a:rPr sz="1200" spc="15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D0006E"/>
                </a:solidFill>
                <a:latin typeface="Calibri"/>
                <a:cs typeface="Calibri"/>
              </a:rPr>
              <a:t>[RCP-</a:t>
            </a:r>
            <a:r>
              <a:rPr sz="1200" spc="-20" dirty="0">
                <a:solidFill>
                  <a:srgbClr val="D0006E"/>
                </a:solidFill>
                <a:latin typeface="Calibri"/>
                <a:cs typeface="Calibri"/>
              </a:rPr>
              <a:t>8.5]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10575" y="1602358"/>
            <a:ext cx="3127375" cy="464820"/>
          </a:xfrm>
          <a:prstGeom prst="rect">
            <a:avLst/>
          </a:prstGeom>
          <a:solidFill>
            <a:srgbClr val="D0006E"/>
          </a:solidFill>
        </p:spPr>
        <p:txBody>
          <a:bodyPr vert="horz" wrap="square" lIns="0" tIns="635" rIns="0" bIns="0" rtlCol="0">
            <a:spAutoFit/>
          </a:bodyPr>
          <a:lstStyle/>
          <a:p>
            <a:pPr marL="73025" marR="236220">
              <a:lnSpc>
                <a:spcPts val="1190"/>
              </a:lnSpc>
              <a:spcBef>
                <a:spcPts val="5"/>
              </a:spcBef>
            </a:pP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FWI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increases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tend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pronounced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western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 counties,</a:t>
            </a: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contributing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9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convergence</a:t>
            </a:r>
            <a:r>
              <a:rPr sz="9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state-wide</a:t>
            </a:r>
            <a:r>
              <a:rPr sz="9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fire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exposure.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2842" y="1599311"/>
            <a:ext cx="3190240" cy="467359"/>
          </a:xfrm>
          <a:prstGeom prst="rect">
            <a:avLst/>
          </a:prstGeom>
          <a:solidFill>
            <a:srgbClr val="D0006E"/>
          </a:solidFill>
        </p:spPr>
        <p:txBody>
          <a:bodyPr vert="horz" wrap="square" lIns="0" tIns="2540" rIns="0" bIns="0" rtlCol="0">
            <a:spAutoFit/>
          </a:bodyPr>
          <a:lstStyle/>
          <a:p>
            <a:pPr marL="71755" marR="236220">
              <a:lnSpc>
                <a:spcPts val="1190"/>
              </a:lnSpc>
              <a:spcBef>
                <a:spcPts val="2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Despite</a:t>
            </a:r>
            <a:r>
              <a:rPr sz="9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9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lower</a:t>
            </a:r>
            <a:r>
              <a:rPr sz="9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population</a:t>
            </a:r>
            <a:r>
              <a:rPr sz="9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density</a:t>
            </a:r>
            <a:r>
              <a:rPr sz="9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9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Montana’s</a:t>
            </a:r>
            <a:r>
              <a:rPr sz="9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eastern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 counties,</a:t>
            </a:r>
            <a:r>
              <a:rPr sz="9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stretches of</a:t>
            </a:r>
            <a:r>
              <a:rPr sz="900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900" b="1" spc="30" baseline="-18518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900" b="1" spc="232" baseline="-185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assets in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the region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highly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exposed.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64678" y="3135651"/>
            <a:ext cx="88900" cy="92075"/>
          </a:xfrm>
          <a:custGeom>
            <a:avLst/>
            <a:gdLst/>
            <a:ahLst/>
            <a:cxnLst/>
            <a:rect l="l" t="t" r="r" b="b"/>
            <a:pathLst>
              <a:path w="88900" h="92075">
                <a:moveTo>
                  <a:pt x="88900" y="0"/>
                </a:moveTo>
                <a:lnTo>
                  <a:pt x="0" y="0"/>
                </a:lnTo>
                <a:lnTo>
                  <a:pt x="0" y="92053"/>
                </a:lnTo>
                <a:lnTo>
                  <a:pt x="88900" y="92053"/>
                </a:lnTo>
                <a:lnTo>
                  <a:pt x="88900" y="0"/>
                </a:lnTo>
                <a:close/>
              </a:path>
            </a:pathLst>
          </a:custGeom>
          <a:solidFill>
            <a:srgbClr val="D00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7224648" y="2075688"/>
            <a:ext cx="2143125" cy="1576705"/>
            <a:chOff x="7224648" y="2075688"/>
            <a:chExt cx="2143125" cy="157670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50095" y="3432035"/>
              <a:ext cx="217170" cy="22023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215247" y="3497347"/>
              <a:ext cx="88900" cy="92075"/>
            </a:xfrm>
            <a:custGeom>
              <a:avLst/>
              <a:gdLst/>
              <a:ahLst/>
              <a:cxnLst/>
              <a:rect l="l" t="t" r="r" b="b"/>
              <a:pathLst>
                <a:path w="88900" h="92075">
                  <a:moveTo>
                    <a:pt x="88900" y="0"/>
                  </a:moveTo>
                  <a:lnTo>
                    <a:pt x="0" y="0"/>
                  </a:lnTo>
                  <a:lnTo>
                    <a:pt x="0" y="92053"/>
                  </a:lnTo>
                  <a:lnTo>
                    <a:pt x="88900" y="92053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D0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98891" y="3070847"/>
              <a:ext cx="218681" cy="22023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237348" y="2088388"/>
              <a:ext cx="449580" cy="464820"/>
            </a:xfrm>
            <a:custGeom>
              <a:avLst/>
              <a:gdLst/>
              <a:ahLst/>
              <a:cxnLst/>
              <a:rect l="l" t="t" r="r" b="b"/>
              <a:pathLst>
                <a:path w="449579" h="464819">
                  <a:moveTo>
                    <a:pt x="0" y="464312"/>
                  </a:moveTo>
                  <a:lnTo>
                    <a:pt x="449529" y="464312"/>
                  </a:lnTo>
                  <a:lnTo>
                    <a:pt x="449529" y="0"/>
                  </a:lnTo>
                  <a:lnTo>
                    <a:pt x="0" y="0"/>
                  </a:lnTo>
                  <a:lnTo>
                    <a:pt x="0" y="464312"/>
                  </a:lnTo>
                  <a:close/>
                </a:path>
              </a:pathLst>
            </a:custGeom>
            <a:ln w="25399">
              <a:solidFill>
                <a:srgbClr val="D000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4229227" y="4382134"/>
            <a:ext cx="1660525" cy="201295"/>
          </a:xfrm>
          <a:custGeom>
            <a:avLst/>
            <a:gdLst/>
            <a:ahLst/>
            <a:cxnLst/>
            <a:rect l="l" t="t" r="r" b="b"/>
            <a:pathLst>
              <a:path w="1660525" h="201295">
                <a:moveTo>
                  <a:pt x="1660144" y="0"/>
                </a:moveTo>
                <a:lnTo>
                  <a:pt x="0" y="0"/>
                </a:lnTo>
                <a:lnTo>
                  <a:pt x="0" y="201168"/>
                </a:lnTo>
                <a:lnTo>
                  <a:pt x="1660144" y="201168"/>
                </a:lnTo>
                <a:lnTo>
                  <a:pt x="166014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29227" y="4382134"/>
            <a:ext cx="1660525" cy="20129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70"/>
              </a:spcBef>
              <a:tabLst>
                <a:tab pos="1379855" algn="l"/>
              </a:tabLst>
            </a:pPr>
            <a:r>
              <a:rPr sz="1350" spc="-37" baseline="3086" dirty="0">
                <a:solidFill>
                  <a:srgbClr val="252525"/>
                </a:solidFill>
                <a:latin typeface="Calibri"/>
                <a:cs typeface="Calibri"/>
              </a:rPr>
              <a:t>Low</a:t>
            </a:r>
            <a:r>
              <a:rPr sz="1350" baseline="3086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900" spc="-20" dirty="0">
                <a:solidFill>
                  <a:srgbClr val="252525"/>
                </a:solidFill>
                <a:latin typeface="Calibri"/>
                <a:cs typeface="Calibri"/>
              </a:rPr>
              <a:t>High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2884" y="4391278"/>
            <a:ext cx="1229360" cy="19240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286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80"/>
              </a:spcBef>
            </a:pPr>
            <a:r>
              <a:rPr sz="900" spc="20" dirty="0">
                <a:solidFill>
                  <a:srgbClr val="D0006E"/>
                </a:solidFill>
                <a:latin typeface="Calibri"/>
                <a:cs typeface="Calibri"/>
              </a:rPr>
              <a:t>Historical,</a:t>
            </a:r>
            <a:r>
              <a:rPr sz="900" spc="9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D0006E"/>
                </a:solidFill>
                <a:latin typeface="Calibri"/>
                <a:cs typeface="Calibri"/>
              </a:rPr>
              <a:t>Population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23838" y="4410836"/>
            <a:ext cx="1433195" cy="20129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730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215"/>
              </a:spcBef>
            </a:pPr>
            <a:r>
              <a:rPr sz="900" spc="10" dirty="0">
                <a:solidFill>
                  <a:srgbClr val="D0006E"/>
                </a:solidFill>
                <a:latin typeface="Calibri"/>
                <a:cs typeface="Calibri"/>
              </a:rPr>
              <a:t>End-Century,</a:t>
            </a:r>
            <a:r>
              <a:rPr sz="900" spc="2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D0006E"/>
                </a:solidFill>
                <a:latin typeface="Calibri"/>
                <a:cs typeface="Calibri"/>
              </a:rPr>
              <a:t>Population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15353" y="1877390"/>
            <a:ext cx="290830" cy="290830"/>
          </a:xfrm>
          <a:prstGeom prst="rect">
            <a:avLst/>
          </a:prstGeom>
          <a:solidFill>
            <a:srgbClr val="D0006E"/>
          </a:solidFill>
        </p:spPr>
        <p:txBody>
          <a:bodyPr vert="horz" wrap="square" lIns="0" tIns="62230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490"/>
              </a:spcBef>
            </a:pPr>
            <a:r>
              <a:rPr sz="900" b="1" spc="-20" dirty="0">
                <a:solidFill>
                  <a:srgbClr val="FFFFFF"/>
                </a:solidFill>
                <a:latin typeface="Calibri"/>
                <a:cs typeface="Calibri"/>
              </a:rPr>
              <a:t>+25%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86092" y="5710224"/>
            <a:ext cx="873125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sz="1200" b="1" spc="-10" dirty="0">
                <a:solidFill>
                  <a:srgbClr val="252525"/>
                </a:solidFill>
                <a:latin typeface="Calibri"/>
                <a:cs typeface="Calibri"/>
              </a:rPr>
              <a:t>Yellowstone </a:t>
            </a:r>
            <a:r>
              <a:rPr sz="1200" b="1" spc="45" dirty="0">
                <a:solidFill>
                  <a:srgbClr val="252525"/>
                </a:solidFill>
                <a:latin typeface="Calibri"/>
                <a:cs typeface="Calibri"/>
              </a:rPr>
              <a:t>County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08546" y="4718243"/>
            <a:ext cx="4943475" cy="109982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b="1" spc="75" dirty="0">
                <a:solidFill>
                  <a:srgbClr val="D0006E"/>
                </a:solidFill>
                <a:latin typeface="Calibri"/>
                <a:cs typeface="Calibri"/>
              </a:rPr>
              <a:t>KEY</a:t>
            </a:r>
            <a:r>
              <a:rPr sz="1200" b="1" spc="-2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45" dirty="0">
                <a:solidFill>
                  <a:srgbClr val="D0006E"/>
                </a:solidFill>
                <a:latin typeface="Calibri"/>
                <a:cs typeface="Calibri"/>
              </a:rPr>
              <a:t>OBSERVATIONS</a:t>
            </a:r>
            <a:endParaRPr sz="1200">
              <a:latin typeface="Calibri"/>
              <a:cs typeface="Calibri"/>
            </a:endParaRPr>
          </a:p>
          <a:p>
            <a:pPr marL="184785" marR="115570" indent="-17272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184785" algn="l"/>
              </a:tabLst>
            </a:pP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FWI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252525"/>
                </a:solidFill>
                <a:latin typeface="Calibri"/>
                <a:cs typeface="Calibri"/>
              </a:rPr>
              <a:t>increases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by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about</a:t>
            </a:r>
            <a:r>
              <a:rPr sz="1200" spc="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2-5</a:t>
            </a:r>
            <a:r>
              <a:rPr sz="1200" spc="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points</a:t>
            </a:r>
            <a:r>
              <a:rPr sz="1200" spc="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252525"/>
                </a:solidFill>
                <a:latin typeface="Calibri"/>
                <a:cs typeface="Calibri"/>
              </a:rPr>
              <a:t>across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12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state,</a:t>
            </a:r>
            <a:r>
              <a:rPr sz="12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demonstrating</a:t>
            </a:r>
            <a:r>
              <a:rPr sz="1200" spc="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52525"/>
                </a:solidFill>
                <a:latin typeface="Calibri"/>
                <a:cs typeface="Calibri"/>
              </a:rPr>
              <a:t>the 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importance</a:t>
            </a:r>
            <a:r>
              <a:rPr sz="12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200" spc="20" dirty="0">
                <a:solidFill>
                  <a:srgbClr val="252525"/>
                </a:solidFill>
                <a:latin typeface="Calibri"/>
                <a:cs typeface="Calibri"/>
              </a:rPr>
              <a:t> utilizing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D0006E"/>
                </a:solidFill>
                <a:latin typeface="Calibri"/>
                <a:cs typeface="Calibri"/>
              </a:rPr>
              <a:t>forward-</a:t>
            </a:r>
            <a:r>
              <a:rPr sz="1200" b="1" spc="30" dirty="0">
                <a:solidFill>
                  <a:srgbClr val="D0006E"/>
                </a:solidFill>
                <a:latin typeface="Calibri"/>
                <a:cs typeface="Calibri"/>
              </a:rPr>
              <a:t>looking</a:t>
            </a:r>
            <a:r>
              <a:rPr sz="1200" b="1" spc="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65" dirty="0">
                <a:solidFill>
                  <a:srgbClr val="D0006E"/>
                </a:solidFill>
                <a:latin typeface="Calibri"/>
                <a:cs typeface="Calibri"/>
              </a:rPr>
              <a:t>climate</a:t>
            </a:r>
            <a:r>
              <a:rPr sz="1200" b="1" spc="-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30" dirty="0">
                <a:solidFill>
                  <a:srgbClr val="D0006E"/>
                </a:solidFill>
                <a:latin typeface="Calibri"/>
                <a:cs typeface="Calibri"/>
              </a:rPr>
              <a:t>projections</a:t>
            </a:r>
            <a:r>
              <a:rPr sz="1200" b="1" spc="-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30" dirty="0">
                <a:solidFill>
                  <a:srgbClr val="D0006E"/>
                </a:solidFill>
                <a:latin typeface="Calibri"/>
                <a:cs typeface="Calibri"/>
              </a:rPr>
              <a:t>for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45" dirty="0">
                <a:solidFill>
                  <a:srgbClr val="D0006E"/>
                </a:solidFill>
                <a:latin typeface="Calibri"/>
                <a:cs typeface="Calibri"/>
              </a:rPr>
              <a:t>state- 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wide</a:t>
            </a:r>
            <a:r>
              <a:rPr sz="1200" b="1" spc="7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fire</a:t>
            </a:r>
            <a:r>
              <a:rPr sz="1200" b="1" spc="10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mitigation</a:t>
            </a:r>
            <a:r>
              <a:rPr sz="1200" b="1" spc="9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D0006E"/>
                </a:solidFill>
                <a:latin typeface="Calibri"/>
                <a:cs typeface="Calibri"/>
              </a:rPr>
              <a:t>planning.</a:t>
            </a:r>
            <a:endParaRPr sz="1200">
              <a:latin typeface="Calibri"/>
              <a:cs typeface="Calibri"/>
            </a:endParaRPr>
          </a:p>
          <a:p>
            <a:pPr marL="1693545">
              <a:lnSpc>
                <a:spcPct val="100000"/>
              </a:lnSpc>
              <a:spcBef>
                <a:spcPts val="130"/>
              </a:spcBef>
            </a:pPr>
            <a:r>
              <a:rPr sz="1200" b="1" spc="50" dirty="0">
                <a:solidFill>
                  <a:srgbClr val="D0006E"/>
                </a:solidFill>
                <a:latin typeface="Calibri"/>
                <a:cs typeface="Calibri"/>
              </a:rPr>
              <a:t>Large</a:t>
            </a:r>
            <a:r>
              <a:rPr sz="1200" b="1" spc="-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D0006E"/>
                </a:solidFill>
                <a:latin typeface="Calibri"/>
                <a:cs typeface="Calibri"/>
              </a:rPr>
              <a:t>population</a:t>
            </a:r>
            <a:r>
              <a:rPr sz="1200" b="1" spc="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D0006E"/>
                </a:solidFill>
                <a:latin typeface="Calibri"/>
                <a:cs typeface="Calibri"/>
              </a:rPr>
              <a:t>center</a:t>
            </a:r>
            <a:r>
              <a:rPr sz="1200" b="1" spc="-2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D0006E"/>
                </a:solidFill>
                <a:latin typeface="Calibri"/>
                <a:cs typeface="Calibri"/>
              </a:rPr>
              <a:t>(high</a:t>
            </a:r>
            <a:r>
              <a:rPr sz="1200" b="1" spc="3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D0006E"/>
                </a:solidFill>
                <a:latin typeface="Calibri"/>
                <a:cs typeface="Calibri"/>
              </a:rPr>
              <a:t>density</a:t>
            </a:r>
            <a:r>
              <a:rPr sz="1200" b="1" spc="-1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D0006E"/>
                </a:solidFill>
                <a:latin typeface="Calibri"/>
                <a:cs typeface="Calibri"/>
              </a:rPr>
              <a:t>of</a:t>
            </a:r>
            <a:r>
              <a:rPr sz="1200" b="1" spc="2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D0006E"/>
                </a:solidFill>
                <a:latin typeface="Calibri"/>
                <a:cs typeface="Calibri"/>
              </a:rPr>
              <a:t>Dx</a:t>
            </a:r>
            <a:r>
              <a:rPr sz="1200" b="1" spc="2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30" dirty="0">
                <a:solidFill>
                  <a:srgbClr val="D0006E"/>
                </a:solidFill>
                <a:latin typeface="Calibri"/>
                <a:cs typeface="Calibri"/>
              </a:rPr>
              <a:t>and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89518" y="5774232"/>
            <a:ext cx="3226435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Tx</a:t>
            </a:r>
            <a:r>
              <a:rPr sz="1200" b="1" spc="6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75" dirty="0">
                <a:solidFill>
                  <a:srgbClr val="D0006E"/>
                </a:solidFill>
                <a:latin typeface="Calibri"/>
                <a:cs typeface="Calibri"/>
              </a:rPr>
              <a:t>assets)</a:t>
            </a:r>
            <a:r>
              <a:rPr sz="1200" b="1" spc="4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highly</a:t>
            </a:r>
            <a:r>
              <a:rPr sz="1200" b="1" spc="5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60" dirty="0">
                <a:solidFill>
                  <a:srgbClr val="D0006E"/>
                </a:solidFill>
                <a:latin typeface="Calibri"/>
                <a:cs typeface="Calibri"/>
              </a:rPr>
              <a:t>exposed</a:t>
            </a:r>
            <a:r>
              <a:rPr sz="1200" b="1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to</a:t>
            </a:r>
            <a:r>
              <a:rPr sz="1200" b="1" spc="45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D0006E"/>
                </a:solidFill>
                <a:latin typeface="Calibri"/>
                <a:cs typeface="Calibri"/>
              </a:rPr>
              <a:t>wildfire,</a:t>
            </a:r>
            <a:r>
              <a:rPr sz="1200" b="1" spc="50" dirty="0">
                <a:solidFill>
                  <a:srgbClr val="D0006E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252525"/>
                </a:solidFill>
                <a:latin typeface="Calibri"/>
                <a:cs typeface="Calibri"/>
              </a:rPr>
              <a:t>marking</a:t>
            </a:r>
            <a:r>
              <a:rPr sz="1200" spc="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252525"/>
                </a:solidFill>
                <a:latin typeface="Calibri"/>
                <a:cs typeface="Calibri"/>
              </a:rPr>
              <a:t>a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potential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priority</a:t>
            </a:r>
            <a:r>
              <a:rPr sz="1200" spc="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area</a:t>
            </a:r>
            <a:r>
              <a:rPr sz="1200" spc="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2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Calibri"/>
                <a:cs typeface="Calibri"/>
              </a:rPr>
              <a:t>investment.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404615" y="3494519"/>
            <a:ext cx="2157730" cy="1028065"/>
            <a:chOff x="3404615" y="3494519"/>
            <a:chExt cx="2157730" cy="1028065"/>
          </a:xfrm>
        </p:grpSpPr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2436" y="4440228"/>
              <a:ext cx="1049794" cy="8173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4615" y="3494519"/>
              <a:ext cx="218681" cy="220230"/>
            </a:xfrm>
            <a:prstGeom prst="rect">
              <a:avLst/>
            </a:prstGeom>
          </p:spPr>
        </p:pic>
      </p:grpSp>
      <p:sp>
        <p:nvSpPr>
          <p:cNvPr id="31" name="object 31"/>
          <p:cNvSpPr/>
          <p:nvPr/>
        </p:nvSpPr>
        <p:spPr>
          <a:xfrm>
            <a:off x="9879838" y="4405884"/>
            <a:ext cx="1660525" cy="201295"/>
          </a:xfrm>
          <a:custGeom>
            <a:avLst/>
            <a:gdLst/>
            <a:ahLst/>
            <a:cxnLst/>
            <a:rect l="l" t="t" r="r" b="b"/>
            <a:pathLst>
              <a:path w="1660525" h="201295">
                <a:moveTo>
                  <a:pt x="1660144" y="0"/>
                </a:moveTo>
                <a:lnTo>
                  <a:pt x="0" y="0"/>
                </a:lnTo>
                <a:lnTo>
                  <a:pt x="0" y="201168"/>
                </a:lnTo>
                <a:lnTo>
                  <a:pt x="1660144" y="201168"/>
                </a:lnTo>
                <a:lnTo>
                  <a:pt x="166014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879838" y="4405884"/>
            <a:ext cx="1660525" cy="20129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50"/>
              </a:spcBef>
              <a:tabLst>
                <a:tab pos="1394460" algn="l"/>
              </a:tabLst>
            </a:pPr>
            <a:r>
              <a:rPr sz="900" spc="-25" dirty="0">
                <a:solidFill>
                  <a:srgbClr val="252525"/>
                </a:solidFill>
                <a:latin typeface="Calibri"/>
                <a:cs typeface="Calibri"/>
              </a:rPr>
              <a:t>Low</a:t>
            </a:r>
            <a:r>
              <a:rPr sz="900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900" spc="-20" dirty="0">
                <a:solidFill>
                  <a:srgbClr val="252525"/>
                </a:solidFill>
                <a:latin typeface="Calibri"/>
                <a:cs typeface="Calibri"/>
              </a:rPr>
              <a:t>High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038463" y="3114751"/>
            <a:ext cx="2197100" cy="1431290"/>
            <a:chOff x="9038463" y="3114751"/>
            <a:chExt cx="2197100" cy="1431290"/>
          </a:xfrm>
        </p:grpSpPr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57790" y="4463849"/>
              <a:ext cx="977582" cy="8173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038463" y="3114751"/>
              <a:ext cx="290830" cy="290830"/>
            </a:xfrm>
            <a:custGeom>
              <a:avLst/>
              <a:gdLst/>
              <a:ahLst/>
              <a:cxnLst/>
              <a:rect l="l" t="t" r="r" b="b"/>
              <a:pathLst>
                <a:path w="290829" h="290829">
                  <a:moveTo>
                    <a:pt x="290753" y="0"/>
                  </a:moveTo>
                  <a:lnTo>
                    <a:pt x="0" y="0"/>
                  </a:lnTo>
                  <a:lnTo>
                    <a:pt x="0" y="290753"/>
                  </a:lnTo>
                  <a:lnTo>
                    <a:pt x="290753" y="290753"/>
                  </a:lnTo>
                  <a:lnTo>
                    <a:pt x="290753" y="0"/>
                  </a:lnTo>
                  <a:close/>
                </a:path>
              </a:pathLst>
            </a:custGeom>
            <a:solidFill>
              <a:srgbClr val="D00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018778" y="3179826"/>
            <a:ext cx="304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FFFFFF"/>
                </a:solidFill>
                <a:latin typeface="Calibri"/>
                <a:cs typeface="Calibri"/>
              </a:rPr>
              <a:t>+13%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470402" y="3559831"/>
            <a:ext cx="88900" cy="92075"/>
          </a:xfrm>
          <a:custGeom>
            <a:avLst/>
            <a:gdLst/>
            <a:ahLst/>
            <a:cxnLst/>
            <a:rect l="l" t="t" r="r" b="b"/>
            <a:pathLst>
              <a:path w="88900" h="92075">
                <a:moveTo>
                  <a:pt x="88900" y="0"/>
                </a:moveTo>
                <a:lnTo>
                  <a:pt x="0" y="0"/>
                </a:lnTo>
                <a:lnTo>
                  <a:pt x="0" y="92053"/>
                </a:lnTo>
                <a:lnTo>
                  <a:pt x="88900" y="92053"/>
                </a:lnTo>
                <a:lnTo>
                  <a:pt x="88900" y="0"/>
                </a:lnTo>
                <a:close/>
              </a:path>
            </a:pathLst>
          </a:custGeom>
          <a:solidFill>
            <a:srgbClr val="D00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133470" y="3593972"/>
            <a:ext cx="406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Billings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79167" y="3163570"/>
            <a:ext cx="3994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Helena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40" name="object 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9048" y="3102851"/>
            <a:ext cx="217169" cy="220230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2354707" y="3168036"/>
            <a:ext cx="88900" cy="92075"/>
          </a:xfrm>
          <a:custGeom>
            <a:avLst/>
            <a:gdLst/>
            <a:ahLst/>
            <a:cxnLst/>
            <a:rect l="l" t="t" r="r" b="b"/>
            <a:pathLst>
              <a:path w="88900" h="92075">
                <a:moveTo>
                  <a:pt x="88900" y="0"/>
                </a:moveTo>
                <a:lnTo>
                  <a:pt x="0" y="0"/>
                </a:lnTo>
                <a:lnTo>
                  <a:pt x="0" y="92053"/>
                </a:lnTo>
                <a:lnTo>
                  <a:pt x="88900" y="92053"/>
                </a:lnTo>
                <a:lnTo>
                  <a:pt x="88900" y="0"/>
                </a:lnTo>
                <a:close/>
              </a:path>
            </a:pathLst>
          </a:custGeom>
          <a:solidFill>
            <a:srgbClr val="D00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600950" y="3136138"/>
            <a:ext cx="3994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Helena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869426" y="3519296"/>
            <a:ext cx="406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Billings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0793" y="3226434"/>
            <a:ext cx="683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Population</a:t>
            </a:r>
            <a:r>
              <a:rPr sz="900" b="1" spc="-15" baseline="27777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endParaRPr sz="900" baseline="27777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29716" y="3493719"/>
            <a:ext cx="208279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50k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29716" y="3879342"/>
            <a:ext cx="2082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30k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706488" y="3424554"/>
            <a:ext cx="291465" cy="917575"/>
            <a:chOff x="706488" y="3424554"/>
            <a:chExt cx="291465" cy="917575"/>
          </a:xfrm>
        </p:grpSpPr>
        <p:sp>
          <p:nvSpPr>
            <p:cNvPr id="48" name="object 48"/>
            <p:cNvSpPr/>
            <p:nvPr/>
          </p:nvSpPr>
          <p:spPr>
            <a:xfrm>
              <a:off x="829094" y="3636390"/>
              <a:ext cx="45720" cy="643255"/>
            </a:xfrm>
            <a:custGeom>
              <a:avLst/>
              <a:gdLst/>
              <a:ahLst/>
              <a:cxnLst/>
              <a:rect l="l" t="t" r="r" b="b"/>
              <a:pathLst>
                <a:path w="45719" h="643254">
                  <a:moveTo>
                    <a:pt x="45718" y="0"/>
                  </a:moveTo>
                  <a:lnTo>
                    <a:pt x="0" y="0"/>
                  </a:lnTo>
                  <a:lnTo>
                    <a:pt x="0" y="643255"/>
                  </a:lnTo>
                  <a:lnTo>
                    <a:pt x="45718" y="643255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29094" y="3636390"/>
              <a:ext cx="45720" cy="643255"/>
            </a:xfrm>
            <a:custGeom>
              <a:avLst/>
              <a:gdLst/>
              <a:ahLst/>
              <a:cxnLst/>
              <a:rect l="l" t="t" r="r" b="b"/>
              <a:pathLst>
                <a:path w="45719" h="643254">
                  <a:moveTo>
                    <a:pt x="0" y="643255"/>
                  </a:moveTo>
                  <a:lnTo>
                    <a:pt x="45718" y="643255"/>
                  </a:lnTo>
                  <a:lnTo>
                    <a:pt x="45718" y="0"/>
                  </a:lnTo>
                  <a:lnTo>
                    <a:pt x="0" y="0"/>
                  </a:lnTo>
                  <a:lnTo>
                    <a:pt x="0" y="643255"/>
                  </a:lnTo>
                  <a:close/>
                </a:path>
              </a:pathLst>
            </a:custGeom>
            <a:ln w="254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2838" y="3430904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5" h="278764">
                  <a:moveTo>
                    <a:pt x="139115" y="0"/>
                  </a:moveTo>
                  <a:lnTo>
                    <a:pt x="95143" y="7099"/>
                  </a:lnTo>
                  <a:lnTo>
                    <a:pt x="56954" y="26867"/>
                  </a:lnTo>
                  <a:lnTo>
                    <a:pt x="26840" y="57003"/>
                  </a:lnTo>
                  <a:lnTo>
                    <a:pt x="7091" y="95211"/>
                  </a:lnTo>
                  <a:lnTo>
                    <a:pt x="0" y="139192"/>
                  </a:lnTo>
                  <a:lnTo>
                    <a:pt x="7091" y="183159"/>
                  </a:lnTo>
                  <a:lnTo>
                    <a:pt x="26840" y="221335"/>
                  </a:lnTo>
                  <a:lnTo>
                    <a:pt x="56954" y="251434"/>
                  </a:lnTo>
                  <a:lnTo>
                    <a:pt x="95143" y="271170"/>
                  </a:lnTo>
                  <a:lnTo>
                    <a:pt x="139115" y="278257"/>
                  </a:lnTo>
                  <a:lnTo>
                    <a:pt x="183088" y="271170"/>
                  </a:lnTo>
                  <a:lnTo>
                    <a:pt x="221277" y="251434"/>
                  </a:lnTo>
                  <a:lnTo>
                    <a:pt x="251391" y="221335"/>
                  </a:lnTo>
                  <a:lnTo>
                    <a:pt x="271139" y="183159"/>
                  </a:lnTo>
                  <a:lnTo>
                    <a:pt x="278231" y="139192"/>
                  </a:lnTo>
                  <a:lnTo>
                    <a:pt x="271139" y="95211"/>
                  </a:lnTo>
                  <a:lnTo>
                    <a:pt x="251391" y="57003"/>
                  </a:lnTo>
                  <a:lnTo>
                    <a:pt x="221277" y="26867"/>
                  </a:lnTo>
                  <a:lnTo>
                    <a:pt x="183088" y="7099"/>
                  </a:lnTo>
                  <a:lnTo>
                    <a:pt x="139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2838" y="3430904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5" h="278764">
                  <a:moveTo>
                    <a:pt x="139115" y="278257"/>
                  </a:moveTo>
                  <a:lnTo>
                    <a:pt x="95143" y="271170"/>
                  </a:lnTo>
                  <a:lnTo>
                    <a:pt x="56954" y="251434"/>
                  </a:lnTo>
                  <a:lnTo>
                    <a:pt x="26840" y="221335"/>
                  </a:lnTo>
                  <a:lnTo>
                    <a:pt x="7091" y="183159"/>
                  </a:lnTo>
                  <a:lnTo>
                    <a:pt x="0" y="139192"/>
                  </a:lnTo>
                  <a:lnTo>
                    <a:pt x="7091" y="95211"/>
                  </a:lnTo>
                  <a:lnTo>
                    <a:pt x="26840" y="57003"/>
                  </a:lnTo>
                  <a:lnTo>
                    <a:pt x="56954" y="26867"/>
                  </a:lnTo>
                  <a:lnTo>
                    <a:pt x="95143" y="7099"/>
                  </a:lnTo>
                  <a:lnTo>
                    <a:pt x="139115" y="0"/>
                  </a:lnTo>
                  <a:lnTo>
                    <a:pt x="183088" y="7099"/>
                  </a:lnTo>
                  <a:lnTo>
                    <a:pt x="221277" y="26867"/>
                  </a:lnTo>
                  <a:lnTo>
                    <a:pt x="251391" y="57003"/>
                  </a:lnTo>
                  <a:lnTo>
                    <a:pt x="271139" y="95211"/>
                  </a:lnTo>
                  <a:lnTo>
                    <a:pt x="278231" y="139192"/>
                  </a:lnTo>
                  <a:lnTo>
                    <a:pt x="271139" y="183159"/>
                  </a:lnTo>
                  <a:lnTo>
                    <a:pt x="251391" y="221335"/>
                  </a:lnTo>
                  <a:lnTo>
                    <a:pt x="221277" y="251434"/>
                  </a:lnTo>
                  <a:lnTo>
                    <a:pt x="183088" y="271170"/>
                  </a:lnTo>
                  <a:lnTo>
                    <a:pt x="139115" y="278257"/>
                  </a:lnTo>
                  <a:close/>
                </a:path>
              </a:pathLst>
            </a:custGeom>
            <a:ln w="127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9439" y="4236719"/>
              <a:ext cx="105029" cy="10502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0531" y="3859656"/>
              <a:ext cx="202844" cy="196850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1029716" y="4197222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5k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369050" y="3227323"/>
            <a:ext cx="684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52525"/>
                </a:solidFill>
                <a:latin typeface="Calibri"/>
                <a:cs typeface="Calibri"/>
              </a:rPr>
              <a:t>Population</a:t>
            </a:r>
            <a:r>
              <a:rPr sz="900" b="1" spc="-15" baseline="27777" dirty="0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endParaRPr sz="900" baseline="27777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88328" y="3494913"/>
            <a:ext cx="2082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50k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88328" y="3880230"/>
            <a:ext cx="2082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30k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364096" y="3361563"/>
            <a:ext cx="4352925" cy="981075"/>
            <a:chOff x="6364096" y="3361563"/>
            <a:chExt cx="4352925" cy="981075"/>
          </a:xfrm>
        </p:grpSpPr>
        <p:sp>
          <p:nvSpPr>
            <p:cNvPr id="59" name="object 59"/>
            <p:cNvSpPr/>
            <p:nvPr/>
          </p:nvSpPr>
          <p:spPr>
            <a:xfrm>
              <a:off x="6486778" y="3637280"/>
              <a:ext cx="45720" cy="643255"/>
            </a:xfrm>
            <a:custGeom>
              <a:avLst/>
              <a:gdLst/>
              <a:ahLst/>
              <a:cxnLst/>
              <a:rect l="l" t="t" r="r" b="b"/>
              <a:pathLst>
                <a:path w="45720" h="643254">
                  <a:moveTo>
                    <a:pt x="45718" y="0"/>
                  </a:moveTo>
                  <a:lnTo>
                    <a:pt x="0" y="0"/>
                  </a:lnTo>
                  <a:lnTo>
                    <a:pt x="0" y="643255"/>
                  </a:lnTo>
                  <a:lnTo>
                    <a:pt x="45718" y="643255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486778" y="3637280"/>
              <a:ext cx="45720" cy="643255"/>
            </a:xfrm>
            <a:custGeom>
              <a:avLst/>
              <a:gdLst/>
              <a:ahLst/>
              <a:cxnLst/>
              <a:rect l="l" t="t" r="r" b="b"/>
              <a:pathLst>
                <a:path w="45720" h="643254">
                  <a:moveTo>
                    <a:pt x="0" y="643255"/>
                  </a:moveTo>
                  <a:lnTo>
                    <a:pt x="45718" y="643255"/>
                  </a:lnTo>
                  <a:lnTo>
                    <a:pt x="45718" y="0"/>
                  </a:lnTo>
                  <a:lnTo>
                    <a:pt x="0" y="0"/>
                  </a:lnTo>
                  <a:lnTo>
                    <a:pt x="0" y="643255"/>
                  </a:lnTo>
                  <a:close/>
                </a:path>
              </a:pathLst>
            </a:custGeom>
            <a:ln w="254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370446" y="3431794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5" h="278764">
                  <a:moveTo>
                    <a:pt x="139192" y="0"/>
                  </a:moveTo>
                  <a:lnTo>
                    <a:pt x="95211" y="7086"/>
                  </a:lnTo>
                  <a:lnTo>
                    <a:pt x="57003" y="26822"/>
                  </a:lnTo>
                  <a:lnTo>
                    <a:pt x="26867" y="56921"/>
                  </a:lnTo>
                  <a:lnTo>
                    <a:pt x="7099" y="95097"/>
                  </a:lnTo>
                  <a:lnTo>
                    <a:pt x="0" y="139064"/>
                  </a:lnTo>
                  <a:lnTo>
                    <a:pt x="7099" y="183045"/>
                  </a:lnTo>
                  <a:lnTo>
                    <a:pt x="26867" y="221253"/>
                  </a:lnTo>
                  <a:lnTo>
                    <a:pt x="57003" y="251389"/>
                  </a:lnTo>
                  <a:lnTo>
                    <a:pt x="95211" y="271157"/>
                  </a:lnTo>
                  <a:lnTo>
                    <a:pt x="139192" y="278256"/>
                  </a:lnTo>
                  <a:lnTo>
                    <a:pt x="183159" y="271157"/>
                  </a:lnTo>
                  <a:lnTo>
                    <a:pt x="221335" y="251389"/>
                  </a:lnTo>
                  <a:lnTo>
                    <a:pt x="251434" y="221253"/>
                  </a:lnTo>
                  <a:lnTo>
                    <a:pt x="271170" y="183045"/>
                  </a:lnTo>
                  <a:lnTo>
                    <a:pt x="278256" y="139064"/>
                  </a:lnTo>
                  <a:lnTo>
                    <a:pt x="271170" y="95097"/>
                  </a:lnTo>
                  <a:lnTo>
                    <a:pt x="251434" y="56921"/>
                  </a:lnTo>
                  <a:lnTo>
                    <a:pt x="221335" y="26822"/>
                  </a:lnTo>
                  <a:lnTo>
                    <a:pt x="183159" y="7086"/>
                  </a:lnTo>
                  <a:lnTo>
                    <a:pt x="139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70446" y="3431794"/>
              <a:ext cx="278765" cy="278765"/>
            </a:xfrm>
            <a:custGeom>
              <a:avLst/>
              <a:gdLst/>
              <a:ahLst/>
              <a:cxnLst/>
              <a:rect l="l" t="t" r="r" b="b"/>
              <a:pathLst>
                <a:path w="278765" h="278764">
                  <a:moveTo>
                    <a:pt x="139192" y="278256"/>
                  </a:moveTo>
                  <a:lnTo>
                    <a:pt x="95211" y="271157"/>
                  </a:lnTo>
                  <a:lnTo>
                    <a:pt x="57003" y="251389"/>
                  </a:lnTo>
                  <a:lnTo>
                    <a:pt x="26867" y="221253"/>
                  </a:lnTo>
                  <a:lnTo>
                    <a:pt x="7099" y="183045"/>
                  </a:lnTo>
                  <a:lnTo>
                    <a:pt x="0" y="139064"/>
                  </a:lnTo>
                  <a:lnTo>
                    <a:pt x="7099" y="95097"/>
                  </a:lnTo>
                  <a:lnTo>
                    <a:pt x="26867" y="56921"/>
                  </a:lnTo>
                  <a:lnTo>
                    <a:pt x="57003" y="26822"/>
                  </a:lnTo>
                  <a:lnTo>
                    <a:pt x="95211" y="7086"/>
                  </a:lnTo>
                  <a:lnTo>
                    <a:pt x="139192" y="0"/>
                  </a:lnTo>
                  <a:lnTo>
                    <a:pt x="183159" y="7086"/>
                  </a:lnTo>
                  <a:lnTo>
                    <a:pt x="221335" y="26822"/>
                  </a:lnTo>
                  <a:lnTo>
                    <a:pt x="251434" y="56921"/>
                  </a:lnTo>
                  <a:lnTo>
                    <a:pt x="271170" y="95097"/>
                  </a:lnTo>
                  <a:lnTo>
                    <a:pt x="278256" y="139064"/>
                  </a:lnTo>
                  <a:lnTo>
                    <a:pt x="271170" y="183045"/>
                  </a:lnTo>
                  <a:lnTo>
                    <a:pt x="251434" y="221253"/>
                  </a:lnTo>
                  <a:lnTo>
                    <a:pt x="221335" y="251389"/>
                  </a:lnTo>
                  <a:lnTo>
                    <a:pt x="183159" y="271157"/>
                  </a:lnTo>
                  <a:lnTo>
                    <a:pt x="139192" y="278256"/>
                  </a:lnTo>
                  <a:close/>
                </a:path>
              </a:pathLst>
            </a:custGeom>
            <a:ln w="127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57060" y="4237482"/>
              <a:ext cx="105029" cy="10502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08165" y="3860546"/>
              <a:ext cx="202818" cy="196723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8648064" y="3361563"/>
              <a:ext cx="2068830" cy="568325"/>
            </a:xfrm>
            <a:custGeom>
              <a:avLst/>
              <a:gdLst/>
              <a:ahLst/>
              <a:cxnLst/>
              <a:rect l="l" t="t" r="r" b="b"/>
              <a:pathLst>
                <a:path w="2068829" h="568325">
                  <a:moveTo>
                    <a:pt x="1034287" y="0"/>
                  </a:moveTo>
                  <a:lnTo>
                    <a:pt x="963471" y="655"/>
                  </a:lnTo>
                  <a:lnTo>
                    <a:pt x="893936" y="2594"/>
                  </a:lnTo>
                  <a:lnTo>
                    <a:pt x="825835" y="5774"/>
                  </a:lnTo>
                  <a:lnTo>
                    <a:pt x="759324" y="10152"/>
                  </a:lnTo>
                  <a:lnTo>
                    <a:pt x="694556" y="15687"/>
                  </a:lnTo>
                  <a:lnTo>
                    <a:pt x="631686" y="22336"/>
                  </a:lnTo>
                  <a:lnTo>
                    <a:pt x="570866" y="30056"/>
                  </a:lnTo>
                  <a:lnTo>
                    <a:pt x="512252" y="38805"/>
                  </a:lnTo>
                  <a:lnTo>
                    <a:pt x="455996" y="48541"/>
                  </a:lnTo>
                  <a:lnTo>
                    <a:pt x="402255" y="59222"/>
                  </a:lnTo>
                  <a:lnTo>
                    <a:pt x="351180" y="70805"/>
                  </a:lnTo>
                  <a:lnTo>
                    <a:pt x="302926" y="83248"/>
                  </a:lnTo>
                  <a:lnTo>
                    <a:pt x="257648" y="96508"/>
                  </a:lnTo>
                  <a:lnTo>
                    <a:pt x="215499" y="110544"/>
                  </a:lnTo>
                  <a:lnTo>
                    <a:pt x="176633" y="125313"/>
                  </a:lnTo>
                  <a:lnTo>
                    <a:pt x="141205" y="140772"/>
                  </a:lnTo>
                  <a:lnTo>
                    <a:pt x="81276" y="173593"/>
                  </a:lnTo>
                  <a:lnTo>
                    <a:pt x="36944" y="208668"/>
                  </a:lnTo>
                  <a:lnTo>
                    <a:pt x="9441" y="245658"/>
                  </a:lnTo>
                  <a:lnTo>
                    <a:pt x="0" y="284225"/>
                  </a:lnTo>
                  <a:lnTo>
                    <a:pt x="2386" y="303685"/>
                  </a:lnTo>
                  <a:lnTo>
                    <a:pt x="21012" y="341501"/>
                  </a:lnTo>
                  <a:lnTo>
                    <a:pt x="57083" y="377567"/>
                  </a:lnTo>
                  <a:lnTo>
                    <a:pt x="109367" y="411546"/>
                  </a:lnTo>
                  <a:lnTo>
                    <a:pt x="176633" y="443098"/>
                  </a:lnTo>
                  <a:lnTo>
                    <a:pt x="215499" y="457859"/>
                  </a:lnTo>
                  <a:lnTo>
                    <a:pt x="257648" y="471887"/>
                  </a:lnTo>
                  <a:lnTo>
                    <a:pt x="302926" y="485140"/>
                  </a:lnTo>
                  <a:lnTo>
                    <a:pt x="351180" y="497574"/>
                  </a:lnTo>
                  <a:lnTo>
                    <a:pt x="402255" y="509150"/>
                  </a:lnTo>
                  <a:lnTo>
                    <a:pt x="455996" y="519823"/>
                  </a:lnTo>
                  <a:lnTo>
                    <a:pt x="512252" y="529552"/>
                  </a:lnTo>
                  <a:lnTo>
                    <a:pt x="570866" y="538294"/>
                  </a:lnTo>
                  <a:lnTo>
                    <a:pt x="631686" y="546008"/>
                  </a:lnTo>
                  <a:lnTo>
                    <a:pt x="694556" y="552651"/>
                  </a:lnTo>
                  <a:lnTo>
                    <a:pt x="759324" y="558181"/>
                  </a:lnTo>
                  <a:lnTo>
                    <a:pt x="825835" y="562555"/>
                  </a:lnTo>
                  <a:lnTo>
                    <a:pt x="893936" y="565732"/>
                  </a:lnTo>
                  <a:lnTo>
                    <a:pt x="963471" y="567669"/>
                  </a:lnTo>
                  <a:lnTo>
                    <a:pt x="1034287" y="568325"/>
                  </a:lnTo>
                  <a:lnTo>
                    <a:pt x="1105104" y="567669"/>
                  </a:lnTo>
                  <a:lnTo>
                    <a:pt x="1174639" y="565732"/>
                  </a:lnTo>
                  <a:lnTo>
                    <a:pt x="1242740" y="562555"/>
                  </a:lnTo>
                  <a:lnTo>
                    <a:pt x="1309251" y="558181"/>
                  </a:lnTo>
                  <a:lnTo>
                    <a:pt x="1374019" y="552651"/>
                  </a:lnTo>
                  <a:lnTo>
                    <a:pt x="1436889" y="546008"/>
                  </a:lnTo>
                  <a:lnTo>
                    <a:pt x="1497709" y="538294"/>
                  </a:lnTo>
                  <a:lnTo>
                    <a:pt x="1556323" y="529552"/>
                  </a:lnTo>
                  <a:lnTo>
                    <a:pt x="1612579" y="519823"/>
                  </a:lnTo>
                  <a:lnTo>
                    <a:pt x="1666320" y="509150"/>
                  </a:lnTo>
                  <a:lnTo>
                    <a:pt x="1717395" y="497574"/>
                  </a:lnTo>
                  <a:lnTo>
                    <a:pt x="1765649" y="485140"/>
                  </a:lnTo>
                  <a:lnTo>
                    <a:pt x="1810927" y="471887"/>
                  </a:lnTo>
                  <a:lnTo>
                    <a:pt x="1853076" y="457859"/>
                  </a:lnTo>
                  <a:lnTo>
                    <a:pt x="1891942" y="443098"/>
                  </a:lnTo>
                  <a:lnTo>
                    <a:pt x="1927370" y="427646"/>
                  </a:lnTo>
                  <a:lnTo>
                    <a:pt x="1987299" y="394839"/>
                  </a:lnTo>
                  <a:lnTo>
                    <a:pt x="2031631" y="359774"/>
                  </a:lnTo>
                  <a:lnTo>
                    <a:pt x="2059134" y="322790"/>
                  </a:lnTo>
                  <a:lnTo>
                    <a:pt x="2068576" y="284225"/>
                  </a:lnTo>
                  <a:lnTo>
                    <a:pt x="2066189" y="264766"/>
                  </a:lnTo>
                  <a:lnTo>
                    <a:pt x="2047563" y="226945"/>
                  </a:lnTo>
                  <a:lnTo>
                    <a:pt x="2011492" y="190869"/>
                  </a:lnTo>
                  <a:lnTo>
                    <a:pt x="1959208" y="156879"/>
                  </a:lnTo>
                  <a:lnTo>
                    <a:pt x="1891942" y="125313"/>
                  </a:lnTo>
                  <a:lnTo>
                    <a:pt x="1853076" y="110544"/>
                  </a:lnTo>
                  <a:lnTo>
                    <a:pt x="1810927" y="96508"/>
                  </a:lnTo>
                  <a:lnTo>
                    <a:pt x="1765649" y="83248"/>
                  </a:lnTo>
                  <a:lnTo>
                    <a:pt x="1717395" y="70805"/>
                  </a:lnTo>
                  <a:lnTo>
                    <a:pt x="1666320" y="59222"/>
                  </a:lnTo>
                  <a:lnTo>
                    <a:pt x="1612579" y="48541"/>
                  </a:lnTo>
                  <a:lnTo>
                    <a:pt x="1556323" y="38805"/>
                  </a:lnTo>
                  <a:lnTo>
                    <a:pt x="1497709" y="30056"/>
                  </a:lnTo>
                  <a:lnTo>
                    <a:pt x="1436889" y="22336"/>
                  </a:lnTo>
                  <a:lnTo>
                    <a:pt x="1374019" y="15687"/>
                  </a:lnTo>
                  <a:lnTo>
                    <a:pt x="1309251" y="10152"/>
                  </a:lnTo>
                  <a:lnTo>
                    <a:pt x="1242740" y="5774"/>
                  </a:lnTo>
                  <a:lnTo>
                    <a:pt x="1174639" y="2594"/>
                  </a:lnTo>
                  <a:lnTo>
                    <a:pt x="1105104" y="655"/>
                  </a:lnTo>
                  <a:lnTo>
                    <a:pt x="1034287" y="0"/>
                  </a:lnTo>
                  <a:close/>
                </a:path>
              </a:pathLst>
            </a:custGeom>
            <a:solidFill>
              <a:srgbClr val="D0006E">
                <a:alpha val="211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6688328" y="4197857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52525"/>
                </a:solidFill>
                <a:latin typeface="Calibri"/>
                <a:cs typeface="Calibri"/>
              </a:rPr>
              <a:t>5k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719816" y="3114801"/>
            <a:ext cx="824230" cy="1296035"/>
          </a:xfrm>
          <a:prstGeom prst="rect">
            <a:avLst/>
          </a:prstGeom>
          <a:solidFill>
            <a:srgbClr val="D0006E"/>
          </a:solidFill>
        </p:spPr>
        <p:txBody>
          <a:bodyPr vert="horz" wrap="square" lIns="0" tIns="44450" rIns="0" bIns="0" rtlCol="0">
            <a:spAutoFit/>
          </a:bodyPr>
          <a:lstStyle/>
          <a:p>
            <a:pPr marL="73025" marR="161290">
              <a:lnSpc>
                <a:spcPct val="110100"/>
              </a:lnSpc>
              <a:spcBef>
                <a:spcPts val="350"/>
              </a:spcBef>
            </a:pPr>
            <a:r>
              <a:rPr sz="900" b="1" spc="65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9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55" dirty="0">
                <a:solidFill>
                  <a:srgbClr val="FFFFFF"/>
                </a:solidFill>
                <a:latin typeface="Calibri"/>
                <a:cs typeface="Calibri"/>
              </a:rPr>
              <a:t>HV</a:t>
            </a:r>
            <a:r>
              <a:rPr sz="9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25" dirty="0">
                <a:solidFill>
                  <a:srgbClr val="FFFFFF"/>
                </a:solidFill>
                <a:latin typeface="Calibri"/>
                <a:cs typeface="Calibri"/>
              </a:rPr>
              <a:t>Tx</a:t>
            </a:r>
            <a:r>
              <a:rPr sz="900" b="1" spc="50" dirty="0">
                <a:solidFill>
                  <a:srgbClr val="FFFFFF"/>
                </a:solidFill>
                <a:latin typeface="Calibri"/>
                <a:cs typeface="Calibri"/>
              </a:rPr>
              <a:t> EXPOSURE CORRIDOR</a:t>
            </a:r>
            <a:endParaRPr sz="900">
              <a:latin typeface="Calibri"/>
              <a:cs typeface="Calibri"/>
            </a:endParaRPr>
          </a:p>
          <a:p>
            <a:pPr marL="73025" marR="351790">
              <a:lnSpc>
                <a:spcPct val="110000"/>
              </a:lnSpc>
              <a:spcBef>
                <a:spcPts val="505"/>
              </a:spcBef>
            </a:pPr>
            <a:r>
              <a:rPr sz="900" i="1" spc="-10" dirty="0">
                <a:solidFill>
                  <a:srgbClr val="FFFFFF"/>
                </a:solidFill>
                <a:latin typeface="Calibri"/>
                <a:cs typeface="Calibri"/>
              </a:rPr>
              <a:t>Colstrip</a:t>
            </a:r>
            <a:r>
              <a:rPr sz="900" i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FFFFFF"/>
                </a:solidFill>
                <a:latin typeface="Calibri"/>
                <a:cs typeface="Calibri"/>
              </a:rPr>
              <a:t>Lines</a:t>
            </a:r>
            <a:endParaRPr sz="900">
              <a:latin typeface="Calibri"/>
              <a:cs typeface="Calibri"/>
            </a:endParaRPr>
          </a:p>
          <a:p>
            <a:pPr marL="73025" marR="133985">
              <a:lnSpc>
                <a:spcPct val="110000"/>
              </a:lnSpc>
              <a:spcBef>
                <a:spcPts val="500"/>
              </a:spcBef>
            </a:pPr>
            <a:r>
              <a:rPr sz="900" i="1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900" i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FFFFFF"/>
                </a:solidFill>
                <a:latin typeface="Calibri"/>
                <a:cs typeface="Calibri"/>
              </a:rPr>
              <a:t>Plains</a:t>
            </a:r>
            <a:r>
              <a:rPr sz="900" i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FFFFFF"/>
                </a:solidFill>
                <a:latin typeface="Calibri"/>
                <a:cs typeface="Calibri"/>
              </a:rPr>
              <a:t>Connector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336656" y="3674364"/>
            <a:ext cx="384175" cy="93345"/>
          </a:xfrm>
          <a:custGeom>
            <a:avLst/>
            <a:gdLst/>
            <a:ahLst/>
            <a:cxnLst/>
            <a:rect l="l" t="t" r="r" b="b"/>
            <a:pathLst>
              <a:path w="384175" h="93345">
                <a:moveTo>
                  <a:pt x="75974" y="32815"/>
                </a:moveTo>
                <a:lnTo>
                  <a:pt x="74419" y="42208"/>
                </a:lnTo>
                <a:lnTo>
                  <a:pt x="382397" y="93091"/>
                </a:lnTo>
                <a:lnTo>
                  <a:pt x="383921" y="83693"/>
                </a:lnTo>
                <a:lnTo>
                  <a:pt x="75974" y="32815"/>
                </a:lnTo>
                <a:close/>
              </a:path>
              <a:path w="384175" h="93345">
                <a:moveTo>
                  <a:pt x="81407" y="0"/>
                </a:moveTo>
                <a:lnTo>
                  <a:pt x="0" y="25146"/>
                </a:lnTo>
                <a:lnTo>
                  <a:pt x="68961" y="75184"/>
                </a:lnTo>
                <a:lnTo>
                  <a:pt x="74419" y="42208"/>
                </a:lnTo>
                <a:lnTo>
                  <a:pt x="61849" y="40131"/>
                </a:lnTo>
                <a:lnTo>
                  <a:pt x="63373" y="30734"/>
                </a:lnTo>
                <a:lnTo>
                  <a:pt x="76319" y="30734"/>
                </a:lnTo>
                <a:lnTo>
                  <a:pt x="81407" y="0"/>
                </a:lnTo>
                <a:close/>
              </a:path>
              <a:path w="384175" h="93345">
                <a:moveTo>
                  <a:pt x="63373" y="30734"/>
                </a:moveTo>
                <a:lnTo>
                  <a:pt x="61849" y="40131"/>
                </a:lnTo>
                <a:lnTo>
                  <a:pt x="74419" y="42208"/>
                </a:lnTo>
                <a:lnTo>
                  <a:pt x="75974" y="32815"/>
                </a:lnTo>
                <a:lnTo>
                  <a:pt x="63373" y="30734"/>
                </a:lnTo>
                <a:close/>
              </a:path>
              <a:path w="384175" h="93345">
                <a:moveTo>
                  <a:pt x="76319" y="30734"/>
                </a:moveTo>
                <a:lnTo>
                  <a:pt x="63373" y="30734"/>
                </a:lnTo>
                <a:lnTo>
                  <a:pt x="75974" y="32815"/>
                </a:lnTo>
                <a:lnTo>
                  <a:pt x="76319" y="30734"/>
                </a:lnTo>
                <a:close/>
              </a:path>
            </a:pathLst>
          </a:custGeom>
          <a:solidFill>
            <a:srgbClr val="D00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50"/>
              </a:spcBef>
            </a:pPr>
            <a:r>
              <a:rPr sz="700" dirty="0"/>
              <a:t>Source:</a:t>
            </a:r>
            <a:r>
              <a:rPr sz="700" spc="125" dirty="0"/>
              <a:t> </a:t>
            </a:r>
            <a:r>
              <a:rPr sz="700" dirty="0"/>
              <a:t>ClimRR,</a:t>
            </a:r>
            <a:r>
              <a:rPr sz="700" spc="385" dirty="0"/>
              <a:t> </a:t>
            </a:r>
            <a:r>
              <a:rPr sz="700" dirty="0"/>
              <a:t>US</a:t>
            </a:r>
            <a:r>
              <a:rPr sz="700" spc="100" dirty="0"/>
              <a:t> </a:t>
            </a:r>
            <a:r>
              <a:rPr sz="700" dirty="0"/>
              <a:t>Census</a:t>
            </a:r>
            <a:r>
              <a:rPr sz="700" spc="120" dirty="0"/>
              <a:t> </a:t>
            </a:r>
            <a:r>
              <a:rPr sz="700" dirty="0"/>
              <a:t>Bureau,</a:t>
            </a:r>
            <a:r>
              <a:rPr sz="700" spc="125" dirty="0"/>
              <a:t> </a:t>
            </a:r>
            <a:r>
              <a:rPr sz="700" dirty="0"/>
              <a:t>City</a:t>
            </a:r>
            <a:r>
              <a:rPr sz="700" spc="95" dirty="0"/>
              <a:t> </a:t>
            </a:r>
            <a:r>
              <a:rPr sz="700" dirty="0"/>
              <a:t>and</a:t>
            </a:r>
            <a:r>
              <a:rPr sz="700" spc="80" dirty="0"/>
              <a:t> </a:t>
            </a:r>
            <a:r>
              <a:rPr sz="700" dirty="0"/>
              <a:t>Town</a:t>
            </a:r>
            <a:r>
              <a:rPr sz="700" spc="100" dirty="0"/>
              <a:t> </a:t>
            </a:r>
            <a:r>
              <a:rPr sz="700" dirty="0"/>
              <a:t>Population</a:t>
            </a:r>
            <a:r>
              <a:rPr sz="700" spc="100" dirty="0"/>
              <a:t> </a:t>
            </a:r>
            <a:r>
              <a:rPr sz="700" spc="-10" dirty="0"/>
              <a:t>Totals</a:t>
            </a:r>
            <a:endParaRPr sz="700"/>
          </a:p>
          <a:p>
            <a:pPr marL="38100">
              <a:lnSpc>
                <a:spcPct val="100000"/>
              </a:lnSpc>
              <a:spcBef>
                <a:spcPts val="175"/>
              </a:spcBef>
              <a:tabLst>
                <a:tab pos="217804" algn="l"/>
              </a:tabLst>
            </a:pPr>
            <a:fld id="{81D60167-4931-47E6-BA6A-407CBD079E47}" type="slidenum">
              <a:rPr sz="750" b="1" spc="-50" dirty="0">
                <a:latin typeface="Calibri"/>
                <a:cs typeface="Calibri"/>
              </a:rPr>
              <a:t>8</a:t>
            </a:fld>
            <a:r>
              <a:rPr sz="750" b="1" dirty="0">
                <a:latin typeface="Calibri"/>
                <a:cs typeface="Calibri"/>
              </a:rPr>
              <a:t>	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180" dirty="0">
                <a:latin typeface="Calibri"/>
                <a:cs typeface="Calibri"/>
              </a:rPr>
              <a:t>  </a:t>
            </a:r>
            <a:r>
              <a:rPr dirty="0"/>
              <a:t>Copyright</a:t>
            </a:r>
            <a:r>
              <a:rPr spc="110" dirty="0"/>
              <a:t> </a:t>
            </a:r>
            <a:r>
              <a:rPr spc="-40" dirty="0"/>
              <a:t>©</a:t>
            </a:r>
            <a:r>
              <a:rPr spc="95" dirty="0"/>
              <a:t> </a:t>
            </a:r>
            <a:r>
              <a:rPr dirty="0"/>
              <a:t>Baringa</a:t>
            </a:r>
            <a:r>
              <a:rPr spc="85" dirty="0"/>
              <a:t> </a:t>
            </a:r>
            <a:r>
              <a:rPr dirty="0"/>
              <a:t>Partners</a:t>
            </a:r>
            <a:r>
              <a:rPr spc="10" dirty="0"/>
              <a:t> </a:t>
            </a:r>
            <a:r>
              <a:rPr spc="50" dirty="0"/>
              <a:t>LLP</a:t>
            </a:r>
            <a:r>
              <a:rPr spc="75" dirty="0"/>
              <a:t> </a:t>
            </a:r>
            <a:r>
              <a:rPr dirty="0"/>
              <a:t>2025.</a:t>
            </a:r>
            <a:r>
              <a:rPr spc="285" dirty="0"/>
              <a:t> </a:t>
            </a:r>
            <a:r>
              <a:rPr dirty="0"/>
              <a:t>All</a:t>
            </a:r>
            <a:r>
              <a:rPr spc="110" dirty="0"/>
              <a:t> </a:t>
            </a:r>
            <a:r>
              <a:rPr dirty="0"/>
              <a:t>rights</a:t>
            </a:r>
            <a:r>
              <a:rPr spc="95" dirty="0"/>
              <a:t> </a:t>
            </a:r>
            <a:r>
              <a:rPr dirty="0"/>
              <a:t>reserved.</a:t>
            </a:r>
            <a:r>
              <a:rPr spc="85" dirty="0"/>
              <a:t> </a:t>
            </a:r>
            <a:r>
              <a:rPr dirty="0"/>
              <a:t>This</a:t>
            </a:r>
            <a:r>
              <a:rPr spc="114" dirty="0"/>
              <a:t> </a:t>
            </a:r>
            <a:r>
              <a:rPr dirty="0"/>
              <a:t>document</a:t>
            </a:r>
            <a:r>
              <a:rPr spc="85" dirty="0"/>
              <a:t> </a:t>
            </a:r>
            <a:r>
              <a:rPr dirty="0"/>
              <a:t>is</a:t>
            </a:r>
            <a:r>
              <a:rPr spc="100" dirty="0"/>
              <a:t> </a:t>
            </a:r>
            <a:r>
              <a:rPr dirty="0"/>
              <a:t>subject</a:t>
            </a:r>
            <a:r>
              <a:rPr spc="105" dirty="0"/>
              <a:t> </a:t>
            </a:r>
            <a:r>
              <a:rPr dirty="0"/>
              <a:t>to</a:t>
            </a:r>
            <a:r>
              <a:rPr spc="85" dirty="0"/>
              <a:t> </a:t>
            </a:r>
            <a:r>
              <a:rPr dirty="0"/>
              <a:t>contract</a:t>
            </a:r>
            <a:r>
              <a:rPr spc="55" dirty="0"/>
              <a:t> </a:t>
            </a:r>
            <a:r>
              <a:rPr dirty="0"/>
              <a:t>and</a:t>
            </a:r>
            <a:r>
              <a:rPr spc="95" dirty="0"/>
              <a:t> </a:t>
            </a:r>
            <a:r>
              <a:rPr dirty="0"/>
              <a:t>contains</a:t>
            </a:r>
            <a:r>
              <a:rPr spc="65" dirty="0"/>
              <a:t> </a:t>
            </a:r>
            <a:r>
              <a:rPr dirty="0"/>
              <a:t>confidential</a:t>
            </a:r>
            <a:r>
              <a:rPr spc="105" dirty="0"/>
              <a:t> </a:t>
            </a:r>
            <a:r>
              <a:rPr dirty="0"/>
              <a:t>and</a:t>
            </a:r>
            <a:r>
              <a:rPr spc="95" dirty="0"/>
              <a:t> </a:t>
            </a:r>
            <a:r>
              <a:rPr dirty="0"/>
              <a:t>proprietary</a:t>
            </a:r>
            <a:r>
              <a:rPr spc="5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277" y="461009"/>
            <a:ext cx="1071626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b="1" spc="60" dirty="0">
                <a:latin typeface="Calibri"/>
                <a:cs typeface="Calibri"/>
              </a:rPr>
              <a:t>By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mid-</a:t>
            </a:r>
            <a:r>
              <a:rPr b="1" spc="70" dirty="0">
                <a:latin typeface="Calibri"/>
                <a:cs typeface="Calibri"/>
              </a:rPr>
              <a:t>century,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fire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80" dirty="0">
                <a:latin typeface="Calibri"/>
                <a:cs typeface="Calibri"/>
              </a:rPr>
              <a:t>exposure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135" dirty="0">
                <a:latin typeface="Calibri"/>
                <a:cs typeface="Calibri"/>
              </a:rPr>
              <a:t>decreases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between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114" dirty="0">
                <a:latin typeface="Calibri"/>
                <a:cs typeface="Calibri"/>
              </a:rPr>
              <a:t>summer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and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autumn,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while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by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85" dirty="0">
                <a:latin typeface="Calibri"/>
                <a:cs typeface="Calibri"/>
              </a:rPr>
              <a:t>end-</a:t>
            </a:r>
            <a:r>
              <a:rPr b="1" spc="75" dirty="0">
                <a:latin typeface="Calibri"/>
                <a:cs typeface="Calibri"/>
              </a:rPr>
              <a:t>century </a:t>
            </a:r>
            <a:r>
              <a:rPr b="1" dirty="0">
                <a:latin typeface="Calibri"/>
                <a:cs typeface="Calibri"/>
              </a:rPr>
              <a:t>it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135" dirty="0">
                <a:latin typeface="Calibri"/>
                <a:cs typeface="Calibri"/>
              </a:rPr>
              <a:t>is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expected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110" dirty="0">
                <a:latin typeface="Calibri"/>
                <a:cs typeface="Calibri"/>
              </a:rPr>
              <a:t>increase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in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severity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90" dirty="0">
                <a:latin typeface="Calibri"/>
                <a:cs typeface="Calibri"/>
              </a:rPr>
              <a:t>and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55" dirty="0">
                <a:latin typeface="Calibri"/>
                <a:cs typeface="Calibri"/>
              </a:rPr>
              <a:t>duration,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75" dirty="0">
                <a:latin typeface="Calibri"/>
                <a:cs typeface="Calibri"/>
              </a:rPr>
              <a:t>shortening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the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95" dirty="0">
                <a:latin typeface="Calibri"/>
                <a:cs typeface="Calibri"/>
              </a:rPr>
              <a:t>maintenance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40" dirty="0">
                <a:latin typeface="Calibri"/>
                <a:cs typeface="Calibri"/>
              </a:rPr>
              <a:t>window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6277" y="175006"/>
            <a:ext cx="2270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WILDFIRE</a:t>
            </a:r>
            <a:r>
              <a:rPr sz="1200" spc="2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240" dirty="0">
                <a:solidFill>
                  <a:srgbClr val="00358E"/>
                </a:solidFill>
                <a:latin typeface="Calibri"/>
                <a:cs typeface="Calibri"/>
              </a:rPr>
              <a:t>|</a:t>
            </a:r>
            <a:r>
              <a:rPr sz="1200" spc="21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58E"/>
                </a:solidFill>
                <a:latin typeface="Calibri"/>
                <a:cs typeface="Calibri"/>
              </a:rPr>
              <a:t>STATISTICAL</a:t>
            </a:r>
            <a:r>
              <a:rPr sz="1200" spc="22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358E"/>
                </a:solidFill>
                <a:latin typeface="Calibri"/>
                <a:cs typeface="Calibri"/>
              </a:rPr>
              <a:t>ANALYSIS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6366" y="1721358"/>
            <a:ext cx="36042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00358E"/>
                </a:solidFill>
                <a:latin typeface="Calibri"/>
                <a:cs typeface="Calibri"/>
              </a:rPr>
              <a:t>Montana</a:t>
            </a:r>
            <a:r>
              <a:rPr sz="1200" b="1" spc="11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0358E"/>
                </a:solidFill>
                <a:latin typeface="Calibri"/>
                <a:cs typeface="Calibri"/>
              </a:rPr>
              <a:t>Average</a:t>
            </a:r>
            <a:r>
              <a:rPr sz="1200" b="1" spc="7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80" dirty="0">
                <a:solidFill>
                  <a:srgbClr val="00358E"/>
                </a:solidFill>
                <a:latin typeface="Calibri"/>
                <a:cs typeface="Calibri"/>
              </a:rPr>
              <a:t>Seasonal</a:t>
            </a:r>
            <a:r>
              <a:rPr sz="1200" b="1" spc="9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0358E"/>
                </a:solidFill>
                <a:latin typeface="Calibri"/>
                <a:cs typeface="Calibri"/>
              </a:rPr>
              <a:t>Fire</a:t>
            </a:r>
            <a:r>
              <a:rPr sz="1200" b="1" spc="9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0358E"/>
                </a:solidFill>
                <a:latin typeface="Calibri"/>
                <a:cs typeface="Calibri"/>
              </a:rPr>
              <a:t>Weather</a:t>
            </a:r>
            <a:r>
              <a:rPr sz="1200" b="1" spc="5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0358E"/>
                </a:solidFill>
                <a:latin typeface="Calibri"/>
                <a:cs typeface="Calibri"/>
              </a:rPr>
              <a:t>Index</a:t>
            </a:r>
            <a:r>
              <a:rPr sz="1200" b="1" spc="9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358E"/>
                </a:solidFill>
                <a:latin typeface="Calibri"/>
                <a:cs typeface="Calibri"/>
              </a:rPr>
              <a:t>(FWI)</a:t>
            </a:r>
            <a:endParaRPr sz="12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200" spc="10" dirty="0">
                <a:solidFill>
                  <a:srgbClr val="00358E"/>
                </a:solidFill>
                <a:latin typeface="Calibri"/>
                <a:cs typeface="Calibri"/>
              </a:rPr>
              <a:t>Population-Weighted</a:t>
            </a:r>
            <a:r>
              <a:rPr sz="1200" spc="150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358E"/>
                </a:solidFill>
                <a:latin typeface="Calibri"/>
                <a:cs typeface="Calibri"/>
              </a:rPr>
              <a:t>by</a:t>
            </a:r>
            <a:r>
              <a:rPr sz="1200" spc="9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358E"/>
                </a:solidFill>
                <a:latin typeface="Calibri"/>
                <a:cs typeface="Calibri"/>
              </a:rPr>
              <a:t>County</a:t>
            </a:r>
            <a:r>
              <a:rPr sz="1200" spc="95" dirty="0">
                <a:solidFill>
                  <a:srgbClr val="00358E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00358E"/>
                </a:solidFill>
                <a:latin typeface="Calibri"/>
                <a:cs typeface="Calibri"/>
              </a:rPr>
              <a:t>[RCP-</a:t>
            </a:r>
            <a:r>
              <a:rPr sz="1200" spc="-20" dirty="0">
                <a:solidFill>
                  <a:srgbClr val="00358E"/>
                </a:solidFill>
                <a:latin typeface="Calibri"/>
                <a:cs typeface="Calibri"/>
              </a:rPr>
              <a:t>8.5]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311167" y="1652651"/>
          <a:ext cx="4344670" cy="4490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3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97155" marR="3937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solidFill>
                      <a:srgbClr val="00358E"/>
                    </a:solidFill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Analysis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solidFill>
                      <a:srgbClr val="0035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75"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937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937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937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93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03530" marR="100330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Elevated </a:t>
                      </a:r>
                      <a:r>
                        <a:rPr sz="1100" b="1" spc="5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Exposure</a:t>
                      </a:r>
                      <a:r>
                        <a:rPr sz="1100" b="1" spc="-3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by </a:t>
                      </a:r>
                      <a:r>
                        <a:rPr sz="1100" b="1" spc="5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End-</a:t>
                      </a:r>
                      <a:r>
                        <a:rPr sz="1100" b="1" spc="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Century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35280" marR="254635" indent="-16954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pos="338455" algn="l"/>
                        </a:tabLst>
                      </a:pPr>
                      <a:r>
                        <a:rPr sz="1100" b="1" spc="55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End-</a:t>
                      </a:r>
                      <a:r>
                        <a:rPr sz="1100" b="1" spc="20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century</a:t>
                      </a:r>
                      <a:r>
                        <a:rPr sz="1100" b="1" spc="25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20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wildfire</a:t>
                      </a:r>
                      <a:r>
                        <a:rPr sz="1100" b="1" spc="50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 exposure is 	</a:t>
                      </a:r>
                      <a:r>
                        <a:rPr sz="1100" b="1" spc="45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elevated</a:t>
                      </a:r>
                      <a:r>
                        <a:rPr sz="1100" spc="4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6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100" spc="8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6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sharpest</a:t>
                      </a:r>
                      <a:r>
                        <a:rPr sz="1100" spc="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increase 	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occurring</a:t>
                      </a:r>
                      <a:r>
                        <a:rPr sz="1100" spc="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between</a:t>
                      </a:r>
                      <a:r>
                        <a:rPr sz="1100" spc="1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spring</a:t>
                      </a:r>
                      <a:r>
                        <a:rPr sz="1100" spc="3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spc="5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autumn</a:t>
                      </a:r>
                      <a:r>
                        <a:rPr sz="1100" spc="6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by 	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about</a:t>
                      </a:r>
                      <a:r>
                        <a:rPr sz="1100" spc="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20%</a:t>
                      </a:r>
                      <a:r>
                        <a:rPr sz="1100" spc="3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historical</a:t>
                      </a:r>
                      <a:r>
                        <a:rPr sz="1100" spc="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FWI.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0025"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937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937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937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93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67359" indent="-2743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4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Lengthened</a:t>
                      </a:r>
                      <a:r>
                        <a:rPr sz="1100" b="1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Fire </a:t>
                      </a:r>
                      <a:r>
                        <a:rPr sz="1100" b="1" spc="6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Season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00338E"/>
                      </a:solidFill>
                      <a:prstDash val="solid"/>
                    </a:lnT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5280" marR="364490" indent="-169545">
                        <a:lnSpc>
                          <a:spcPct val="100000"/>
                        </a:lnSpc>
                        <a:spcBef>
                          <a:spcPts val="284"/>
                        </a:spcBef>
                        <a:buFont typeface="Arial"/>
                        <a:buChar char="•"/>
                        <a:tabLst>
                          <a:tab pos="338455" algn="l"/>
                        </a:tabLst>
                      </a:pP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Elevated</a:t>
                      </a:r>
                      <a:r>
                        <a:rPr sz="1100" spc="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wildfire</a:t>
                      </a:r>
                      <a:r>
                        <a:rPr sz="1100" spc="6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exposure</a:t>
                      </a:r>
                      <a:r>
                        <a:rPr sz="1100" spc="4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around</a:t>
                      </a:r>
                      <a:r>
                        <a:rPr sz="1100" spc="7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the 	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summer</a:t>
                      </a:r>
                      <a:r>
                        <a:rPr sz="1100" spc="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suggests</a:t>
                      </a:r>
                      <a:r>
                        <a:rPr sz="1100" spc="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100" b="1" spc="20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lengthening</a:t>
                      </a:r>
                      <a:r>
                        <a:rPr sz="1100" b="1" spc="50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20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b="1" spc="25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the 	</a:t>
                      </a:r>
                      <a:r>
                        <a:rPr sz="1100" b="1" spc="20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wildfire</a:t>
                      </a:r>
                      <a:r>
                        <a:rPr sz="1100" b="1" spc="5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75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season</a:t>
                      </a:r>
                      <a:r>
                        <a:rPr sz="1100" b="1" spc="25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combined</a:t>
                      </a:r>
                      <a:r>
                        <a:rPr sz="1100" spc="1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100" spc="1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an 	</a:t>
                      </a:r>
                      <a:r>
                        <a:rPr sz="1100" b="1" spc="65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increase</a:t>
                      </a:r>
                      <a:r>
                        <a:rPr sz="1100" b="1" spc="5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100" b="1" spc="20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severity.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35280" marR="215900" indent="-16954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Arial"/>
                        <a:buChar char="•"/>
                        <a:tabLst>
                          <a:tab pos="338455" algn="l"/>
                        </a:tabLst>
                      </a:pP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This</a:t>
                      </a:r>
                      <a:r>
                        <a:rPr sz="1100" spc="6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lengthening</a:t>
                      </a:r>
                      <a:r>
                        <a:rPr sz="1100" spc="6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6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100" spc="6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most</a:t>
                      </a:r>
                      <a:r>
                        <a:rPr sz="1100" spc="5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pronounced 	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between</a:t>
                      </a:r>
                      <a:r>
                        <a:rPr sz="1100" spc="3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summer</a:t>
                      </a:r>
                      <a:r>
                        <a:rPr sz="1100" spc="6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spc="7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autumn</a:t>
                      </a:r>
                      <a:r>
                        <a:rPr sz="1100" spc="6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100" spc="6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mid- 	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century,</a:t>
                      </a:r>
                      <a:r>
                        <a:rPr sz="1100" spc="9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spc="13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between</a:t>
                      </a:r>
                      <a:r>
                        <a:rPr sz="1100" spc="8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spring</a:t>
                      </a:r>
                      <a:r>
                        <a:rPr sz="1100" spc="8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spc="13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summer 	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100" spc="1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end-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century.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T w="9525">
                      <a:solidFill>
                        <a:srgbClr val="00338E"/>
                      </a:solidFill>
                      <a:prstDash val="solid"/>
                    </a:lnT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4905"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937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93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87655" marR="85090" indent="-635" algn="ctr">
                        <a:lnSpc>
                          <a:spcPct val="100000"/>
                        </a:lnSpc>
                      </a:pPr>
                      <a:r>
                        <a:rPr sz="1100" b="1" spc="3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Shortened </a:t>
                      </a:r>
                      <a:r>
                        <a:rPr sz="1100" b="1" spc="-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Maintenance Window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00338E"/>
                      </a:solidFill>
                      <a:prstDash val="solid"/>
                    </a:lnT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35280" marR="305435" indent="-16954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38455" algn="l"/>
                        </a:tabLst>
                      </a:pP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The change</a:t>
                      </a:r>
                      <a:r>
                        <a:rPr sz="1100" spc="3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100" spc="4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length of</a:t>
                      </a:r>
                      <a:r>
                        <a:rPr sz="1100" spc="3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wildfire</a:t>
                      </a:r>
                      <a:r>
                        <a:rPr sz="1100" spc="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seasons 	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suggest</a:t>
                      </a:r>
                      <a:r>
                        <a:rPr sz="1100" spc="5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2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that </a:t>
                      </a:r>
                      <a:r>
                        <a:rPr sz="1100" b="1" spc="20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b="1" spc="15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20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window for</a:t>
                      </a:r>
                      <a:r>
                        <a:rPr sz="1100" b="1" spc="-15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5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scheduled 	maintenance </a:t>
                      </a:r>
                      <a:r>
                        <a:rPr sz="1100" b="1" spc="10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during</a:t>
                      </a:r>
                      <a:r>
                        <a:rPr sz="1100" b="1" spc="35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0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b="1" spc="45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40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shoulder 	</a:t>
                      </a:r>
                      <a:r>
                        <a:rPr sz="1100" b="1" spc="80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seasons</a:t>
                      </a:r>
                      <a:r>
                        <a:rPr sz="1100" b="1" spc="-30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75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100" b="1" spc="-25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0358E"/>
                          </a:solidFill>
                          <a:latin typeface="Calibri"/>
                          <a:cs typeface="Calibri"/>
                        </a:rPr>
                        <a:t>diminishing.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T w="9525">
                      <a:solidFill>
                        <a:srgbClr val="00338E"/>
                      </a:solidFill>
                      <a:prstDash val="solid"/>
                    </a:lnT>
                    <a:lnB w="9525">
                      <a:solidFill>
                        <a:srgbClr val="0033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8523" y="2301005"/>
            <a:ext cx="453406" cy="4087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1026" y="3901517"/>
            <a:ext cx="341570" cy="35764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173099" y="2371661"/>
            <a:ext cx="5734685" cy="3007360"/>
            <a:chOff x="1173099" y="2371661"/>
            <a:chExt cx="5734685" cy="3007360"/>
          </a:xfrm>
        </p:grpSpPr>
        <p:sp>
          <p:nvSpPr>
            <p:cNvPr id="9" name="object 9"/>
            <p:cNvSpPr/>
            <p:nvPr/>
          </p:nvSpPr>
          <p:spPr>
            <a:xfrm>
              <a:off x="1177861" y="2376423"/>
              <a:ext cx="5427980" cy="2997835"/>
            </a:xfrm>
            <a:custGeom>
              <a:avLst/>
              <a:gdLst/>
              <a:ahLst/>
              <a:cxnLst/>
              <a:rect l="l" t="t" r="r" b="b"/>
              <a:pathLst>
                <a:path w="5427980" h="2997835">
                  <a:moveTo>
                    <a:pt x="39750" y="2997327"/>
                  </a:moveTo>
                  <a:lnTo>
                    <a:pt x="39750" y="0"/>
                  </a:lnTo>
                </a:path>
                <a:path w="5427980" h="2997835">
                  <a:moveTo>
                    <a:pt x="0" y="2997327"/>
                  </a:moveTo>
                  <a:lnTo>
                    <a:pt x="39750" y="2997327"/>
                  </a:lnTo>
                </a:path>
                <a:path w="5427980" h="2997835">
                  <a:moveTo>
                    <a:pt x="0" y="2783840"/>
                  </a:moveTo>
                  <a:lnTo>
                    <a:pt x="39750" y="2783840"/>
                  </a:lnTo>
                </a:path>
                <a:path w="5427980" h="2997835">
                  <a:moveTo>
                    <a:pt x="0" y="2568956"/>
                  </a:moveTo>
                  <a:lnTo>
                    <a:pt x="39750" y="2568956"/>
                  </a:lnTo>
                </a:path>
                <a:path w="5427980" h="2997835">
                  <a:moveTo>
                    <a:pt x="0" y="2355596"/>
                  </a:moveTo>
                  <a:lnTo>
                    <a:pt x="39750" y="2355596"/>
                  </a:lnTo>
                </a:path>
                <a:path w="5427980" h="2997835">
                  <a:moveTo>
                    <a:pt x="0" y="2140712"/>
                  </a:moveTo>
                  <a:lnTo>
                    <a:pt x="39750" y="2140712"/>
                  </a:lnTo>
                </a:path>
                <a:path w="5427980" h="2997835">
                  <a:moveTo>
                    <a:pt x="0" y="1927352"/>
                  </a:moveTo>
                  <a:lnTo>
                    <a:pt x="39750" y="1927352"/>
                  </a:lnTo>
                </a:path>
                <a:path w="5427980" h="2997835">
                  <a:moveTo>
                    <a:pt x="0" y="1712468"/>
                  </a:moveTo>
                  <a:lnTo>
                    <a:pt x="39750" y="1712468"/>
                  </a:lnTo>
                </a:path>
                <a:path w="5427980" h="2997835">
                  <a:moveTo>
                    <a:pt x="0" y="1499108"/>
                  </a:moveTo>
                  <a:lnTo>
                    <a:pt x="39750" y="1499108"/>
                  </a:lnTo>
                </a:path>
                <a:path w="5427980" h="2997835">
                  <a:moveTo>
                    <a:pt x="0" y="1284224"/>
                  </a:moveTo>
                  <a:lnTo>
                    <a:pt x="39750" y="1284224"/>
                  </a:lnTo>
                </a:path>
                <a:path w="5427980" h="2997835">
                  <a:moveTo>
                    <a:pt x="0" y="1070864"/>
                  </a:moveTo>
                  <a:lnTo>
                    <a:pt x="39750" y="1070864"/>
                  </a:lnTo>
                </a:path>
                <a:path w="5427980" h="2997835">
                  <a:moveTo>
                    <a:pt x="0" y="855979"/>
                  </a:moveTo>
                  <a:lnTo>
                    <a:pt x="39750" y="855979"/>
                  </a:lnTo>
                </a:path>
                <a:path w="5427980" h="2997835">
                  <a:moveTo>
                    <a:pt x="0" y="642620"/>
                  </a:moveTo>
                  <a:lnTo>
                    <a:pt x="39750" y="642620"/>
                  </a:lnTo>
                </a:path>
                <a:path w="5427980" h="2997835">
                  <a:moveTo>
                    <a:pt x="0" y="427736"/>
                  </a:moveTo>
                  <a:lnTo>
                    <a:pt x="39750" y="427736"/>
                  </a:lnTo>
                </a:path>
                <a:path w="5427980" h="2997835">
                  <a:moveTo>
                    <a:pt x="0" y="214375"/>
                  </a:moveTo>
                  <a:lnTo>
                    <a:pt x="39750" y="214375"/>
                  </a:lnTo>
                </a:path>
                <a:path w="5427980" h="2997835">
                  <a:moveTo>
                    <a:pt x="0" y="126"/>
                  </a:moveTo>
                  <a:lnTo>
                    <a:pt x="39750" y="126"/>
                  </a:lnTo>
                </a:path>
                <a:path w="5427980" h="2997835">
                  <a:moveTo>
                    <a:pt x="39750" y="2997327"/>
                  </a:moveTo>
                  <a:lnTo>
                    <a:pt x="5427789" y="2997327"/>
                  </a:lnTo>
                </a:path>
              </a:pathLst>
            </a:custGeom>
            <a:ln w="952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17612" y="2955543"/>
              <a:ext cx="5388610" cy="2050414"/>
            </a:xfrm>
            <a:custGeom>
              <a:avLst/>
              <a:gdLst/>
              <a:ahLst/>
              <a:cxnLst/>
              <a:rect l="l" t="t" r="r" b="b"/>
              <a:pathLst>
                <a:path w="5388609" h="2050414">
                  <a:moveTo>
                    <a:pt x="0" y="2050033"/>
                  </a:moveTo>
                  <a:lnTo>
                    <a:pt x="1795335" y="1724659"/>
                  </a:lnTo>
                  <a:lnTo>
                    <a:pt x="3592131" y="0"/>
                  </a:lnTo>
                  <a:lnTo>
                    <a:pt x="5388038" y="200659"/>
                  </a:lnTo>
                </a:path>
              </a:pathLst>
            </a:custGeom>
            <a:ln w="19050">
              <a:solidFill>
                <a:srgbClr val="0085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17612" y="2990087"/>
              <a:ext cx="5388610" cy="2023745"/>
            </a:xfrm>
            <a:custGeom>
              <a:avLst/>
              <a:gdLst/>
              <a:ahLst/>
              <a:cxnLst/>
              <a:rect l="l" t="t" r="r" b="b"/>
              <a:pathLst>
                <a:path w="5388609" h="2023745">
                  <a:moveTo>
                    <a:pt x="0" y="2023237"/>
                  </a:moveTo>
                  <a:lnTo>
                    <a:pt x="1795335" y="1711452"/>
                  </a:lnTo>
                  <a:lnTo>
                    <a:pt x="3592131" y="0"/>
                  </a:lnTo>
                  <a:lnTo>
                    <a:pt x="5388038" y="359663"/>
                  </a:lnTo>
                </a:path>
              </a:pathLst>
            </a:custGeom>
            <a:ln w="19049">
              <a:solidFill>
                <a:srgbClr val="D000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17612" y="2525267"/>
              <a:ext cx="5388610" cy="2400935"/>
            </a:xfrm>
            <a:custGeom>
              <a:avLst/>
              <a:gdLst/>
              <a:ahLst/>
              <a:cxnLst/>
              <a:rect l="l" t="t" r="r" b="b"/>
              <a:pathLst>
                <a:path w="5388609" h="2400935">
                  <a:moveTo>
                    <a:pt x="0" y="2400554"/>
                  </a:moveTo>
                  <a:lnTo>
                    <a:pt x="1795335" y="2101596"/>
                  </a:lnTo>
                  <a:lnTo>
                    <a:pt x="3592131" y="0"/>
                  </a:lnTo>
                  <a:lnTo>
                    <a:pt x="5388038" y="665988"/>
                  </a:lnTo>
                </a:path>
              </a:pathLst>
            </a:custGeom>
            <a:ln w="19050">
              <a:solidFill>
                <a:srgbClr val="0035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10125" y="2525775"/>
              <a:ext cx="1914525" cy="463550"/>
            </a:xfrm>
            <a:custGeom>
              <a:avLst/>
              <a:gdLst/>
              <a:ahLst/>
              <a:cxnLst/>
              <a:rect l="l" t="t" r="r" b="b"/>
              <a:pathLst>
                <a:path w="1914525" h="463550">
                  <a:moveTo>
                    <a:pt x="0" y="463423"/>
                  </a:moveTo>
                  <a:lnTo>
                    <a:pt x="1914525" y="463550"/>
                  </a:lnTo>
                </a:path>
                <a:path w="1914525" h="463550">
                  <a:moveTo>
                    <a:pt x="0" y="0"/>
                  </a:moveTo>
                  <a:lnTo>
                    <a:pt x="1914525" y="0"/>
                  </a:lnTo>
                </a:path>
              </a:pathLst>
            </a:custGeom>
            <a:ln w="6350">
              <a:solidFill>
                <a:srgbClr val="25252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38925" y="2522600"/>
              <a:ext cx="85725" cy="469900"/>
            </a:xfrm>
            <a:custGeom>
              <a:avLst/>
              <a:gdLst/>
              <a:ahLst/>
              <a:cxnLst/>
              <a:rect l="l" t="t" r="r" b="b"/>
              <a:pathLst>
                <a:path w="85725" h="469900">
                  <a:moveTo>
                    <a:pt x="57150" y="71374"/>
                  </a:moveTo>
                  <a:lnTo>
                    <a:pt x="28575" y="71374"/>
                  </a:lnTo>
                  <a:lnTo>
                    <a:pt x="28575" y="469900"/>
                  </a:lnTo>
                  <a:lnTo>
                    <a:pt x="57150" y="469900"/>
                  </a:lnTo>
                  <a:lnTo>
                    <a:pt x="57150" y="71374"/>
                  </a:lnTo>
                  <a:close/>
                </a:path>
                <a:path w="85725" h="469900">
                  <a:moveTo>
                    <a:pt x="42799" y="0"/>
                  </a:moveTo>
                  <a:lnTo>
                    <a:pt x="0" y="85725"/>
                  </a:lnTo>
                  <a:lnTo>
                    <a:pt x="28575" y="85725"/>
                  </a:lnTo>
                  <a:lnTo>
                    <a:pt x="28575" y="71374"/>
                  </a:lnTo>
                  <a:lnTo>
                    <a:pt x="78538" y="71374"/>
                  </a:lnTo>
                  <a:lnTo>
                    <a:pt x="42799" y="0"/>
                  </a:lnTo>
                  <a:close/>
                </a:path>
                <a:path w="85725" h="469900">
                  <a:moveTo>
                    <a:pt x="78538" y="71374"/>
                  </a:moveTo>
                  <a:lnTo>
                    <a:pt x="57150" y="71374"/>
                  </a:lnTo>
                  <a:lnTo>
                    <a:pt x="57150" y="85725"/>
                  </a:lnTo>
                  <a:lnTo>
                    <a:pt x="85725" y="85725"/>
                  </a:lnTo>
                  <a:lnTo>
                    <a:pt x="78538" y="71374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61125" y="2703448"/>
              <a:ext cx="441325" cy="193675"/>
            </a:xfrm>
            <a:custGeom>
              <a:avLst/>
              <a:gdLst/>
              <a:ahLst/>
              <a:cxnLst/>
              <a:rect l="l" t="t" r="r" b="b"/>
              <a:pathLst>
                <a:path w="441325" h="193675">
                  <a:moveTo>
                    <a:pt x="220725" y="0"/>
                  </a:moveTo>
                  <a:lnTo>
                    <a:pt x="162042" y="3464"/>
                  </a:lnTo>
                  <a:lnTo>
                    <a:pt x="109314" y="13240"/>
                  </a:lnTo>
                  <a:lnTo>
                    <a:pt x="64643" y="28400"/>
                  </a:lnTo>
                  <a:lnTo>
                    <a:pt x="30131" y="48015"/>
                  </a:lnTo>
                  <a:lnTo>
                    <a:pt x="0" y="96900"/>
                  </a:lnTo>
                  <a:lnTo>
                    <a:pt x="7883" y="122634"/>
                  </a:lnTo>
                  <a:lnTo>
                    <a:pt x="64643" y="165338"/>
                  </a:lnTo>
                  <a:lnTo>
                    <a:pt x="109314" y="180466"/>
                  </a:lnTo>
                  <a:lnTo>
                    <a:pt x="162042" y="190219"/>
                  </a:lnTo>
                  <a:lnTo>
                    <a:pt x="220725" y="193675"/>
                  </a:lnTo>
                  <a:lnTo>
                    <a:pt x="279355" y="190219"/>
                  </a:lnTo>
                  <a:lnTo>
                    <a:pt x="332048" y="180467"/>
                  </a:lnTo>
                  <a:lnTo>
                    <a:pt x="376697" y="165338"/>
                  </a:lnTo>
                  <a:lnTo>
                    <a:pt x="411197" y="145753"/>
                  </a:lnTo>
                  <a:lnTo>
                    <a:pt x="441325" y="96900"/>
                  </a:lnTo>
                  <a:lnTo>
                    <a:pt x="433442" y="71158"/>
                  </a:lnTo>
                  <a:lnTo>
                    <a:pt x="376697" y="28400"/>
                  </a:lnTo>
                  <a:lnTo>
                    <a:pt x="332048" y="13240"/>
                  </a:lnTo>
                  <a:lnTo>
                    <a:pt x="279355" y="3464"/>
                  </a:lnTo>
                  <a:lnTo>
                    <a:pt x="220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61125" y="2703448"/>
              <a:ext cx="441325" cy="193675"/>
            </a:xfrm>
            <a:custGeom>
              <a:avLst/>
              <a:gdLst/>
              <a:ahLst/>
              <a:cxnLst/>
              <a:rect l="l" t="t" r="r" b="b"/>
              <a:pathLst>
                <a:path w="441325" h="193675">
                  <a:moveTo>
                    <a:pt x="0" y="96900"/>
                  </a:moveTo>
                  <a:lnTo>
                    <a:pt x="30131" y="48015"/>
                  </a:lnTo>
                  <a:lnTo>
                    <a:pt x="64643" y="28400"/>
                  </a:lnTo>
                  <a:lnTo>
                    <a:pt x="109314" y="13240"/>
                  </a:lnTo>
                  <a:lnTo>
                    <a:pt x="162042" y="3464"/>
                  </a:lnTo>
                  <a:lnTo>
                    <a:pt x="220725" y="0"/>
                  </a:lnTo>
                  <a:lnTo>
                    <a:pt x="279355" y="3464"/>
                  </a:lnTo>
                  <a:lnTo>
                    <a:pt x="332048" y="13240"/>
                  </a:lnTo>
                  <a:lnTo>
                    <a:pt x="376697" y="28400"/>
                  </a:lnTo>
                  <a:lnTo>
                    <a:pt x="411197" y="48015"/>
                  </a:lnTo>
                  <a:lnTo>
                    <a:pt x="441325" y="96900"/>
                  </a:lnTo>
                  <a:lnTo>
                    <a:pt x="433442" y="122634"/>
                  </a:lnTo>
                  <a:lnTo>
                    <a:pt x="376697" y="165338"/>
                  </a:lnTo>
                  <a:lnTo>
                    <a:pt x="332048" y="180467"/>
                  </a:lnTo>
                  <a:lnTo>
                    <a:pt x="279355" y="190219"/>
                  </a:lnTo>
                  <a:lnTo>
                    <a:pt x="220725" y="193675"/>
                  </a:lnTo>
                  <a:lnTo>
                    <a:pt x="162042" y="190219"/>
                  </a:lnTo>
                  <a:lnTo>
                    <a:pt x="109314" y="180466"/>
                  </a:lnTo>
                  <a:lnTo>
                    <a:pt x="64643" y="165338"/>
                  </a:lnTo>
                  <a:lnTo>
                    <a:pt x="30131" y="145753"/>
                  </a:lnTo>
                  <a:lnTo>
                    <a:pt x="0" y="96900"/>
                  </a:lnTo>
                  <a:close/>
                </a:path>
              </a:pathLst>
            </a:custGeom>
            <a:ln w="9525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19962" y="5269433"/>
            <a:ext cx="933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252525"/>
                </a:solidFill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2296" y="2209444"/>
            <a:ext cx="162560" cy="30238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28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26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24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22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20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18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16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14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12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sz="1000" spc="-25" dirty="0">
                <a:solidFill>
                  <a:srgbClr val="252525"/>
                </a:solidFill>
                <a:latin typeface="Calibri"/>
                <a:cs typeface="Calibri"/>
              </a:rPr>
              <a:t>10</a:t>
            </a:r>
            <a:endParaRPr sz="1000">
              <a:latin typeface="Calibri"/>
              <a:cs typeface="Calibri"/>
            </a:endParaRPr>
          </a:p>
          <a:p>
            <a:pPr marL="80010">
              <a:lnSpc>
                <a:spcPct val="100000"/>
              </a:lnSpc>
              <a:spcBef>
                <a:spcPts val="480"/>
              </a:spcBef>
            </a:pPr>
            <a:r>
              <a:rPr sz="1000" spc="-50" dirty="0">
                <a:solidFill>
                  <a:srgbClr val="252525"/>
                </a:solidFill>
                <a:latin typeface="Calibri"/>
                <a:cs typeface="Calibri"/>
              </a:rPr>
              <a:t>8</a:t>
            </a:r>
            <a:endParaRPr sz="1000">
              <a:latin typeface="Calibri"/>
              <a:cs typeface="Calibri"/>
            </a:endParaRPr>
          </a:p>
          <a:p>
            <a:pPr marL="80010">
              <a:lnSpc>
                <a:spcPct val="100000"/>
              </a:lnSpc>
              <a:spcBef>
                <a:spcPts val="490"/>
              </a:spcBef>
            </a:pPr>
            <a:r>
              <a:rPr sz="1000" spc="-50" dirty="0">
                <a:solidFill>
                  <a:srgbClr val="252525"/>
                </a:solidFill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  <a:p>
            <a:pPr marL="80010">
              <a:lnSpc>
                <a:spcPct val="100000"/>
              </a:lnSpc>
              <a:spcBef>
                <a:spcPts val="484"/>
              </a:spcBef>
            </a:pPr>
            <a:r>
              <a:rPr sz="1000" spc="-50" dirty="0">
                <a:solidFill>
                  <a:srgbClr val="252525"/>
                </a:solidFill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  <a:p>
            <a:pPr marL="80010">
              <a:lnSpc>
                <a:spcPct val="100000"/>
              </a:lnSpc>
              <a:spcBef>
                <a:spcPts val="484"/>
              </a:spcBef>
            </a:pPr>
            <a:r>
              <a:rPr sz="1000" spc="-50" dirty="0">
                <a:solidFill>
                  <a:srgbClr val="252525"/>
                </a:solidFill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087" y="3352313"/>
            <a:ext cx="180340" cy="104775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Fire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Weather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52525"/>
                </a:solidFill>
                <a:latin typeface="Calibri"/>
                <a:cs typeface="Calibri"/>
              </a:rPr>
              <a:t>Index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23924" y="5404865"/>
            <a:ext cx="3892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Winter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27401" y="5404865"/>
            <a:ext cx="3727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Spring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64507" y="5404865"/>
            <a:ext cx="4927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Summer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77432" y="5404865"/>
            <a:ext cx="4597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Autumn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15861" y="2696336"/>
            <a:ext cx="3327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solidFill>
                  <a:srgbClr val="252525"/>
                </a:solidFill>
                <a:latin typeface="Calibri"/>
                <a:cs typeface="Calibri"/>
              </a:rPr>
              <a:t>+20%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653151" y="4522851"/>
            <a:ext cx="160655" cy="457200"/>
            <a:chOff x="5653151" y="4522851"/>
            <a:chExt cx="160655" cy="457200"/>
          </a:xfrm>
        </p:grpSpPr>
        <p:sp>
          <p:nvSpPr>
            <p:cNvPr id="26" name="object 26"/>
            <p:cNvSpPr/>
            <p:nvPr/>
          </p:nvSpPr>
          <p:spPr>
            <a:xfrm>
              <a:off x="5653151" y="4532376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4">
                  <a:moveTo>
                    <a:pt x="0" y="0"/>
                  </a:moveTo>
                  <a:lnTo>
                    <a:pt x="160274" y="0"/>
                  </a:lnTo>
                </a:path>
              </a:pathLst>
            </a:custGeom>
            <a:ln w="19050">
              <a:solidFill>
                <a:srgbClr val="0085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53151" y="4751451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4">
                  <a:moveTo>
                    <a:pt x="0" y="0"/>
                  </a:moveTo>
                  <a:lnTo>
                    <a:pt x="160274" y="0"/>
                  </a:lnTo>
                </a:path>
              </a:pathLst>
            </a:custGeom>
            <a:ln w="19050">
              <a:solidFill>
                <a:srgbClr val="D000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53151" y="4970526"/>
              <a:ext cx="160655" cy="0"/>
            </a:xfrm>
            <a:custGeom>
              <a:avLst/>
              <a:gdLst/>
              <a:ahLst/>
              <a:cxnLst/>
              <a:rect l="l" t="t" r="r" b="b"/>
              <a:pathLst>
                <a:path w="160654">
                  <a:moveTo>
                    <a:pt x="0" y="0"/>
                  </a:moveTo>
                  <a:lnTo>
                    <a:pt x="160274" y="0"/>
                  </a:lnTo>
                </a:path>
              </a:pathLst>
            </a:custGeom>
            <a:ln w="19050">
              <a:solidFill>
                <a:srgbClr val="0035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861684" y="4374413"/>
            <a:ext cx="715010" cy="68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3800"/>
              </a:lnSpc>
              <a:spcBef>
                <a:spcPts val="100"/>
              </a:spcBef>
            </a:pP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Historical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Mid-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Century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End-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Century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66684" y="5069903"/>
            <a:ext cx="496798" cy="486854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50"/>
              </a:spcBef>
            </a:pPr>
            <a:r>
              <a:rPr sz="700" spc="-25" dirty="0"/>
              <a:t>DRI</a:t>
            </a:r>
            <a:endParaRPr sz="700"/>
          </a:p>
          <a:p>
            <a:pPr marL="38100">
              <a:lnSpc>
                <a:spcPct val="100000"/>
              </a:lnSpc>
              <a:spcBef>
                <a:spcPts val="175"/>
              </a:spcBef>
              <a:tabLst>
                <a:tab pos="217804" algn="l"/>
              </a:tabLst>
            </a:pPr>
            <a:fld id="{81D60167-4931-47E6-BA6A-407CBD079E47}" type="slidenum">
              <a:rPr sz="750" b="1" spc="-50" dirty="0">
                <a:latin typeface="Calibri"/>
                <a:cs typeface="Calibri"/>
              </a:rPr>
              <a:t>9</a:t>
            </a:fld>
            <a:r>
              <a:rPr sz="750" b="1" dirty="0">
                <a:latin typeface="Calibri"/>
                <a:cs typeface="Calibri"/>
              </a:rPr>
              <a:t>	</a:t>
            </a:r>
            <a:r>
              <a:rPr sz="750" b="1" spc="-45" dirty="0">
                <a:latin typeface="Calibri"/>
                <a:cs typeface="Calibri"/>
              </a:rPr>
              <a:t>|</a:t>
            </a:r>
            <a:r>
              <a:rPr sz="750" b="1" spc="180" dirty="0">
                <a:latin typeface="Calibri"/>
                <a:cs typeface="Calibri"/>
              </a:rPr>
              <a:t>  </a:t>
            </a:r>
            <a:r>
              <a:rPr dirty="0"/>
              <a:t>Copyright</a:t>
            </a:r>
            <a:r>
              <a:rPr spc="110" dirty="0"/>
              <a:t> </a:t>
            </a:r>
            <a:r>
              <a:rPr spc="-40" dirty="0"/>
              <a:t>©</a:t>
            </a:r>
            <a:r>
              <a:rPr spc="95" dirty="0"/>
              <a:t> </a:t>
            </a:r>
            <a:r>
              <a:rPr dirty="0"/>
              <a:t>Baringa</a:t>
            </a:r>
            <a:r>
              <a:rPr spc="85" dirty="0"/>
              <a:t> </a:t>
            </a:r>
            <a:r>
              <a:rPr dirty="0"/>
              <a:t>Partners</a:t>
            </a:r>
            <a:r>
              <a:rPr spc="10" dirty="0"/>
              <a:t> </a:t>
            </a:r>
            <a:r>
              <a:rPr spc="50" dirty="0"/>
              <a:t>LLP</a:t>
            </a:r>
            <a:r>
              <a:rPr spc="75" dirty="0"/>
              <a:t> </a:t>
            </a:r>
            <a:r>
              <a:rPr dirty="0"/>
              <a:t>2025.</a:t>
            </a:r>
            <a:r>
              <a:rPr spc="285" dirty="0"/>
              <a:t> </a:t>
            </a:r>
            <a:r>
              <a:rPr dirty="0"/>
              <a:t>All</a:t>
            </a:r>
            <a:r>
              <a:rPr spc="110" dirty="0"/>
              <a:t> </a:t>
            </a:r>
            <a:r>
              <a:rPr dirty="0"/>
              <a:t>rights</a:t>
            </a:r>
            <a:r>
              <a:rPr spc="95" dirty="0"/>
              <a:t> </a:t>
            </a:r>
            <a:r>
              <a:rPr dirty="0"/>
              <a:t>reserved.</a:t>
            </a:r>
            <a:r>
              <a:rPr spc="85" dirty="0"/>
              <a:t> </a:t>
            </a:r>
            <a:r>
              <a:rPr dirty="0"/>
              <a:t>This</a:t>
            </a:r>
            <a:r>
              <a:rPr spc="114" dirty="0"/>
              <a:t> </a:t>
            </a:r>
            <a:r>
              <a:rPr dirty="0"/>
              <a:t>document</a:t>
            </a:r>
            <a:r>
              <a:rPr spc="85" dirty="0"/>
              <a:t> </a:t>
            </a:r>
            <a:r>
              <a:rPr dirty="0"/>
              <a:t>is</a:t>
            </a:r>
            <a:r>
              <a:rPr spc="100" dirty="0"/>
              <a:t> </a:t>
            </a:r>
            <a:r>
              <a:rPr dirty="0"/>
              <a:t>subject</a:t>
            </a:r>
            <a:r>
              <a:rPr spc="105" dirty="0"/>
              <a:t> </a:t>
            </a:r>
            <a:r>
              <a:rPr dirty="0"/>
              <a:t>to</a:t>
            </a:r>
            <a:r>
              <a:rPr spc="85" dirty="0"/>
              <a:t> </a:t>
            </a:r>
            <a:r>
              <a:rPr dirty="0"/>
              <a:t>contract</a:t>
            </a:r>
            <a:r>
              <a:rPr spc="55" dirty="0"/>
              <a:t> </a:t>
            </a:r>
            <a:r>
              <a:rPr dirty="0"/>
              <a:t>and</a:t>
            </a:r>
            <a:r>
              <a:rPr spc="95" dirty="0"/>
              <a:t> </a:t>
            </a:r>
            <a:r>
              <a:rPr dirty="0"/>
              <a:t>contains</a:t>
            </a:r>
            <a:r>
              <a:rPr spc="65" dirty="0"/>
              <a:t> </a:t>
            </a:r>
            <a:r>
              <a:rPr dirty="0"/>
              <a:t>confidential</a:t>
            </a:r>
            <a:r>
              <a:rPr spc="105" dirty="0"/>
              <a:t> </a:t>
            </a:r>
            <a:r>
              <a:rPr dirty="0"/>
              <a:t>and</a:t>
            </a:r>
            <a:r>
              <a:rPr spc="95" dirty="0"/>
              <a:t> </a:t>
            </a:r>
            <a:r>
              <a:rPr dirty="0"/>
              <a:t>proprietary</a:t>
            </a:r>
            <a:r>
              <a:rPr spc="55" dirty="0"/>
              <a:t> </a:t>
            </a:r>
            <a:r>
              <a:rPr spc="-10" dirty="0"/>
              <a:t>information.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75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500" dirty="0"/>
              <a:t>Baringa</a:t>
            </a:r>
            <a:r>
              <a:rPr sz="500" spc="50" dirty="0"/>
              <a:t> </a:t>
            </a:r>
            <a:r>
              <a:rPr sz="500" spc="-10" dirty="0"/>
              <a:t>Confidential</a:t>
            </a:r>
            <a:endParaRPr sz="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6864</Words>
  <Application>Microsoft Office PowerPoint</Application>
  <PresentationFormat>Widescreen</PresentationFormat>
  <Paragraphs>1027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PowerPoint Presentation</vt:lpstr>
      <vt:lpstr>Table of contents</vt:lpstr>
      <vt:lpstr>1. Purpose &amp; Background</vt:lpstr>
      <vt:lpstr>This presentation will review the main takeaways from the GRACI technical assistance program in preparation for 40101(d) funding and improving MT grid resilience more broadly</vt:lpstr>
      <vt:lpstr>2. Montana Grid Resilience Report (GRR)</vt:lpstr>
      <vt:lpstr>Baringa is leveraging forward-looking climate projections to inform its technical assistance work for states in WECC</vt:lpstr>
      <vt:lpstr>This report is standardized to include 3 different data visualizations that provide insights for Distribution and Transmission across 7 extreme weather hazards</vt:lpstr>
      <vt:lpstr>Utilities could consider additional fire mitigation initiatives in western counties which face increasing fire risk over time and have high Dx asset densities</vt:lpstr>
      <vt:lpstr>By mid-century, fire exposure decreases between summer and autumn, while by end-century it is expected to increase in severity and duration, shortening the maintenance window</vt:lpstr>
      <vt:lpstr>Utilities could consider planning beyond required wind design standards and invest in vegetation management and undergrounding projects in south-central counties</vt:lpstr>
      <vt:lpstr>Utilities could consider reinforcing Tx structures for MV/HV lines in NW and SW counties and continue undergrounding and vegetation management projections to address wind exposure</vt:lpstr>
      <vt:lpstr>Increases in extreme heat exposure suggest that utilities could prioritize substation and Dx line upgrades in eastern counties to address derating, degradation, and potential failure</vt:lpstr>
      <vt:lpstr>Utilities could continue to fund distribution asset weatherization such as undergrounding and pole upgrades to address cold exposure</vt:lpstr>
      <vt:lpstr>3. State of the Grid Report (SOGR)</vt:lpstr>
      <vt:lpstr>Severe outages were mapped to corresponding weather events to better understand which forms of extreme weather are driving customer interruptions and how utilities can respond</vt:lpstr>
      <vt:lpstr>Weather events were mapped to raw data to capture both single hazard and multi-hazard events. Events are considered extreme if the raw data is above the 90th percentile for the state</vt:lpstr>
      <vt:lpstr>The EAGLE-I dataset provides coverage for 80% of MT customers, but is missing data from smaller cooperatives in the eastern portion of the state</vt:lpstr>
      <vt:lpstr>PowerPoint Presentation</vt:lpstr>
      <vt:lpstr>The majority of customer interruptions from severe outages are concentrated among a few key weather events, including windstorms, summer storms, and winter storms</vt:lpstr>
      <vt:lpstr>Wind and flood drive an outsized number of customer interruptions in NW counties, accounting for population, while S counties experience fewer interruptions than expected</vt:lpstr>
      <vt:lpstr>Counties with the highest volume of interruptions per customer are spread throughout the state, but are generally located in forested areas and served by rural cooperatives</vt:lpstr>
      <vt:lpstr>Extreme outages are generally attributable to higher wind speeds, but a high coincidence of outages with low wind speeds indicates vegetation contact could be a key driver</vt:lpstr>
      <vt:lpstr>PowerPoint Presentation</vt:lpstr>
      <vt:lpstr>4. Question &amp; Answer</vt:lpstr>
      <vt:lpstr>If you would like to learn more about the GRACI technical assistance program, please reach out DEQ or Baringa for access to the reports</vt:lpstr>
      <vt:lpstr>Appendix</vt:lpstr>
      <vt:lpstr>Historically, severe outages in Montana have primarily been driven by wind-related events, making this a priority for additional investment</vt:lpstr>
      <vt:lpstr>Stakeholders can use this report to inform funding allocation and capital planning, and should engage with GRACI phase 4 to learn best practices for investment valuation and prioritization</vt:lpstr>
      <vt:lpstr>Baringa will aid 11 states in Western Electric Coordinating Council (WECC) in assessing how to allocate funding to address extreme weather risk</vt:lpstr>
      <vt:lpstr>There are four main phases that will help to aid SEOs and utilities in assessing allocating resilience funds</vt:lpstr>
      <vt:lpstr>GRACI WORKPLAN</vt:lpstr>
      <vt:lpstr>The State of the Grid Report will provide recommendations and insights into most effective resilience projects, highest risk locations, and strategies for improving capital spend efficiency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Berini</dc:creator>
  <cp:lastModifiedBy>Maki, Kyla</cp:lastModifiedBy>
  <cp:revision>1</cp:revision>
  <dcterms:created xsi:type="dcterms:W3CDTF">2025-06-20T16:58:48Z</dcterms:created>
  <dcterms:modified xsi:type="dcterms:W3CDTF">2025-06-23T12:44:24Z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2025-06-20T00:00:00Z</vt:filetime>
  </property>
  <property fmtid="{D5CDD505-2E9C-101B-9397-08002B2CF9AE}" pid="5" name="Producer">
    <vt:lpwstr>Microsoft® PowerPoint® for Microsoft 365</vt:lpwstr>
  </property>
</Properties>
</file>