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2"/>
  </p:notesMasterIdLst>
  <p:sldIdLst>
    <p:sldId id="321" r:id="rId2"/>
    <p:sldId id="261" r:id="rId3"/>
    <p:sldId id="308" r:id="rId4"/>
    <p:sldId id="326" r:id="rId5"/>
    <p:sldId id="262" r:id="rId6"/>
    <p:sldId id="327" r:id="rId7"/>
    <p:sldId id="304" r:id="rId8"/>
    <p:sldId id="305" r:id="rId9"/>
    <p:sldId id="285" r:id="rId10"/>
    <p:sldId id="328" r:id="rId11"/>
    <p:sldId id="286" r:id="rId12"/>
    <p:sldId id="306" r:id="rId13"/>
    <p:sldId id="291" r:id="rId14"/>
    <p:sldId id="281" r:id="rId15"/>
    <p:sldId id="294" r:id="rId16"/>
    <p:sldId id="295" r:id="rId17"/>
    <p:sldId id="329" r:id="rId18"/>
    <p:sldId id="297" r:id="rId19"/>
    <p:sldId id="298" r:id="rId20"/>
    <p:sldId id="330" r:id="rId21"/>
    <p:sldId id="331" r:id="rId22"/>
    <p:sldId id="299" r:id="rId23"/>
    <p:sldId id="332" r:id="rId24"/>
    <p:sldId id="333" r:id="rId25"/>
    <p:sldId id="334" r:id="rId26"/>
    <p:sldId id="335" r:id="rId27"/>
    <p:sldId id="336" r:id="rId28"/>
    <p:sldId id="310" r:id="rId29"/>
    <p:sldId id="337" r:id="rId30"/>
    <p:sldId id="311" r:id="rId31"/>
    <p:sldId id="312" r:id="rId32"/>
    <p:sldId id="302" r:id="rId33"/>
    <p:sldId id="319" r:id="rId34"/>
    <p:sldId id="265" r:id="rId35"/>
    <p:sldId id="316" r:id="rId36"/>
    <p:sldId id="345" r:id="rId37"/>
    <p:sldId id="341" r:id="rId38"/>
    <p:sldId id="340" r:id="rId39"/>
    <p:sldId id="301" r:id="rId40"/>
    <p:sldId id="318" r:id="rId41"/>
    <p:sldId id="351" r:id="rId42"/>
    <p:sldId id="313" r:id="rId43"/>
    <p:sldId id="317" r:id="rId44"/>
    <p:sldId id="344" r:id="rId45"/>
    <p:sldId id="343" r:id="rId46"/>
    <p:sldId id="289" r:id="rId47"/>
    <p:sldId id="290" r:id="rId48"/>
    <p:sldId id="292" r:id="rId49"/>
    <p:sldId id="346" r:id="rId50"/>
    <p:sldId id="279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4547" autoAdjust="0"/>
  </p:normalViewPr>
  <p:slideViewPr>
    <p:cSldViewPr>
      <p:cViewPr varScale="1">
        <p:scale>
          <a:sx n="72" d="100"/>
          <a:sy n="72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6CD8A-61B9-4F19-B9AF-E576552E428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AC46A-5F90-414A-A598-0E991109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4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78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31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11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98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64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50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35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24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24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88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8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50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4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57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16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51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056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68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96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604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406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26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549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440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067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38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108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506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96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580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74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106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10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740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822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795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823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976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732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331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786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640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625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73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506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50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73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46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3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7987-1A97-4760-AF39-8D8502F2DD5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4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4F312651-2920-4529-B0D6-72CB0BA5C22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7/22/2020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C4BB8FED-7A97-41D3-91DE-95C64E8A84A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6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2651-2920-4529-B0D6-72CB0BA5C22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7/22/2020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B8FED-7A97-41D3-91DE-95C64E8A84A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9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2651-2920-4529-B0D6-72CB0BA5C22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7/22/2020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B8FED-7A97-41D3-91DE-95C64E8A84A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3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2651-2920-4529-B0D6-72CB0BA5C22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7/22/2020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B8FED-7A97-41D3-91DE-95C64E8A84A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3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4F312651-2920-4529-B0D6-72CB0BA5C22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7/22/2020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C4BB8FED-7A97-41D3-91DE-95C64E8A84A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03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2651-2920-4529-B0D6-72CB0BA5C22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7/22/2020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B8FED-7A97-41D3-91DE-95C64E8A84A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3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2651-2920-4529-B0D6-72CB0BA5C22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7/22/2020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B8FED-7A97-41D3-91DE-95C64E8A84A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3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2651-2920-4529-B0D6-72CB0BA5C22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7/22/2020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B8FED-7A97-41D3-91DE-95C64E8A84A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4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2651-2920-4529-B0D6-72CB0BA5C22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7/22/2020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B8FED-7A97-41D3-91DE-95C64E8A84A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5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2651-2920-4529-B0D6-72CB0BA5C22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7/22/2020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B8FED-7A97-41D3-91DE-95C64E8A84A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9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2651-2920-4529-B0D6-72CB0BA5C22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7/22/2020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B8FED-7A97-41D3-91DE-95C64E8A84A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2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BB8FED-7A97-41D3-91DE-95C64E8A84A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312651-2920-4529-B0D6-72CB0BA5C22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7/22/2020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1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381000"/>
            <a:ext cx="6705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Bernard MT Condensed" panose="02050806060905020404" pitchFamily="18" charset="0"/>
              </a:rPr>
              <a:t>FACTS: </a:t>
            </a:r>
            <a:br>
              <a:rPr lang="en-US" sz="3600" dirty="0">
                <a:latin typeface="Bernard MT Condensed" panose="02050806060905020404" pitchFamily="18" charset="0"/>
              </a:rPr>
            </a:br>
            <a:r>
              <a:rPr lang="en-US" sz="3600" dirty="0">
                <a:latin typeface="Bernard MT Condensed" panose="02050806060905020404" pitchFamily="18" charset="0"/>
              </a:rPr>
              <a:t>Montana DEQ’s </a:t>
            </a:r>
          </a:p>
          <a:p>
            <a:pPr algn="ctr"/>
            <a:r>
              <a:rPr lang="en-US" sz="3600" dirty="0">
                <a:latin typeface="Bernard MT Condensed" panose="02050806060905020404" pitchFamily="18" charset="0"/>
              </a:rPr>
              <a:t>Water Discharge Permitting System</a:t>
            </a:r>
            <a:endParaRPr lang="en-US" sz="3600" dirty="0">
              <a:solidFill>
                <a:prstClr val="black"/>
              </a:solidFill>
              <a:latin typeface="Bernard MT Condense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2590800"/>
            <a:ext cx="342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00" dirty="0">
              <a:solidFill>
                <a:srgbClr val="7030A0"/>
              </a:solidFill>
            </a:endParaRPr>
          </a:p>
          <a:p>
            <a:pPr algn="ctr"/>
            <a:r>
              <a:rPr lang="en-US" dirty="0">
                <a:solidFill>
                  <a:srgbClr val="7030A0"/>
                </a:solidFill>
              </a:rPr>
              <a:t>Compliance, Training and Technical Assistance Section</a:t>
            </a:r>
          </a:p>
          <a:p>
            <a:pPr algn="ctr"/>
            <a:endParaRPr lang="en-US" sz="600" dirty="0">
              <a:solidFill>
                <a:srgbClr val="7030A0"/>
              </a:solidFill>
            </a:endParaRPr>
          </a:p>
          <a:p>
            <a:pPr algn="ctr"/>
            <a:r>
              <a:rPr lang="en-US" dirty="0">
                <a:solidFill>
                  <a:srgbClr val="7030A0"/>
                </a:solidFill>
              </a:rPr>
              <a:t>Water Quality Division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Water Protection Bureau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5941" r="-1" b="7178"/>
          <a:stretch/>
        </p:blipFill>
        <p:spPr>
          <a:xfrm>
            <a:off x="1143000" y="5788921"/>
            <a:ext cx="1524000" cy="9005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t="22014" r="2178" b="49372"/>
          <a:stretch/>
        </p:blipFill>
        <p:spPr bwMode="auto">
          <a:xfrm>
            <a:off x="4976014" y="5791216"/>
            <a:ext cx="2351405" cy="900546"/>
          </a:xfrm>
          <a:prstGeom prst="rect">
            <a:avLst/>
          </a:prstGeom>
          <a:solidFill>
            <a:srgbClr val="004A97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351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172706"/>
            <a:ext cx="42513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or Find an Organization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>
            <a:off x="2362200" y="4419600"/>
            <a:ext cx="1295400" cy="20345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864337">
            <a:off x="4079030" y="2111039"/>
            <a:ext cx="1295400" cy="20345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97859" y="1603593"/>
            <a:ext cx="6858000" cy="4873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148378" y="5390952"/>
            <a:ext cx="6217249" cy="5547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5">
            <a:extLst>
              <a:ext uri="{FF2B5EF4-FFF2-40B4-BE49-F238E27FC236}">
                <a16:creationId xmlns:a16="http://schemas.microsoft.com/office/drawing/2014/main" id="{F6B1D05E-4AFD-417C-99DC-B4AE9ED367EC}"/>
              </a:ext>
            </a:extLst>
          </p:cNvPr>
          <p:cNvSpPr/>
          <p:nvPr/>
        </p:nvSpPr>
        <p:spPr>
          <a:xfrm>
            <a:off x="3814483" y="3789866"/>
            <a:ext cx="1295400" cy="20345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5">
            <a:extLst>
              <a:ext uri="{FF2B5EF4-FFF2-40B4-BE49-F238E27FC236}">
                <a16:creationId xmlns:a16="http://schemas.microsoft.com/office/drawing/2014/main" id="{C0FE5CD8-6208-4CF8-A75F-54A61D405C1D}"/>
              </a:ext>
            </a:extLst>
          </p:cNvPr>
          <p:cNvSpPr/>
          <p:nvPr/>
        </p:nvSpPr>
        <p:spPr>
          <a:xfrm>
            <a:off x="3814631" y="4265710"/>
            <a:ext cx="1295400" cy="20345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389774-4618-4E8F-AC8A-85502F8E070C}"/>
              </a:ext>
            </a:extLst>
          </p:cNvPr>
          <p:cNvSpPr/>
          <p:nvPr/>
        </p:nvSpPr>
        <p:spPr>
          <a:xfrm>
            <a:off x="5303519" y="2840020"/>
            <a:ext cx="1981200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also a search feature – enter one or more </a:t>
            </a:r>
            <a:r>
              <a:rPr lang="en-US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words of the existing organization to search for it.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E24CB9-4206-4805-8B93-46C4FFB8D635}"/>
              </a:ext>
            </a:extLst>
          </p:cNvPr>
          <p:cNvSpPr/>
          <p:nvPr/>
        </p:nvSpPr>
        <p:spPr>
          <a:xfrm>
            <a:off x="5303519" y="4188700"/>
            <a:ext cx="19812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your spelling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685800"/>
            <a:ext cx="518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Find or Add an Organization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  <p:sp>
        <p:nvSpPr>
          <p:cNvPr id="17" name="Left Arrow 15">
            <a:extLst>
              <a:ext uri="{FF2B5EF4-FFF2-40B4-BE49-F238E27FC236}">
                <a16:creationId xmlns:a16="http://schemas.microsoft.com/office/drawing/2014/main" id="{C0FE5CD8-6208-4CF8-A75F-54A61D405C1D}"/>
              </a:ext>
            </a:extLst>
          </p:cNvPr>
          <p:cNvSpPr/>
          <p:nvPr/>
        </p:nvSpPr>
        <p:spPr>
          <a:xfrm>
            <a:off x="7365627" y="5029200"/>
            <a:ext cx="804582" cy="20743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E24CB9-4206-4805-8B93-46C4FFB8D635}"/>
              </a:ext>
            </a:extLst>
          </p:cNvPr>
          <p:cNvSpPr/>
          <p:nvPr/>
        </p:nvSpPr>
        <p:spPr>
          <a:xfrm>
            <a:off x="6914477" y="4671910"/>
            <a:ext cx="170688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 description</a:t>
            </a:r>
          </a:p>
        </p:txBody>
      </p:sp>
    </p:spTree>
    <p:extLst>
      <p:ext uri="{BB962C8B-B14F-4D97-AF65-F5344CB8AC3E}">
        <p14:creationId xmlns:p14="http://schemas.microsoft.com/office/powerpoint/2010/main" val="230850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29890" y="1981200"/>
            <a:ext cx="8456909" cy="36692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28601" y="1447800"/>
            <a:ext cx="84581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a permit…You WILL have an </a:t>
            </a:r>
            <a:r>
              <a:rPr lang="en-US" sz="2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Existing Organization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FACTS!</a:t>
            </a:r>
            <a:endParaRPr lang="en-US" sz="2200" dirty="0"/>
          </a:p>
        </p:txBody>
      </p:sp>
      <p:sp>
        <p:nvSpPr>
          <p:cNvPr id="17" name="Oval 16"/>
          <p:cNvSpPr/>
          <p:nvPr/>
        </p:nvSpPr>
        <p:spPr>
          <a:xfrm>
            <a:off x="228600" y="4659868"/>
            <a:ext cx="1828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8760" y="5703272"/>
            <a:ext cx="81056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TIP: Create the Organization Administrator account first. The OA can approve access for all the other roles (Preparer, SWPPP Admin, etc.)</a:t>
            </a:r>
          </a:p>
        </p:txBody>
      </p:sp>
      <p:sp>
        <p:nvSpPr>
          <p:cNvPr id="14" name="Left Arrow 13"/>
          <p:cNvSpPr/>
          <p:nvPr/>
        </p:nvSpPr>
        <p:spPr>
          <a:xfrm rot="16200000">
            <a:off x="7766218" y="4168082"/>
            <a:ext cx="843421" cy="27965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05200" y="685800"/>
            <a:ext cx="518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Find or Add an Organization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36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1702297"/>
            <a:ext cx="8458200" cy="33269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400" y="1295400"/>
            <a:ext cx="579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Request Access to the Permitted Organization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5713555" y="685800"/>
            <a:ext cx="2744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Request Access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500" y="5105400"/>
            <a:ext cx="8496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The initial request for access to an organization will be approved by DEQ. Other roles can be approved by the Organization Administrator. The OA will receive email requests.</a:t>
            </a:r>
            <a:endParaRPr lang="en-US" sz="2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667000" y="42672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9" name="Left Arrow 13">
            <a:extLst>
              <a:ext uri="{FF2B5EF4-FFF2-40B4-BE49-F238E27FC236}">
                <a16:creationId xmlns:a16="http://schemas.microsoft.com/office/drawing/2014/main" id="{5470A569-C5F2-43A2-9A99-AE852157E81B}"/>
              </a:ext>
            </a:extLst>
          </p:cNvPr>
          <p:cNvSpPr/>
          <p:nvPr/>
        </p:nvSpPr>
        <p:spPr>
          <a:xfrm>
            <a:off x="3834710" y="4127371"/>
            <a:ext cx="843421" cy="27965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F9817B-F058-4040-B0FF-FBDC59ABAF3E}"/>
              </a:ext>
            </a:extLst>
          </p:cNvPr>
          <p:cNvSpPr/>
          <p:nvPr/>
        </p:nvSpPr>
        <p:spPr>
          <a:xfrm>
            <a:off x="4754331" y="4127371"/>
            <a:ext cx="26670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TIP: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request multiple roles at this time (e.g., Signatory Authority and Preparer)</a:t>
            </a:r>
          </a:p>
        </p:txBody>
      </p:sp>
    </p:spTree>
    <p:extLst>
      <p:ext uri="{BB962C8B-B14F-4D97-AF65-F5344CB8AC3E}">
        <p14:creationId xmlns:p14="http://schemas.microsoft.com/office/powerpoint/2010/main" val="91243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19100" y="2196939"/>
            <a:ext cx="7810500" cy="42038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80999" y="1447800"/>
            <a:ext cx="807720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requesting access, your pending status is shown on your Organizations And Contacts page. Note that you cannot start an application until access is granted.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77698" y="5516106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3555" y="685800"/>
            <a:ext cx="2744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Request Access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5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2123112"/>
            <a:ext cx="7696200" cy="4277688"/>
            <a:chOff x="457200" y="2123112"/>
            <a:chExt cx="7696200" cy="4277688"/>
          </a:xfrm>
        </p:grpSpPr>
        <p:pic>
          <p:nvPicPr>
            <p:cNvPr id="14" name="Picture 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2123112"/>
              <a:ext cx="7696200" cy="42776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2514600" y="5105400"/>
              <a:ext cx="990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495800" y="685800"/>
            <a:ext cx="3963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FACTS User Dashboard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2956" y="1371600"/>
            <a:ext cx="81314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requestor will now see access is granted on their Organization And Contacts page.</a:t>
            </a:r>
            <a:endParaRPr lang="en-US" sz="2200" dirty="0"/>
          </a:p>
        </p:txBody>
      </p:sp>
      <p:sp>
        <p:nvSpPr>
          <p:cNvPr id="11" name="Left Arrow 10"/>
          <p:cNvSpPr/>
          <p:nvPr/>
        </p:nvSpPr>
        <p:spPr>
          <a:xfrm>
            <a:off x="8067174" y="5867400"/>
            <a:ext cx="619626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408694" y="5641612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6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1882908"/>
            <a:ext cx="7315200" cy="4595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81000" y="1406289"/>
            <a:ext cx="746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requestor’s FACTS Dashboard Home view after approval</a:t>
            </a:r>
            <a:endParaRPr lang="en-US" sz="2200" dirty="0"/>
          </a:p>
        </p:txBody>
      </p:sp>
      <p:sp>
        <p:nvSpPr>
          <p:cNvPr id="11" name="Left Arrow 10"/>
          <p:cNvSpPr/>
          <p:nvPr/>
        </p:nvSpPr>
        <p:spPr>
          <a:xfrm>
            <a:off x="1488455" y="5259375"/>
            <a:ext cx="619626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>
            <a:off x="1581075" y="5863845"/>
            <a:ext cx="619626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1798268" y="6218319"/>
            <a:ext cx="619626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666A28-9202-4DFF-8552-DD1C6FE8DEE0}"/>
              </a:ext>
            </a:extLst>
          </p:cNvPr>
          <p:cNvSpPr/>
          <p:nvPr/>
        </p:nvSpPr>
        <p:spPr>
          <a:xfrm>
            <a:off x="2221073" y="5205792"/>
            <a:ext cx="294531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here to start a new application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C73322-4EA6-408D-8740-96F5BD2066C2}"/>
              </a:ext>
            </a:extLst>
          </p:cNvPr>
          <p:cNvSpPr/>
          <p:nvPr/>
        </p:nvSpPr>
        <p:spPr>
          <a:xfrm>
            <a:off x="2321328" y="5794071"/>
            <a:ext cx="453667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here to see in-progress or pending applications/NOIs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0C0EB7-C775-4FD0-A970-1AA8ED004160}"/>
              </a:ext>
            </a:extLst>
          </p:cNvPr>
          <p:cNvSpPr/>
          <p:nvPr/>
        </p:nvSpPr>
        <p:spPr>
          <a:xfrm>
            <a:off x="2584813" y="6125095"/>
            <a:ext cx="36957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here to see current permit authorizations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6CB43-AAA3-4F6A-A227-8BAD717099C9}"/>
              </a:ext>
            </a:extLst>
          </p:cNvPr>
          <p:cNvSpPr/>
          <p:nvPr/>
        </p:nvSpPr>
        <p:spPr>
          <a:xfrm>
            <a:off x="1676400" y="4898015"/>
            <a:ext cx="265054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495800" y="685800"/>
            <a:ext cx="3963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FACTS User Dashboard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38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80155" y="685800"/>
            <a:ext cx="335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Permit Application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020" y="1211366"/>
            <a:ext cx="47024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Create a new Application/NOI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4"/>
          <a:srcRect l="4172" t="10723" r="67784" b="17518"/>
          <a:stretch/>
        </p:blipFill>
        <p:spPr bwMode="auto">
          <a:xfrm>
            <a:off x="448340" y="1642253"/>
            <a:ext cx="6943059" cy="483474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2409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956" y="1295400"/>
            <a:ext cx="4931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Create a new Application/NOI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02956" y="1752600"/>
            <a:ext cx="7826644" cy="472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180155" y="685800"/>
            <a:ext cx="335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Permit Application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53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23" y="1143000"/>
            <a:ext cx="231247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Facility / Site</a:t>
            </a:r>
          </a:p>
          <a:p>
            <a:r>
              <a:rPr lang="en-US" sz="2200" b="1" dirty="0"/>
              <a:t>Information &amp; Location</a:t>
            </a:r>
          </a:p>
          <a:p>
            <a:r>
              <a:rPr lang="en-US" sz="2200" b="1" dirty="0"/>
              <a:t>Screen</a:t>
            </a:r>
          </a:p>
          <a:p>
            <a:endParaRPr lang="en-US" sz="800" b="1" dirty="0"/>
          </a:p>
          <a:p>
            <a:endParaRPr lang="en-US" sz="800" b="1" dirty="0"/>
          </a:p>
          <a:p>
            <a:r>
              <a:rPr lang="en-US" sz="2200" dirty="0"/>
              <a:t>* Street address </a:t>
            </a:r>
            <a:r>
              <a:rPr lang="en-US" sz="2200" u="sng" dirty="0"/>
              <a:t>or site description</a:t>
            </a:r>
            <a:r>
              <a:rPr lang="en-US" sz="2200" dirty="0"/>
              <a:t> 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sz="2200" dirty="0"/>
              <a:t>2 address lines, </a:t>
            </a:r>
            <a:r>
              <a:rPr lang="en-US" sz="2200" dirty="0">
                <a:solidFill>
                  <a:srgbClr val="FF0000"/>
                </a:solidFill>
              </a:rPr>
              <a:t>50 character fields</a:t>
            </a:r>
            <a:endParaRPr lang="en-US" sz="2200" dirty="0"/>
          </a:p>
          <a:p>
            <a:endParaRPr lang="en-US" sz="800" dirty="0">
              <a:solidFill>
                <a:srgbClr val="FF0000"/>
              </a:solidFill>
            </a:endParaRPr>
          </a:p>
          <a:p>
            <a:r>
              <a:rPr lang="en-US" sz="2200" dirty="0"/>
              <a:t>* If Waterbody is grayed out, enter nearest water or “drainage name”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80155" y="533400"/>
            <a:ext cx="335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Permit Application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660" y="1309969"/>
            <a:ext cx="6357055" cy="49112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5776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406" y="1270575"/>
            <a:ext cx="1991193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Representative</a:t>
            </a:r>
          </a:p>
          <a:p>
            <a:r>
              <a:rPr lang="en-US" sz="2200" b="1" dirty="0"/>
              <a:t>Screen – 1</a:t>
            </a:r>
          </a:p>
          <a:p>
            <a:endParaRPr lang="en-US" sz="2200" b="1" dirty="0"/>
          </a:p>
          <a:p>
            <a:r>
              <a:rPr lang="en-US" sz="2200" b="1" dirty="0">
                <a:solidFill>
                  <a:srgbClr val="FF0000"/>
                </a:solidFill>
              </a:rPr>
              <a:t>Note: </a:t>
            </a:r>
          </a:p>
          <a:p>
            <a:r>
              <a:rPr lang="en-US" sz="2200" b="1" dirty="0"/>
              <a:t>Anyone can be added</a:t>
            </a:r>
          </a:p>
          <a:p>
            <a:endParaRPr lang="en-US" sz="800" b="1" dirty="0"/>
          </a:p>
          <a:p>
            <a:r>
              <a:rPr lang="en-US" sz="2200" b="1" dirty="0"/>
              <a:t>User account is not required</a:t>
            </a:r>
          </a:p>
          <a:p>
            <a:endParaRPr lang="en-US" sz="800" b="1" dirty="0"/>
          </a:p>
          <a:p>
            <a:r>
              <a:rPr lang="en-US" sz="2200" b="1" dirty="0"/>
              <a:t>User role is not required </a:t>
            </a:r>
          </a:p>
          <a:p>
            <a:endParaRPr lang="en-US" sz="800" b="1" dirty="0"/>
          </a:p>
          <a:p>
            <a:r>
              <a:rPr lang="en-US" sz="2200" b="1" dirty="0"/>
              <a:t>Email is not required</a:t>
            </a:r>
          </a:p>
          <a:p>
            <a:endParaRPr lang="en-US" sz="800" b="1" dirty="0"/>
          </a:p>
          <a:p>
            <a:r>
              <a:rPr lang="en-US" sz="2200" b="1" dirty="0"/>
              <a:t>Phone number </a:t>
            </a:r>
            <a:r>
              <a:rPr lang="en-US" sz="2200" b="1" u="sng" dirty="0"/>
              <a:t>is required</a:t>
            </a:r>
            <a:endParaRPr lang="en-US" sz="2200" u="sng" dirty="0"/>
          </a:p>
          <a:p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2332494" y="1376517"/>
            <a:ext cx="6430506" cy="5024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Left Arrow 15"/>
          <p:cNvSpPr/>
          <p:nvPr/>
        </p:nvSpPr>
        <p:spPr>
          <a:xfrm rot="10193787">
            <a:off x="2889956" y="4269996"/>
            <a:ext cx="619626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80155" y="685800"/>
            <a:ext cx="335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Permit Application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2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059120"/>
            <a:ext cx="7315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prstClr val="black"/>
                </a:solidFill>
                <a:latin typeface="Bernard MT Condensed" pitchFamily="18" charset="0"/>
              </a:rPr>
              <a:t>FACTS</a:t>
            </a:r>
          </a:p>
          <a:p>
            <a:pPr algn="ctr"/>
            <a:endParaRPr lang="en-US" sz="800" dirty="0">
              <a:solidFill>
                <a:prstClr val="black"/>
              </a:solidFill>
              <a:latin typeface="Bernard MT Condensed" pitchFamily="18" charset="0"/>
            </a:endParaRPr>
          </a:p>
          <a:p>
            <a:pPr algn="ctr"/>
            <a:r>
              <a:rPr lang="en-US" sz="4000" dirty="0">
                <a:solidFill>
                  <a:srgbClr val="7030A0"/>
                </a:solidFill>
              </a:rPr>
              <a:t>Fees, Applications and</a:t>
            </a:r>
          </a:p>
          <a:p>
            <a:pPr algn="ctr"/>
            <a:r>
              <a:rPr lang="en-US" sz="4000" dirty="0">
                <a:solidFill>
                  <a:srgbClr val="7030A0"/>
                </a:solidFill>
              </a:rPr>
              <a:t>Compliance Tracking System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47408" y="144566"/>
            <a:ext cx="2882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What is FACTS?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4C2A25-C7BC-4618-8122-B9BFF78C733C}"/>
              </a:ext>
            </a:extLst>
          </p:cNvPr>
          <p:cNvSpPr/>
          <p:nvPr/>
        </p:nvSpPr>
        <p:spPr>
          <a:xfrm>
            <a:off x="838200" y="3575953"/>
            <a:ext cx="64008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n-US" sz="3200" dirty="0">
                <a:solidFill>
                  <a:prstClr val="black"/>
                </a:solidFill>
              </a:rPr>
              <a:t>Online submission of permit application/NOIs and renewals,</a:t>
            </a:r>
          </a:p>
          <a:p>
            <a:pPr lvl="1" algn="ctr">
              <a:spcAft>
                <a:spcPts val="600"/>
              </a:spcAft>
            </a:pPr>
            <a:r>
              <a:rPr lang="en-US" sz="3200" dirty="0">
                <a:solidFill>
                  <a:prstClr val="black"/>
                </a:solidFill>
              </a:rPr>
              <a:t>including secure payments and electronic signatures</a:t>
            </a:r>
          </a:p>
        </p:txBody>
      </p:sp>
    </p:spTree>
    <p:extLst>
      <p:ext uri="{BB962C8B-B14F-4D97-AF65-F5344CB8AC3E}">
        <p14:creationId xmlns:p14="http://schemas.microsoft.com/office/powerpoint/2010/main" val="1576976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270575"/>
            <a:ext cx="21435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Representative</a:t>
            </a:r>
          </a:p>
          <a:p>
            <a:r>
              <a:rPr lang="en-US" sz="2200" b="1" dirty="0"/>
              <a:t>Screen – 2</a:t>
            </a:r>
          </a:p>
          <a:p>
            <a:endParaRPr lang="en-US" sz="2200" b="1" dirty="0"/>
          </a:p>
          <a:p>
            <a:endParaRPr lang="en-US" sz="2200" b="1" dirty="0"/>
          </a:p>
          <a:p>
            <a:r>
              <a:rPr lang="en-US" sz="2200" b="1" dirty="0">
                <a:solidFill>
                  <a:srgbClr val="FF0000"/>
                </a:solidFill>
              </a:rPr>
              <a:t>Note: </a:t>
            </a:r>
          </a:p>
          <a:p>
            <a:r>
              <a:rPr lang="en-US" sz="2200" b="1" dirty="0"/>
              <a:t>Multiple SWPPP Administrators</a:t>
            </a:r>
          </a:p>
          <a:p>
            <a:endParaRPr lang="en-US" sz="600" b="1" dirty="0"/>
          </a:p>
          <a:p>
            <a:r>
              <a:rPr lang="en-US" sz="2200" b="1" dirty="0"/>
              <a:t>* Prepares: add new facility contact by editing an existing contact.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2185260" y="1422975"/>
            <a:ext cx="6630693" cy="4444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180155" y="685800"/>
            <a:ext cx="335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Permit Application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24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0"/>
            <a:ext cx="1605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SIC Codes</a:t>
            </a:r>
            <a:endParaRPr lang="en-US" sz="2200" dirty="0"/>
          </a:p>
          <a:p>
            <a:r>
              <a:rPr lang="en-US" sz="2200" b="1" dirty="0"/>
              <a:t>Screen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600200" y="1405572"/>
            <a:ext cx="7086600" cy="49952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180155" y="685800"/>
            <a:ext cx="335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Permit Application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49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295400"/>
            <a:ext cx="1905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Outfall Screen</a:t>
            </a:r>
          </a:p>
          <a:p>
            <a:endParaRPr lang="en-US" sz="800" b="1" dirty="0"/>
          </a:p>
          <a:p>
            <a:r>
              <a:rPr lang="en-US" sz="2200" b="1" u="sng" dirty="0"/>
              <a:t>Mapping</a:t>
            </a:r>
          </a:p>
          <a:p>
            <a:r>
              <a:rPr lang="en-US" sz="2200" b="1" dirty="0"/>
              <a:t>Base Layers:</a:t>
            </a:r>
          </a:p>
          <a:p>
            <a:r>
              <a:rPr lang="en-US" dirty="0"/>
              <a:t>Imagery</a:t>
            </a:r>
          </a:p>
          <a:p>
            <a:r>
              <a:rPr lang="en-US" dirty="0"/>
              <a:t>Topo</a:t>
            </a:r>
          </a:p>
          <a:p>
            <a:endParaRPr lang="en-US" sz="800" b="1" dirty="0"/>
          </a:p>
          <a:p>
            <a:r>
              <a:rPr lang="en-US" sz="2200" b="1" dirty="0"/>
              <a:t>Themes:</a:t>
            </a:r>
          </a:p>
          <a:p>
            <a:r>
              <a:rPr lang="en-US" dirty="0"/>
              <a:t>Waters</a:t>
            </a:r>
          </a:p>
          <a:p>
            <a:r>
              <a:rPr lang="en-US" dirty="0"/>
              <a:t>County</a:t>
            </a:r>
          </a:p>
          <a:p>
            <a:r>
              <a:rPr lang="en-US" dirty="0"/>
              <a:t>Sage Grouse</a:t>
            </a:r>
          </a:p>
          <a:p>
            <a:endParaRPr lang="en-US" sz="800" dirty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  <a:p>
            <a:r>
              <a:rPr lang="en-US" dirty="0"/>
              <a:t>** If Receiving Water is grayed out, enter nearest waterbody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21855" y="1308029"/>
            <a:ext cx="6741145" cy="5092771"/>
            <a:chOff x="2021855" y="1308029"/>
            <a:chExt cx="6741145" cy="5092771"/>
          </a:xfrm>
        </p:grpSpPr>
        <p:pic>
          <p:nvPicPr>
            <p:cNvPr id="12" name="Picture 1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021855" y="1308029"/>
              <a:ext cx="6741145" cy="50927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l="1" r="2040"/>
            <a:stretch/>
          </p:blipFill>
          <p:spPr>
            <a:xfrm>
              <a:off x="8060744" y="3080355"/>
              <a:ext cx="313507" cy="3200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5180155" y="685800"/>
            <a:ext cx="335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Permit Application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  <p:sp>
        <p:nvSpPr>
          <p:cNvPr id="9" name="Left Arrow 3">
            <a:extLst>
              <a:ext uri="{FF2B5EF4-FFF2-40B4-BE49-F238E27FC236}">
                <a16:creationId xmlns:a16="http://schemas.microsoft.com/office/drawing/2014/main" id="{2CF95C41-4DC2-488C-9F4A-AAEF6A99DD57}"/>
              </a:ext>
            </a:extLst>
          </p:cNvPr>
          <p:cNvSpPr/>
          <p:nvPr/>
        </p:nvSpPr>
        <p:spPr>
          <a:xfrm rot="17058531">
            <a:off x="7929772" y="2494691"/>
            <a:ext cx="843421" cy="27965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67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0"/>
            <a:ext cx="1752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Construction Project</a:t>
            </a:r>
            <a:endParaRPr lang="en-US" sz="2200" dirty="0"/>
          </a:p>
          <a:p>
            <a:r>
              <a:rPr lang="en-US" sz="2200" b="1" dirty="0"/>
              <a:t>Screen – 1 </a:t>
            </a:r>
          </a:p>
          <a:p>
            <a:endParaRPr lang="en-US" sz="2200" b="1" dirty="0"/>
          </a:p>
          <a:p>
            <a:r>
              <a:rPr lang="en-US" sz="2200" b="1" dirty="0">
                <a:solidFill>
                  <a:srgbClr val="FF0000"/>
                </a:solidFill>
              </a:rPr>
              <a:t>Note:</a:t>
            </a:r>
          </a:p>
          <a:p>
            <a:r>
              <a:rPr lang="en-US" sz="2200" b="1" dirty="0"/>
              <a:t>10 required elements in validation for this page</a:t>
            </a:r>
          </a:p>
          <a:p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955368" y="1406222"/>
            <a:ext cx="6731431" cy="49183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180155" y="685800"/>
            <a:ext cx="335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Permit Application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33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33600" y="1411770"/>
            <a:ext cx="6324600" cy="3084029"/>
            <a:chOff x="2133600" y="1411770"/>
            <a:chExt cx="6324600" cy="3084029"/>
          </a:xfrm>
        </p:grpSpPr>
        <p:pic>
          <p:nvPicPr>
            <p:cNvPr id="12" name="Picture 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1411770"/>
              <a:ext cx="6324600" cy="30840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4684209" y="1876804"/>
              <a:ext cx="762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28600" y="1524000"/>
            <a:ext cx="1752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Construction Project</a:t>
            </a:r>
            <a:endParaRPr lang="en-US" sz="2200" dirty="0"/>
          </a:p>
          <a:p>
            <a:r>
              <a:rPr lang="en-US" sz="2200" b="1" dirty="0"/>
              <a:t>Screen – 2 </a:t>
            </a:r>
          </a:p>
          <a:p>
            <a:endParaRPr lang="en-US" sz="2200" b="1" dirty="0"/>
          </a:p>
          <a:p>
            <a:r>
              <a:rPr lang="en-US" sz="2200" b="1" dirty="0">
                <a:solidFill>
                  <a:srgbClr val="FF0000"/>
                </a:solidFill>
              </a:rPr>
              <a:t>Note:</a:t>
            </a:r>
          </a:p>
          <a:p>
            <a:r>
              <a:rPr lang="en-US" sz="2200" b="1" dirty="0"/>
              <a:t>Impaired Waters List </a:t>
            </a:r>
          </a:p>
          <a:p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>
            <a:off x="3657600" y="2133600"/>
            <a:ext cx="619626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80155" y="685800"/>
            <a:ext cx="335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Permit Application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32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0"/>
            <a:ext cx="1752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Construction Project</a:t>
            </a:r>
            <a:endParaRPr lang="en-US" sz="2200" dirty="0"/>
          </a:p>
          <a:p>
            <a:r>
              <a:rPr lang="en-US" sz="2200" b="1" dirty="0"/>
              <a:t>Screen – 3 </a:t>
            </a:r>
          </a:p>
          <a:p>
            <a:endParaRPr lang="en-US" sz="2200" b="1" dirty="0"/>
          </a:p>
          <a:p>
            <a:r>
              <a:rPr lang="en-US" sz="2200" b="1" dirty="0">
                <a:solidFill>
                  <a:srgbClr val="FF0000"/>
                </a:solidFill>
              </a:rPr>
              <a:t>Note:</a:t>
            </a:r>
          </a:p>
          <a:p>
            <a:r>
              <a:rPr lang="en-US" sz="2200" b="1" dirty="0"/>
              <a:t>Search </a:t>
            </a:r>
          </a:p>
          <a:p>
            <a:r>
              <a:rPr lang="en-US" sz="2200" b="1" dirty="0"/>
              <a:t>Impaired Waters List with “Ctrl F”</a:t>
            </a:r>
          </a:p>
          <a:p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2209800" y="1287365"/>
            <a:ext cx="5486400" cy="51896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Left Arrow 13"/>
          <p:cNvSpPr/>
          <p:nvPr/>
        </p:nvSpPr>
        <p:spPr>
          <a:xfrm rot="9246186">
            <a:off x="4574170" y="1651660"/>
            <a:ext cx="619626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3571374" y="4083804"/>
            <a:ext cx="619626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3810000" y="6101169"/>
            <a:ext cx="619626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80155" y="685800"/>
            <a:ext cx="335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Permit Application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53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057400" y="1354408"/>
            <a:ext cx="6705600" cy="49999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28600" y="1524000"/>
            <a:ext cx="1752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Construction Project</a:t>
            </a:r>
            <a:endParaRPr lang="en-US" sz="2200" dirty="0"/>
          </a:p>
          <a:p>
            <a:r>
              <a:rPr lang="en-US" sz="2200" b="1" dirty="0"/>
              <a:t>Screen – 4 </a:t>
            </a:r>
          </a:p>
          <a:p>
            <a:endParaRPr lang="en-US" sz="2200" b="1" dirty="0"/>
          </a:p>
          <a:p>
            <a:r>
              <a:rPr lang="en-US" sz="2200" b="1" dirty="0">
                <a:solidFill>
                  <a:srgbClr val="FF0000"/>
                </a:solidFill>
              </a:rPr>
              <a:t>Note:</a:t>
            </a:r>
          </a:p>
          <a:p>
            <a:r>
              <a:rPr lang="en-US" sz="2200" b="1" dirty="0"/>
              <a:t>MS4 Coordination</a:t>
            </a:r>
          </a:p>
          <a:p>
            <a:r>
              <a:rPr lang="en-US" sz="2200" b="1" dirty="0"/>
              <a:t>and </a:t>
            </a:r>
          </a:p>
          <a:p>
            <a:r>
              <a:rPr lang="en-US" sz="2200" b="1" dirty="0"/>
              <a:t>Sage Grouse consultation (link to DNRC Sage Grouse Program </a:t>
            </a:r>
          </a:p>
          <a:p>
            <a:r>
              <a:rPr lang="en-US" sz="2200" b="1" dirty="0"/>
              <a:t>web site)</a:t>
            </a:r>
          </a:p>
          <a:p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17" name="Left Arrow 16"/>
          <p:cNvSpPr/>
          <p:nvPr/>
        </p:nvSpPr>
        <p:spPr>
          <a:xfrm rot="19034942">
            <a:off x="4336942" y="4915340"/>
            <a:ext cx="619626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80155" y="685800"/>
            <a:ext cx="335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Permit Application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02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0"/>
            <a:ext cx="1752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Construction Project</a:t>
            </a:r>
            <a:endParaRPr lang="en-US" sz="2200" dirty="0"/>
          </a:p>
          <a:p>
            <a:r>
              <a:rPr lang="en-US" sz="2200" b="1" dirty="0"/>
              <a:t>Screen – 5 </a:t>
            </a:r>
          </a:p>
          <a:p>
            <a:endParaRPr lang="en-US" sz="2200" b="1" dirty="0"/>
          </a:p>
          <a:p>
            <a:r>
              <a:rPr lang="en-US" sz="2200" b="1" dirty="0">
                <a:solidFill>
                  <a:srgbClr val="FF0000"/>
                </a:solidFill>
              </a:rPr>
              <a:t>Note:</a:t>
            </a:r>
          </a:p>
          <a:p>
            <a:r>
              <a:rPr lang="en-US" sz="2200" b="1" dirty="0"/>
              <a:t>SWPPP Training </a:t>
            </a:r>
          </a:p>
          <a:p>
            <a:r>
              <a:rPr lang="en-US" sz="2200" b="1" dirty="0"/>
              <a:t>and </a:t>
            </a:r>
          </a:p>
          <a:p>
            <a:r>
              <a:rPr lang="en-US" sz="2200" b="1" dirty="0"/>
              <a:t>project type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057400" y="1990664"/>
            <a:ext cx="6553200" cy="2581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180155" y="685800"/>
            <a:ext cx="335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Permit Application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15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1376517"/>
            <a:ext cx="103606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Documents Screen – 1 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Note: </a:t>
            </a:r>
            <a:r>
              <a:rPr lang="en-US" sz="2200" b="1" dirty="0"/>
              <a:t>required documents for submission based on information entered</a:t>
            </a:r>
          </a:p>
        </p:txBody>
      </p:sp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04800" y="2151038"/>
            <a:ext cx="8305800" cy="4038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180155" y="685800"/>
            <a:ext cx="335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Permit Application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47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1376517"/>
            <a:ext cx="103606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Documents Screen – 2</a:t>
            </a:r>
          </a:p>
          <a:p>
            <a:r>
              <a:rPr lang="en-US" sz="2200" b="1" dirty="0"/>
              <a:t>Document Manager</a:t>
            </a:r>
          </a:p>
          <a:p>
            <a:endParaRPr lang="en-US" sz="800" b="1" dirty="0"/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04800" y="2381107"/>
            <a:ext cx="8305800" cy="39434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180155" y="685800"/>
            <a:ext cx="335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Permit Application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1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6512" y="1752600"/>
            <a:ext cx="5105400" cy="4437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Create a User Account</a:t>
            </a:r>
            <a:endParaRPr lang="en-US" sz="1000" dirty="0"/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Find or add Organizations </a:t>
            </a:r>
            <a:endParaRPr lang="en-US" sz="1000" dirty="0"/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Request Organization access</a:t>
            </a:r>
            <a:endParaRPr lang="en-US" sz="1000" dirty="0"/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Approve/grant access</a:t>
            </a:r>
            <a:endParaRPr lang="en-US" sz="1000" dirty="0"/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FACTS user dashboards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Signatory Authority Role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Organization Administrator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Transfer or Terminate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6512" y="1167825"/>
            <a:ext cx="4040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Getting Started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70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1524000"/>
            <a:ext cx="8305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Create &amp; Submit the Application / NOI</a:t>
            </a:r>
            <a:endParaRPr lang="en-US" sz="800" b="1" dirty="0"/>
          </a:p>
          <a:p>
            <a:endParaRPr lang="en-US" sz="800" b="1" dirty="0"/>
          </a:p>
          <a:p>
            <a:r>
              <a:rPr lang="en-US" sz="2200" b="1" dirty="0">
                <a:solidFill>
                  <a:srgbClr val="FF0000"/>
                </a:solidFill>
              </a:rPr>
              <a:t>Note: </a:t>
            </a:r>
            <a:r>
              <a:rPr lang="en-US" sz="2200" b="1" dirty="0"/>
              <a:t>“Generate Application Document” </a:t>
            </a:r>
          </a:p>
          <a:p>
            <a:r>
              <a:rPr lang="en-US" sz="2200" b="1" dirty="0"/>
              <a:t>creates NOI (.pdf), saves to Document Manager, and submits to DEQ</a:t>
            </a:r>
          </a:p>
        </p:txBody>
      </p:sp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269228" y="2936796"/>
            <a:ext cx="8265172" cy="33116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Left Arrow 11"/>
          <p:cNvSpPr/>
          <p:nvPr/>
        </p:nvSpPr>
        <p:spPr>
          <a:xfrm>
            <a:off x="2590898" y="5381569"/>
            <a:ext cx="619626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80155" y="685800"/>
            <a:ext cx="335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Permit Application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78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590800" y="1270575"/>
            <a:ext cx="5943600" cy="5054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28600" y="1524000"/>
            <a:ext cx="1981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Completed Application / NOI ready for:</a:t>
            </a:r>
          </a:p>
          <a:p>
            <a:endParaRPr lang="en-US" sz="2200" b="1" dirty="0"/>
          </a:p>
          <a:p>
            <a:r>
              <a:rPr lang="en-US" sz="2200" b="1" dirty="0"/>
              <a:t>- Payment</a:t>
            </a:r>
          </a:p>
          <a:p>
            <a:r>
              <a:rPr lang="en-US" sz="2200" b="1" dirty="0"/>
              <a:t>- Signing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5105400" y="5154828"/>
            <a:ext cx="619626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80155" y="685800"/>
            <a:ext cx="335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Permit Application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237651" y="4419600"/>
            <a:ext cx="619626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44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876584" y="1284067"/>
            <a:ext cx="6810215" cy="4659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705600" y="685800"/>
            <a:ext cx="1906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Payments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10800000">
            <a:off x="2590898" y="5181600"/>
            <a:ext cx="619626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599" y="1524000"/>
            <a:ext cx="16234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To make a payment:</a:t>
            </a:r>
          </a:p>
          <a:p>
            <a:endParaRPr lang="en-US" sz="800" b="1" dirty="0"/>
          </a:p>
          <a:p>
            <a:r>
              <a:rPr lang="en-US" sz="2200" b="1" dirty="0"/>
              <a:t>Select </a:t>
            </a:r>
          </a:p>
          <a:p>
            <a:r>
              <a:rPr lang="en-US" sz="2200" b="1" dirty="0"/>
              <a:t>payment type:</a:t>
            </a:r>
          </a:p>
          <a:p>
            <a:endParaRPr lang="en-US" sz="800" b="1" dirty="0"/>
          </a:p>
          <a:p>
            <a:r>
              <a:rPr lang="en-US" sz="2200" b="1" dirty="0"/>
              <a:t>- Credit card</a:t>
            </a:r>
          </a:p>
          <a:p>
            <a:r>
              <a:rPr lang="en-US" sz="2200" b="1" dirty="0"/>
              <a:t>- </a:t>
            </a:r>
            <a:r>
              <a:rPr lang="en-US" sz="2200" b="1" dirty="0" err="1"/>
              <a:t>eCheck</a:t>
            </a:r>
            <a:endParaRPr 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74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3949" y="2209800"/>
            <a:ext cx="177584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To make a payment:</a:t>
            </a:r>
          </a:p>
          <a:p>
            <a:endParaRPr lang="en-US" sz="2200" b="1" dirty="0"/>
          </a:p>
          <a:p>
            <a:r>
              <a:rPr lang="en-US" sz="2200" b="1" dirty="0"/>
              <a:t>Select </a:t>
            </a:r>
          </a:p>
          <a:p>
            <a:r>
              <a:rPr lang="en-US" sz="2200" b="1" dirty="0"/>
              <a:t>Payment</a:t>
            </a:r>
          </a:p>
          <a:p>
            <a:r>
              <a:rPr lang="en-US" sz="2200" b="1" dirty="0"/>
              <a:t>type:</a:t>
            </a:r>
          </a:p>
          <a:p>
            <a:endParaRPr lang="en-US" sz="2200" b="1" dirty="0"/>
          </a:p>
          <a:p>
            <a:r>
              <a:rPr lang="en-US" sz="2200" b="1" dirty="0"/>
              <a:t>- Credit card</a:t>
            </a:r>
          </a:p>
          <a:p>
            <a:r>
              <a:rPr lang="en-US" sz="2200" b="1" dirty="0"/>
              <a:t>- </a:t>
            </a:r>
            <a:r>
              <a:rPr lang="en-US" sz="2200" b="1" dirty="0" err="1"/>
              <a:t>eCheck</a:t>
            </a:r>
            <a:endParaRPr lang="en-US" sz="2200" b="1" dirty="0"/>
          </a:p>
          <a:p>
            <a:r>
              <a:rPr lang="en-US" sz="2200" b="1" dirty="0"/>
              <a:t>  </a:t>
            </a:r>
            <a:r>
              <a:rPr lang="en-US" sz="2200" b="1" dirty="0">
                <a:solidFill>
                  <a:srgbClr val="FF0000"/>
                </a:solidFill>
              </a:rPr>
              <a:t>* 9-digit 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     routing #</a:t>
            </a:r>
          </a:p>
        </p:txBody>
      </p:sp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104914" y="2079483"/>
            <a:ext cx="4706212" cy="40678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1715145" y="2083950"/>
            <a:ext cx="2316250" cy="4063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676400" y="1743366"/>
            <a:ext cx="2316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Credit card screen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04914" y="1747274"/>
            <a:ext cx="2316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eCheck</a:t>
            </a:r>
            <a:r>
              <a:rPr lang="en-US" b="1" dirty="0"/>
              <a:t> screen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5600" y="685800"/>
            <a:ext cx="1906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Payments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6009774" y="3522956"/>
            <a:ext cx="619626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43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1511085"/>
            <a:ext cx="18288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To make a payment:</a:t>
            </a:r>
          </a:p>
          <a:p>
            <a:endParaRPr lang="en-US" sz="2200" b="1" dirty="0"/>
          </a:p>
          <a:p>
            <a:r>
              <a:rPr lang="en-US" sz="2200" b="1" dirty="0"/>
              <a:t>Review information and submit payment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1600200" y="1524000"/>
            <a:ext cx="5029201" cy="47844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6674604" y="1543372"/>
            <a:ext cx="2078630" cy="21904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705600" y="685800"/>
            <a:ext cx="1906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Payments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14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599" y="1524000"/>
            <a:ext cx="182880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To make a payment:</a:t>
            </a:r>
          </a:p>
          <a:p>
            <a:endParaRPr lang="en-US" sz="800" b="1" dirty="0"/>
          </a:p>
          <a:p>
            <a:r>
              <a:rPr lang="en-US" sz="2200" b="1" dirty="0"/>
              <a:t>Payment Receipt &amp; Confirmation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2057400" y="1524000"/>
            <a:ext cx="6629400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Left Arrow 8"/>
          <p:cNvSpPr/>
          <p:nvPr/>
        </p:nvSpPr>
        <p:spPr>
          <a:xfrm>
            <a:off x="5029200" y="4876800"/>
            <a:ext cx="619626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05600" y="685800"/>
            <a:ext cx="1906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Payments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3810000" y="5411490"/>
            <a:ext cx="9144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19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1" y="1905000"/>
            <a:ext cx="830579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Signatory Authority Role: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Person defined by rule who can sign application/NOI/SWPPP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Only role required to ID Proof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one time only per user with SA role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Requires Electronic Signature Agreements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one per Organization for user with SA role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Also has same ability in system as Organization Admin.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685800"/>
            <a:ext cx="502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Signatory Authority Process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13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1783597"/>
            <a:ext cx="7078851" cy="43886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81000" y="1406289"/>
            <a:ext cx="8153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Signatory Authority’s FACTS Dashboard view after approval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404F82D-D1D7-41C4-A67F-02C9A972C9D8}"/>
              </a:ext>
            </a:extLst>
          </p:cNvPr>
          <p:cNvSpPr/>
          <p:nvPr/>
        </p:nvSpPr>
        <p:spPr>
          <a:xfrm>
            <a:off x="1447801" y="4419600"/>
            <a:ext cx="3048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1400" y="685800"/>
            <a:ext cx="502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Signatory Authority Process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31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276600" y="1308029"/>
            <a:ext cx="4419600" cy="50165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57200" y="1143000"/>
            <a:ext cx="244351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ID Proofing Form</a:t>
            </a:r>
          </a:p>
          <a:p>
            <a:endParaRPr lang="en-US" sz="800" b="1" dirty="0"/>
          </a:p>
          <a:p>
            <a:endParaRPr lang="en-US" sz="800" b="1" dirty="0"/>
          </a:p>
          <a:p>
            <a:r>
              <a:rPr lang="en-US" sz="2200" b="1" dirty="0">
                <a:solidFill>
                  <a:srgbClr val="FF0000"/>
                </a:solidFill>
              </a:rPr>
              <a:t>NOTE:</a:t>
            </a:r>
          </a:p>
          <a:p>
            <a:r>
              <a:rPr lang="en-US" sz="2200" b="1" dirty="0"/>
              <a:t>This is only required once.</a:t>
            </a:r>
          </a:p>
          <a:p>
            <a:endParaRPr lang="en-US" sz="2200" b="1" dirty="0"/>
          </a:p>
          <a:p>
            <a:r>
              <a:rPr lang="en-US" sz="2200" b="1" dirty="0"/>
              <a:t>ID Proofing is done by Lexis-Nexis. DEQ </a:t>
            </a:r>
            <a:r>
              <a:rPr lang="en-US" sz="2200" b="1" u="sng" dirty="0"/>
              <a:t>does not</a:t>
            </a:r>
            <a:r>
              <a:rPr lang="en-US" sz="2200" b="1" dirty="0"/>
              <a:t> save any personal data.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1400" y="685800"/>
            <a:ext cx="502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Signatory Authority Process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36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599" y="1524000"/>
            <a:ext cx="16764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To Sign an Application:</a:t>
            </a:r>
          </a:p>
          <a:p>
            <a:endParaRPr lang="en-US" sz="800" b="1" dirty="0"/>
          </a:p>
          <a:p>
            <a:endParaRPr lang="en-US" sz="800" b="1" dirty="0"/>
          </a:p>
          <a:p>
            <a:r>
              <a:rPr lang="en-US" sz="2200" b="1" dirty="0"/>
              <a:t>Sign the Electronic Signature Agreement</a:t>
            </a:r>
          </a:p>
          <a:p>
            <a:r>
              <a:rPr lang="en-US" sz="2200" b="1" dirty="0"/>
              <a:t>(ESA) for the Organization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646" y="1600200"/>
            <a:ext cx="6728154" cy="40909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1400" y="685800"/>
            <a:ext cx="502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Signatory Authority Process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4" y="1401306"/>
            <a:ext cx="8701686" cy="4656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2057400" y="838200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www.deq.mt.gov/FACTS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7226366" y="3833247"/>
            <a:ext cx="698434" cy="2181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3568766" y="5243592"/>
            <a:ext cx="698434" cy="2181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53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599" y="1524000"/>
            <a:ext cx="1886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To Sign an Application:</a:t>
            </a:r>
          </a:p>
          <a:p>
            <a:endParaRPr lang="en-US" sz="2200" b="1" dirty="0"/>
          </a:p>
          <a:p>
            <a:r>
              <a:rPr lang="en-US" sz="2200" b="1" dirty="0"/>
              <a:t>EPA’s CROMERR</a:t>
            </a:r>
          </a:p>
          <a:p>
            <a:r>
              <a:rPr lang="en-US" sz="2200" b="1" dirty="0"/>
              <a:t>Email notice</a:t>
            </a:r>
            <a:r>
              <a:rPr lang="en-US" sz="2200" dirty="0"/>
              <a:t> for a signed </a:t>
            </a:r>
            <a:r>
              <a:rPr lang="en-US" sz="2200" b="1" u="sng" dirty="0"/>
              <a:t>ESA</a:t>
            </a:r>
            <a:endParaRPr lang="en-US" sz="2200" u="sng" dirty="0"/>
          </a:p>
          <a:p>
            <a:endParaRPr lang="en-US" sz="2200" b="1" dirty="0"/>
          </a:p>
          <a:p>
            <a:r>
              <a:rPr lang="en-US" sz="2200" b="1" dirty="0"/>
              <a:t>ESA </a:t>
            </a:r>
            <a:r>
              <a:rPr lang="en-US" sz="2200" dirty="0"/>
              <a:t>document was created by DEQ</a:t>
            </a: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115519" y="1468636"/>
            <a:ext cx="6400800" cy="4419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Left Arrow 9"/>
          <p:cNvSpPr/>
          <p:nvPr/>
        </p:nvSpPr>
        <p:spPr>
          <a:xfrm rot="19828987">
            <a:off x="3502532" y="3602236"/>
            <a:ext cx="619626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1400" y="685800"/>
            <a:ext cx="502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Signatory Authority Process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178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057" y="1359372"/>
            <a:ext cx="3787143" cy="48128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rot="10800000">
            <a:off x="2590898" y="5867400"/>
            <a:ext cx="619626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81400" y="685800"/>
            <a:ext cx="502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Signatory Authority Process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599" y="1524000"/>
            <a:ext cx="16234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My Account page with ID Proof status and completed ESAs </a:t>
            </a:r>
          </a:p>
        </p:txBody>
      </p:sp>
      <p:sp>
        <p:nvSpPr>
          <p:cNvPr id="13" name="Left Arrow 12"/>
          <p:cNvSpPr/>
          <p:nvPr/>
        </p:nvSpPr>
        <p:spPr>
          <a:xfrm rot="10800000">
            <a:off x="2514601" y="5532894"/>
            <a:ext cx="619626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38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942155" y="609600"/>
            <a:ext cx="2592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Sign &amp; Submit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599" y="1524000"/>
            <a:ext cx="190500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To Sign an Application:</a:t>
            </a:r>
          </a:p>
          <a:p>
            <a:endParaRPr lang="en-US" sz="800" b="1" dirty="0"/>
          </a:p>
          <a:p>
            <a:endParaRPr lang="en-US" sz="800" b="1" dirty="0"/>
          </a:p>
          <a:p>
            <a:r>
              <a:rPr lang="en-US" sz="2200" b="1" dirty="0"/>
              <a:t>Now -</a:t>
            </a:r>
          </a:p>
          <a:p>
            <a:r>
              <a:rPr lang="en-US" sz="2200" b="1" dirty="0"/>
              <a:t>sign the Application or NOI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520" y="1371600"/>
            <a:ext cx="6462935" cy="47809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449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99155" y="685800"/>
            <a:ext cx="4040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Application Complete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599" y="1524000"/>
            <a:ext cx="19812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Permit Application Process </a:t>
            </a:r>
          </a:p>
          <a:p>
            <a:r>
              <a:rPr lang="en-US" sz="2200" b="1" dirty="0"/>
              <a:t>Completed.</a:t>
            </a:r>
          </a:p>
          <a:p>
            <a:endParaRPr lang="en-US" sz="2200" b="1" dirty="0"/>
          </a:p>
          <a:p>
            <a:r>
              <a:rPr lang="en-US" sz="2200" b="1" dirty="0"/>
              <a:t>- Status</a:t>
            </a:r>
          </a:p>
          <a:p>
            <a:r>
              <a:rPr lang="en-US" sz="2200" b="1" dirty="0"/>
              <a:t>- Balance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2743200" y="1358436"/>
            <a:ext cx="4495800" cy="52379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Left Arrow 6"/>
          <p:cNvSpPr/>
          <p:nvPr/>
        </p:nvSpPr>
        <p:spPr>
          <a:xfrm>
            <a:off x="4350810" y="4251702"/>
            <a:ext cx="619626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4343400" y="4662408"/>
            <a:ext cx="619626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81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81600" y="703941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Org admin process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199" y="1288716"/>
            <a:ext cx="8229601" cy="4583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b="1" kern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 Admin Role: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Designated by the Organization to manage FACTS representatives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authority to take any action on permit or application/NOI 		- 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except signing</a:t>
            </a: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Approves user access requests and can assign roles 			- including Signatory Authority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add new reps so the NOI Preparer can add to an application. 	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Preparers cannot add representatives </a:t>
            </a:r>
            <a:r>
              <a:rPr lang="en-US" sz="2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org.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representatives that require access to a facility’s permit (authorization) need an account in FACTS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532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19100" y="1828800"/>
            <a:ext cx="8115300" cy="42038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80999" y="1447800"/>
            <a:ext cx="8077201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Org Admin will be able to click on a company name to confirm role requests.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051461"/>
            <a:ext cx="13716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703941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Org admin process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301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2209059"/>
            <a:ext cx="8153400" cy="236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81000" y="1371600"/>
            <a:ext cx="7772400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Organization Admin will receive an email requesting access. The OA clicks on the pending requestor’s name.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Left Arrow 9"/>
          <p:cNvSpPr/>
          <p:nvPr/>
        </p:nvSpPr>
        <p:spPr>
          <a:xfrm rot="9313003">
            <a:off x="1871810" y="3172275"/>
            <a:ext cx="685800" cy="12725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5400000">
            <a:off x="7684576" y="4458759"/>
            <a:ext cx="6858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53000" y="4814024"/>
            <a:ext cx="3890414" cy="1541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 Admin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want or need to remove a Contact, click on the 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after their name.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81600" y="703941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Org admin process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882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711754"/>
            <a:ext cx="3352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 Contact Request Screen</a:t>
            </a:r>
          </a:p>
          <a:p>
            <a:endParaRPr lang="en-US" sz="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access to the system (permit) is needed by a person or representative:</a:t>
            </a:r>
          </a:p>
          <a:p>
            <a:endParaRPr lang="en-US" sz="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“Click Here” …</a:t>
            </a:r>
            <a:endParaRPr lang="en-US" sz="2200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128071" y="1371600"/>
            <a:ext cx="4025329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Down Arrow 4"/>
          <p:cNvSpPr/>
          <p:nvPr/>
        </p:nvSpPr>
        <p:spPr>
          <a:xfrm>
            <a:off x="6096000" y="1664283"/>
            <a:ext cx="229676" cy="41670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703941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Org admin process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379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460" y="1295400"/>
            <a:ext cx="52823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Select one or more roles and save</a:t>
            </a:r>
            <a:endParaRPr lang="en-US" sz="2200" dirty="0"/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914400" y="1817132"/>
            <a:ext cx="6096000" cy="45836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Left Arrow 13"/>
          <p:cNvSpPr/>
          <p:nvPr/>
        </p:nvSpPr>
        <p:spPr>
          <a:xfrm>
            <a:off x="7162800" y="1905000"/>
            <a:ext cx="619626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703941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Org admin process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819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524000"/>
            <a:ext cx="5562600" cy="45512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228599" y="1524000"/>
            <a:ext cx="20574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Select permit # from home page, then select option on permit page.</a:t>
            </a:r>
          </a:p>
          <a:p>
            <a:endParaRPr lang="en-US" sz="800" b="1" dirty="0"/>
          </a:p>
          <a:p>
            <a:r>
              <a:rPr lang="en-US" sz="2200" b="1" dirty="0"/>
              <a:t>- Form PTN or NOT will open as fillable pdf.</a:t>
            </a:r>
          </a:p>
          <a:p>
            <a:endParaRPr lang="en-US" sz="800" b="1" dirty="0"/>
          </a:p>
          <a:p>
            <a:r>
              <a:rPr lang="en-US" sz="2200" b="1" dirty="0"/>
              <a:t>- Complete form and mail to DEQ WPB.</a:t>
            </a:r>
          </a:p>
          <a:p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4638174" y="4646622"/>
            <a:ext cx="619626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94355" y="685800"/>
            <a:ext cx="3887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Transfer or Terminate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638174" y="4900047"/>
            <a:ext cx="619626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6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6755" y="685800"/>
            <a:ext cx="3881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Create a User Account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381000" y="1528564"/>
            <a:ext cx="7239000" cy="42626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Oval 12"/>
          <p:cNvSpPr/>
          <p:nvPr/>
        </p:nvSpPr>
        <p:spPr>
          <a:xfrm>
            <a:off x="3975962" y="5128794"/>
            <a:ext cx="1661547" cy="608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157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65291" y="228600"/>
            <a:ext cx="31902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5941" r="-1" b="7178"/>
          <a:stretch/>
        </p:blipFill>
        <p:spPr>
          <a:xfrm>
            <a:off x="156893" y="4800600"/>
            <a:ext cx="1524000" cy="9005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1049" y="1521083"/>
            <a:ext cx="36045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Lisa Tucker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System Analyst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FACTS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444.9897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ltucker@mt.gov</a:t>
            </a:r>
          </a:p>
        </p:txBody>
      </p:sp>
      <p:sp>
        <p:nvSpPr>
          <p:cNvPr id="9" name="Rectangle 8"/>
          <p:cNvSpPr/>
          <p:nvPr/>
        </p:nvSpPr>
        <p:spPr>
          <a:xfrm>
            <a:off x="192453" y="4114800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www.deq.mt.gov/FACTS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8230" y="835283"/>
            <a:ext cx="2549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F2D501-BA8F-4306-8777-E1295676BE50}"/>
              </a:ext>
            </a:extLst>
          </p:cNvPr>
          <p:cNvSpPr txBox="1"/>
          <p:nvPr/>
        </p:nvSpPr>
        <p:spPr>
          <a:xfrm>
            <a:off x="611553" y="1521083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Gina Self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Analyst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Protection Bureau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444.5388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gself@mt.gov</a:t>
            </a:r>
          </a:p>
        </p:txBody>
      </p:sp>
    </p:spTree>
    <p:extLst>
      <p:ext uri="{BB962C8B-B14F-4D97-AF65-F5344CB8AC3E}">
        <p14:creationId xmlns:p14="http://schemas.microsoft.com/office/powerpoint/2010/main" val="65290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6755" y="685800"/>
            <a:ext cx="3881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Create a User Account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514600" y="1447800"/>
            <a:ext cx="5915025" cy="4743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2452B9-209E-4601-A136-38BD821636C1}"/>
              </a:ext>
            </a:extLst>
          </p:cNvPr>
          <p:cNvSpPr txBox="1"/>
          <p:nvPr/>
        </p:nvSpPr>
        <p:spPr>
          <a:xfrm>
            <a:off x="381000" y="1752600"/>
            <a:ext cx="198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Note: Email addresses can only be used </a:t>
            </a:r>
            <a:r>
              <a:rPr lang="en-US" sz="2400" b="1" u="sng" dirty="0"/>
              <a:t>once</a:t>
            </a:r>
            <a:r>
              <a:rPr lang="en-US" sz="2400" b="1" dirty="0"/>
              <a:t> for registration.</a:t>
            </a:r>
          </a:p>
          <a:p>
            <a:endParaRPr lang="en-US" sz="2400" b="1" dirty="0"/>
          </a:p>
          <a:p>
            <a:r>
              <a:rPr lang="en-US" sz="2400" b="1" dirty="0"/>
              <a:t>Each person must have a unique email. </a:t>
            </a:r>
          </a:p>
        </p:txBody>
      </p:sp>
    </p:spTree>
    <p:extLst>
      <p:ext uri="{BB962C8B-B14F-4D97-AF65-F5344CB8AC3E}">
        <p14:creationId xmlns:p14="http://schemas.microsoft.com/office/powerpoint/2010/main" val="187749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6755" y="685800"/>
            <a:ext cx="3881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Create a User Account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" y="1295400"/>
            <a:ext cx="5638800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3581400" y="4191000"/>
            <a:ext cx="495300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540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6755" y="685800"/>
            <a:ext cx="3881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Create a User Account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1219201"/>
            <a:ext cx="5410200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2819400" y="3581400"/>
            <a:ext cx="4455586" cy="29098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7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505200" y="685800"/>
            <a:ext cx="518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cap="small" dirty="0">
                <a:solidFill>
                  <a:prstClr val="black"/>
                </a:solidFill>
              </a:rPr>
              <a:t>Find or Add an Organization</a:t>
            </a:r>
            <a:endParaRPr lang="en-US" sz="3200" b="1" u="sng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14456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>
                <a:solidFill>
                  <a:srgbClr val="7030A0"/>
                </a:solidFill>
              </a:rPr>
              <a:t>How do I use the system?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5144" r="10603" b="18183"/>
          <a:stretch/>
        </p:blipFill>
        <p:spPr>
          <a:xfrm>
            <a:off x="76200" y="38626"/>
            <a:ext cx="2824511" cy="796657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04800" y="2148016"/>
            <a:ext cx="8229600" cy="39740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Left Arrow 14"/>
          <p:cNvSpPr/>
          <p:nvPr/>
        </p:nvSpPr>
        <p:spPr>
          <a:xfrm>
            <a:off x="2514600" y="5650468"/>
            <a:ext cx="1295400" cy="20345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1493852"/>
            <a:ext cx="75508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login &amp; dashboard view with no Organization associated</a:t>
            </a:r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597C73-C4E6-4487-AA77-03CD293119CA}"/>
              </a:ext>
            </a:extLst>
          </p:cNvPr>
          <p:cNvSpPr/>
          <p:nvPr/>
        </p:nvSpPr>
        <p:spPr>
          <a:xfrm>
            <a:off x="3814482" y="3862461"/>
            <a:ext cx="31242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ONLY Organizations that require permit coverage are created in FACTS. </a:t>
            </a:r>
          </a:p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i.e., Permitted Entities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0451D6-A8AD-4A17-BD1A-0FC64A550DA5}"/>
              </a:ext>
            </a:extLst>
          </p:cNvPr>
          <p:cNvSpPr/>
          <p:nvPr/>
        </p:nvSpPr>
        <p:spPr>
          <a:xfrm>
            <a:off x="4114800" y="5358080"/>
            <a:ext cx="35052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currently have a permit…You WILL have an </a:t>
            </a:r>
            <a:r>
              <a:rPr lang="en-US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Existing Organization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FACTS!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78920546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4858</TotalTime>
  <Words>1475</Words>
  <Application>Microsoft Office PowerPoint</Application>
  <PresentationFormat>On-screen Show (4:3)</PresentationFormat>
  <Paragraphs>377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Bernard MT Condensed</vt:lpstr>
      <vt:lpstr>Calibri</vt:lpstr>
      <vt:lpstr>Times New Roman</vt:lpstr>
      <vt:lpstr>Wingdings</vt:lpstr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MT DEQ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FACTS:  MT DEQ’s Web-Based Water Discharge Permitting System</dc:title>
  <dc:creator>Pipp, Michael</dc:creator>
  <cp:lastModifiedBy>Self, Gina</cp:lastModifiedBy>
  <cp:revision>405</cp:revision>
  <dcterms:created xsi:type="dcterms:W3CDTF">2017-10-17T21:07:51Z</dcterms:created>
  <dcterms:modified xsi:type="dcterms:W3CDTF">2020-07-22T17:11:09Z</dcterms:modified>
</cp:coreProperties>
</file>