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81" r:id="rId3"/>
    <p:sldId id="263" r:id="rId4"/>
    <p:sldId id="264" r:id="rId5"/>
    <p:sldId id="265" r:id="rId6"/>
    <p:sldId id="266" r:id="rId7"/>
    <p:sldId id="268" r:id="rId8"/>
    <p:sldId id="269" r:id="rId9"/>
    <p:sldId id="270" r:id="rId10"/>
    <p:sldId id="271" r:id="rId11"/>
    <p:sldId id="267" r:id="rId12"/>
    <p:sldId id="272" r:id="rId13"/>
    <p:sldId id="275" r:id="rId14"/>
    <p:sldId id="273" r:id="rId15"/>
    <p:sldId id="274" r:id="rId16"/>
    <p:sldId id="283" r:id="rId17"/>
    <p:sldId id="289" r:id="rId18"/>
    <p:sldId id="284" r:id="rId19"/>
    <p:sldId id="285" r:id="rId20"/>
    <p:sldId id="286" r:id="rId21"/>
    <p:sldId id="287" r:id="rId22"/>
    <p:sldId id="291" r:id="rId23"/>
    <p:sldId id="288" r:id="rId24"/>
    <p:sldId id="290"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4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A05FF0-6800-4AA3-9CAD-143FDDE989D7}" type="datetimeFigureOut">
              <a:rPr lang="en-US" smtClean="0"/>
              <a:t>10/15/2019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D187BF-8F42-481C-9DFD-80F1D9CB6636}" type="slidenum">
              <a:rPr lang="en-US" smtClean="0"/>
              <a:t>‹#›</a:t>
            </a:fld>
            <a:endParaRPr lang="en-US" dirty="0"/>
          </a:p>
        </p:txBody>
      </p:sp>
    </p:spTree>
    <p:extLst>
      <p:ext uri="{BB962C8B-B14F-4D97-AF65-F5344CB8AC3E}">
        <p14:creationId xmlns:p14="http://schemas.microsoft.com/office/powerpoint/2010/main" val="337070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E0B457-A3F7-4D7D-8D01-4847475624AF}" type="datetimeFigureOut">
              <a:rPr lang="en-US" smtClean="0"/>
              <a:t>10/15/2019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BD4272-1B2E-49E4-B513-FE903BA99A8B}" type="slidenum">
              <a:rPr lang="en-US" smtClean="0"/>
              <a:t>‹#›</a:t>
            </a:fld>
            <a:endParaRPr lang="en-US" dirty="0"/>
          </a:p>
        </p:txBody>
      </p:sp>
    </p:spTree>
    <p:extLst>
      <p:ext uri="{BB962C8B-B14F-4D97-AF65-F5344CB8AC3E}">
        <p14:creationId xmlns:p14="http://schemas.microsoft.com/office/powerpoint/2010/main" val="244432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D4272-1B2E-49E4-B513-FE903BA99A8B}" type="slidenum">
              <a:rPr lang="en-US" smtClean="0"/>
              <a:t>1</a:t>
            </a:fld>
            <a:endParaRPr lang="en-US" dirty="0"/>
          </a:p>
        </p:txBody>
      </p:sp>
    </p:spTree>
    <p:extLst>
      <p:ext uri="{BB962C8B-B14F-4D97-AF65-F5344CB8AC3E}">
        <p14:creationId xmlns:p14="http://schemas.microsoft.com/office/powerpoint/2010/main" val="258251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D4272-1B2E-49E4-B513-FE903BA99A8B}" type="slidenum">
              <a:rPr lang="en-US" smtClean="0"/>
              <a:t>2</a:t>
            </a:fld>
            <a:endParaRPr lang="en-US" dirty="0"/>
          </a:p>
        </p:txBody>
      </p:sp>
    </p:spTree>
    <p:extLst>
      <p:ext uri="{BB962C8B-B14F-4D97-AF65-F5344CB8AC3E}">
        <p14:creationId xmlns:p14="http://schemas.microsoft.com/office/powerpoint/2010/main" val="52370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facilities where tank fills are &gt;30 days, inspect before filling and keep receipts.  Once a year fills will need 3 year tightness test</a:t>
            </a:r>
          </a:p>
        </p:txBody>
      </p:sp>
      <p:sp>
        <p:nvSpPr>
          <p:cNvPr id="4" name="Slide Number Placeholder 3"/>
          <p:cNvSpPr>
            <a:spLocks noGrp="1"/>
          </p:cNvSpPr>
          <p:nvPr>
            <p:ph type="sldNum" sz="quarter" idx="10"/>
          </p:nvPr>
        </p:nvSpPr>
        <p:spPr/>
        <p:txBody>
          <a:bodyPr/>
          <a:lstStyle/>
          <a:p>
            <a:fld id="{49BD4272-1B2E-49E4-B513-FE903BA99A8B}" type="slidenum">
              <a:rPr lang="en-US" smtClean="0"/>
              <a:t>5</a:t>
            </a:fld>
            <a:endParaRPr lang="en-US" dirty="0"/>
          </a:p>
        </p:txBody>
      </p:sp>
    </p:spTree>
    <p:extLst>
      <p:ext uri="{BB962C8B-B14F-4D97-AF65-F5344CB8AC3E}">
        <p14:creationId xmlns:p14="http://schemas.microsoft.com/office/powerpoint/2010/main" val="36096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17.56.401(1)(d)</a:t>
            </a:r>
          </a:p>
        </p:txBody>
      </p:sp>
      <p:sp>
        <p:nvSpPr>
          <p:cNvPr id="4" name="Slide Number Placeholder 3"/>
          <p:cNvSpPr>
            <a:spLocks noGrp="1"/>
          </p:cNvSpPr>
          <p:nvPr>
            <p:ph type="sldNum" sz="quarter" idx="10"/>
          </p:nvPr>
        </p:nvSpPr>
        <p:spPr/>
        <p:txBody>
          <a:bodyPr/>
          <a:lstStyle/>
          <a:p>
            <a:fld id="{49BD4272-1B2E-49E4-B513-FE903BA99A8B}" type="slidenum">
              <a:rPr lang="en-US" smtClean="0"/>
              <a:t>8</a:t>
            </a:fld>
            <a:endParaRPr lang="en-US" dirty="0"/>
          </a:p>
        </p:txBody>
      </p:sp>
    </p:spTree>
    <p:extLst>
      <p:ext uri="{BB962C8B-B14F-4D97-AF65-F5344CB8AC3E}">
        <p14:creationId xmlns:p14="http://schemas.microsoft.com/office/powerpoint/2010/main" val="411350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performing these as soon as possible!</a:t>
            </a:r>
          </a:p>
        </p:txBody>
      </p:sp>
      <p:sp>
        <p:nvSpPr>
          <p:cNvPr id="4" name="Slide Number Placeholder 3"/>
          <p:cNvSpPr>
            <a:spLocks noGrp="1"/>
          </p:cNvSpPr>
          <p:nvPr>
            <p:ph type="sldNum" sz="quarter" idx="10"/>
          </p:nvPr>
        </p:nvSpPr>
        <p:spPr/>
        <p:txBody>
          <a:bodyPr/>
          <a:lstStyle/>
          <a:p>
            <a:fld id="{49BD4272-1B2E-49E4-B513-FE903BA99A8B}" type="slidenum">
              <a:rPr lang="en-US" smtClean="0"/>
              <a:t>11</a:t>
            </a:fld>
            <a:endParaRPr lang="en-US" dirty="0"/>
          </a:p>
        </p:txBody>
      </p:sp>
    </p:spTree>
    <p:extLst>
      <p:ext uri="{BB962C8B-B14F-4D97-AF65-F5344CB8AC3E}">
        <p14:creationId xmlns:p14="http://schemas.microsoft.com/office/powerpoint/2010/main" val="41211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41602 and 41603 in FR;   https://www.epa.gov/ust/emerging-fuels-and-underground-storage-tanks-usts</a:t>
            </a:r>
          </a:p>
        </p:txBody>
      </p:sp>
      <p:sp>
        <p:nvSpPr>
          <p:cNvPr id="4" name="Slide Number Placeholder 3"/>
          <p:cNvSpPr>
            <a:spLocks noGrp="1"/>
          </p:cNvSpPr>
          <p:nvPr>
            <p:ph type="sldNum" sz="quarter" idx="10"/>
          </p:nvPr>
        </p:nvSpPr>
        <p:spPr/>
        <p:txBody>
          <a:bodyPr/>
          <a:lstStyle/>
          <a:p>
            <a:fld id="{49BD4272-1B2E-49E4-B513-FE903BA99A8B}" type="slidenum">
              <a:rPr lang="en-US" smtClean="0"/>
              <a:t>18</a:t>
            </a:fld>
            <a:endParaRPr lang="en-US" dirty="0"/>
          </a:p>
        </p:txBody>
      </p:sp>
    </p:spTree>
    <p:extLst>
      <p:ext uri="{BB962C8B-B14F-4D97-AF65-F5344CB8AC3E}">
        <p14:creationId xmlns:p14="http://schemas.microsoft.com/office/powerpoint/2010/main" val="118072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https://www.epa.gov/ust/emerging-fuels-and-underground-storage-tanks-usts</a:t>
            </a:r>
          </a:p>
        </p:txBody>
      </p:sp>
      <p:sp>
        <p:nvSpPr>
          <p:cNvPr id="4" name="Slide Number Placeholder 3"/>
          <p:cNvSpPr>
            <a:spLocks noGrp="1"/>
          </p:cNvSpPr>
          <p:nvPr>
            <p:ph type="sldNum" sz="quarter" idx="10"/>
          </p:nvPr>
        </p:nvSpPr>
        <p:spPr/>
        <p:txBody>
          <a:bodyPr/>
          <a:lstStyle/>
          <a:p>
            <a:fld id="{49BD4272-1B2E-49E4-B513-FE903BA99A8B}" type="slidenum">
              <a:rPr lang="en-US" smtClean="0"/>
              <a:t>22</a:t>
            </a:fld>
            <a:endParaRPr lang="en-US" dirty="0"/>
          </a:p>
        </p:txBody>
      </p:sp>
    </p:spTree>
    <p:extLst>
      <p:ext uri="{BB962C8B-B14F-4D97-AF65-F5344CB8AC3E}">
        <p14:creationId xmlns:p14="http://schemas.microsoft.com/office/powerpoint/2010/main" val="37395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995DC8A-05F8-4694-BBA1-08C59EC0159F}"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DC8A-05F8-4694-BBA1-08C59EC0159F}"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5DC8A-05F8-4694-BBA1-08C59EC0159F}"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AA1D1F-2AE4-46AD-8CAF-5E4FE78858FF}"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DC8A-05F8-4694-BBA1-08C59EC0159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6DAA1D1F-2AE4-46AD-8CAF-5E4FE78858FF}" type="datetimeFigureOut">
              <a:rPr lang="en-US" smtClean="0"/>
              <a:t>10/15/2019</a:t>
            </a:fld>
            <a:endParaRPr lang="en-US" dirty="0"/>
          </a:p>
        </p:txBody>
      </p:sp>
      <p:sp>
        <p:nvSpPr>
          <p:cNvPr id="6" name="Footer Placeholder 5"/>
          <p:cNvSpPr>
            <a:spLocks noGrp="1"/>
          </p:cNvSpPr>
          <p:nvPr>
            <p:ph type="ftr" sz="quarter" idx="11"/>
          </p:nvPr>
        </p:nvSpPr>
        <p:spPr>
          <a:xfrm>
            <a:off x="914400" y="55499"/>
            <a:ext cx="5562600" cy="365125"/>
          </a:xfrm>
        </p:spPr>
        <p:txBody>
          <a:bodyPr/>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D995DC8A-05F8-4694-BBA1-08C59EC015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DAA1D1F-2AE4-46AD-8CAF-5E4FE78858FF}" type="datetimeFigureOut">
              <a:rPr lang="en-US" smtClean="0"/>
              <a:t>10/15/2019</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995DC8A-05F8-4694-BBA1-08C59EC0159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ust/emerging-fuels-and-underground-storage-tanks-us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eq.mt.gov/Portals/112/Land/UST/Documents/PDFfiles/WalkthroughInspectionForm.pdf" TargetMode="External"/><Relationship Id="rId2" Type="http://schemas.openxmlformats.org/officeDocument/2006/relationships/hyperlink" Target="http://mtrules.org/gateway/ChapterHome.asp?Chapter=17.5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9047"/>
            <a:ext cx="7772400" cy="1975104"/>
          </a:xfrm>
        </p:spPr>
        <p:txBody>
          <a:bodyPr/>
          <a:lstStyle/>
          <a:p>
            <a:r>
              <a:rPr lang="en-US" dirty="0">
                <a:solidFill>
                  <a:schemeClr val="tx2">
                    <a:lumMod val="75000"/>
                  </a:schemeClr>
                </a:solidFill>
              </a:rPr>
              <a:t>A summary of the New 2018 Rule Changes</a:t>
            </a:r>
            <a:r>
              <a:rPr lang="en-US" dirty="0">
                <a:solidFill>
                  <a:schemeClr val="bg1"/>
                </a:solidFill>
              </a:rPr>
              <a:t> Rule Changes</a:t>
            </a:r>
          </a:p>
        </p:txBody>
      </p:sp>
      <p:sp>
        <p:nvSpPr>
          <p:cNvPr id="3" name="TextBox 2"/>
          <p:cNvSpPr txBox="1"/>
          <p:nvPr/>
        </p:nvSpPr>
        <p:spPr>
          <a:xfrm>
            <a:off x="1066800" y="4876800"/>
            <a:ext cx="5943600" cy="923330"/>
          </a:xfrm>
          <a:prstGeom prst="rect">
            <a:avLst/>
          </a:prstGeom>
          <a:noFill/>
        </p:spPr>
        <p:txBody>
          <a:bodyPr wrap="square" rtlCol="0">
            <a:spAutoFit/>
          </a:bodyPr>
          <a:lstStyle/>
          <a:p>
            <a:r>
              <a:rPr lang="en-US" dirty="0">
                <a:solidFill>
                  <a:schemeClr val="tx2">
                    <a:lumMod val="75000"/>
                  </a:schemeClr>
                </a:solidFill>
              </a:rPr>
              <a:t>Leanne Hackney</a:t>
            </a:r>
          </a:p>
          <a:p>
            <a:r>
              <a:rPr lang="en-US" dirty="0">
                <a:solidFill>
                  <a:schemeClr val="tx2">
                    <a:lumMod val="75000"/>
                  </a:schemeClr>
                </a:solidFill>
              </a:rPr>
              <a:t>Montana DEQ Underground Storage Tank Program</a:t>
            </a:r>
          </a:p>
          <a:p>
            <a:r>
              <a:rPr lang="en-US" dirty="0">
                <a:solidFill>
                  <a:schemeClr val="tx2">
                    <a:lumMod val="75000"/>
                  </a:schemeClr>
                </a:solidFill>
              </a:rPr>
              <a:t>October 15, 2019</a:t>
            </a:r>
          </a:p>
        </p:txBody>
      </p:sp>
    </p:spTree>
    <p:extLst>
      <p:ext uri="{BB962C8B-B14F-4D97-AF65-F5344CB8AC3E}">
        <p14:creationId xmlns:p14="http://schemas.microsoft.com/office/powerpoint/2010/main" val="37139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Release Detection Equipment Tests Continued…</a:t>
            </a:r>
          </a:p>
        </p:txBody>
      </p:sp>
      <p:sp>
        <p:nvSpPr>
          <p:cNvPr id="3" name="Content Placeholder 2"/>
          <p:cNvSpPr>
            <a:spLocks noGrp="1"/>
          </p:cNvSpPr>
          <p:nvPr>
            <p:ph idx="1"/>
          </p:nvPr>
        </p:nvSpPr>
        <p:spPr/>
        <p:txBody>
          <a:bodyPr/>
          <a:lstStyle/>
          <a:p>
            <a:endParaRPr lang="en-US" dirty="0"/>
          </a:p>
          <a:p>
            <a:r>
              <a:rPr lang="en-US" dirty="0"/>
              <a:t>Automatic Line Leak Detector</a:t>
            </a:r>
          </a:p>
          <a:p>
            <a:pPr lvl="1"/>
            <a:r>
              <a:rPr lang="en-US" dirty="0"/>
              <a:t>Simulate a leak which determines </a:t>
            </a:r>
          </a:p>
          <a:p>
            <a:pPr marL="768096" lvl="2" indent="0">
              <a:buNone/>
            </a:pPr>
            <a:r>
              <a:rPr lang="en-US" dirty="0"/>
              <a:t>capability to detect a leak</a:t>
            </a:r>
          </a:p>
          <a:p>
            <a:pPr marL="768096" lvl="2" indent="0">
              <a:buNone/>
            </a:pPr>
            <a:endParaRPr lang="en-US" dirty="0"/>
          </a:p>
          <a:p>
            <a:pPr marL="411480" lvl="2" indent="-342900">
              <a:spcBef>
                <a:spcPts val="700"/>
              </a:spcBef>
              <a:buClr>
                <a:schemeClr val="tx2"/>
              </a:buClr>
              <a:buSzPct val="95000"/>
              <a:buFont typeface="Wingdings"/>
              <a:buChar char=""/>
            </a:pPr>
            <a:r>
              <a:rPr lang="en-US" sz="3000" dirty="0"/>
              <a:t>Vacuum pumps and pressure gauges</a:t>
            </a:r>
          </a:p>
          <a:p>
            <a:pPr marL="676656" lvl="3" indent="-342900">
              <a:buClr>
                <a:schemeClr val="accent2"/>
              </a:buClr>
              <a:buSzPct val="95000"/>
              <a:buFont typeface="Wingdings"/>
              <a:buChar char=""/>
            </a:pPr>
            <a:r>
              <a:rPr lang="en-US" sz="2600" dirty="0"/>
              <a:t>Ensure proper communication with sensors and controller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783560"/>
            <a:ext cx="1843499"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200400"/>
            <a:ext cx="919162" cy="14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58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Additional Requirements for Operation and Maintenance</a:t>
            </a:r>
            <a:br>
              <a:rPr lang="en-US" dirty="0"/>
            </a:br>
            <a:endParaRPr lang="en-US" dirty="0"/>
          </a:p>
        </p:txBody>
      </p:sp>
      <p:sp>
        <p:nvSpPr>
          <p:cNvPr id="3" name="Content Placeholder 2"/>
          <p:cNvSpPr>
            <a:spLocks noGrp="1"/>
          </p:cNvSpPr>
          <p:nvPr>
            <p:ph idx="1"/>
          </p:nvPr>
        </p:nvSpPr>
        <p:spPr>
          <a:xfrm>
            <a:off x="914400" y="1783560"/>
            <a:ext cx="7772400" cy="4845840"/>
          </a:xfrm>
        </p:spPr>
        <p:txBody>
          <a:bodyPr>
            <a:normAutofit lnSpcReduction="10000"/>
          </a:bodyPr>
          <a:lstStyle/>
          <a:p>
            <a:pPr lvl="1"/>
            <a:r>
              <a:rPr lang="en-US" dirty="0"/>
              <a:t>Beginning </a:t>
            </a:r>
            <a:r>
              <a:rPr lang="en-US" dirty="0">
                <a:solidFill>
                  <a:schemeClr val="accent1"/>
                </a:solidFill>
              </a:rPr>
              <a:t>October 13, 2021</a:t>
            </a:r>
            <a:r>
              <a:rPr lang="en-US" dirty="0"/>
              <a:t>, these tests and inspections must be conducted following: </a:t>
            </a:r>
          </a:p>
          <a:p>
            <a:pPr lvl="2"/>
            <a:r>
              <a:rPr lang="en-US" dirty="0"/>
              <a:t>Manufacturer’s instructions,</a:t>
            </a:r>
          </a:p>
          <a:p>
            <a:pPr lvl="2"/>
            <a:r>
              <a:rPr lang="en-US" dirty="0"/>
              <a:t>Code of practice, or</a:t>
            </a:r>
          </a:p>
          <a:p>
            <a:pPr lvl="2"/>
            <a:r>
              <a:rPr lang="en-US" dirty="0"/>
              <a:t>Requirements determined by the department no less protective of the environment</a:t>
            </a:r>
          </a:p>
          <a:p>
            <a:pPr lvl="1"/>
            <a:r>
              <a:rPr lang="en-US" dirty="0"/>
              <a:t>Currently, there is one code of practice:  PEI RP 1200, </a:t>
            </a:r>
            <a:r>
              <a:rPr lang="en-US" i="1" dirty="0"/>
              <a:t>Recommended Practices for the Testing and Verification of Spill, Overfill, Leak Detection and Secondary Equipment at UST Facilities</a:t>
            </a:r>
          </a:p>
          <a:p>
            <a:pPr lvl="1"/>
            <a:r>
              <a:rPr lang="en-US" dirty="0">
                <a:solidFill>
                  <a:schemeClr val="accent1"/>
                </a:solidFill>
              </a:rPr>
              <a:t>These tests and inspections must be performed by a MTDEQ licensee.</a:t>
            </a:r>
          </a:p>
        </p:txBody>
      </p:sp>
    </p:spTree>
    <p:extLst>
      <p:ext uri="{BB962C8B-B14F-4D97-AF65-F5344CB8AC3E}">
        <p14:creationId xmlns:p14="http://schemas.microsoft.com/office/powerpoint/2010/main" val="395013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Deferrals</a:t>
            </a:r>
          </a:p>
        </p:txBody>
      </p:sp>
      <p:sp>
        <p:nvSpPr>
          <p:cNvPr id="3" name="Content Placeholder 2"/>
          <p:cNvSpPr>
            <a:spLocks noGrp="1"/>
          </p:cNvSpPr>
          <p:nvPr>
            <p:ph idx="1"/>
          </p:nvPr>
        </p:nvSpPr>
        <p:spPr>
          <a:xfrm>
            <a:off x="762000" y="1295400"/>
            <a:ext cx="7772400" cy="5410200"/>
          </a:xfrm>
        </p:spPr>
        <p:txBody>
          <a:bodyPr>
            <a:normAutofit/>
          </a:bodyPr>
          <a:lstStyle/>
          <a:p>
            <a:r>
              <a:rPr lang="en-US" dirty="0"/>
              <a:t>Airport hydrant fuel distribution systems</a:t>
            </a:r>
          </a:p>
          <a:p>
            <a:pPr lvl="1"/>
            <a:r>
              <a:rPr lang="en-US" dirty="0"/>
              <a:t>“An UST system which fuels aircraft and operates under high pressure with large diameter piping that typically terminates into one or more hydrants (fill stands)”.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7" y="3886200"/>
            <a:ext cx="819822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91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US" dirty="0"/>
              <a:t>Airport Hydrant Systems Continued</a:t>
            </a:r>
          </a:p>
        </p:txBody>
      </p:sp>
      <p:sp>
        <p:nvSpPr>
          <p:cNvPr id="4" name="Content Placeholder 3"/>
          <p:cNvSpPr>
            <a:spLocks noGrp="1"/>
          </p:cNvSpPr>
          <p:nvPr>
            <p:ph idx="1"/>
          </p:nvPr>
        </p:nvSpPr>
        <p:spPr/>
        <p:txBody>
          <a:bodyPr>
            <a:normAutofit lnSpcReduction="10000"/>
          </a:bodyPr>
          <a:lstStyle/>
          <a:p>
            <a:r>
              <a:rPr lang="en-US" dirty="0"/>
              <a:t>Airport hydrant systems are no longer deferred from regulations.</a:t>
            </a:r>
          </a:p>
          <a:p>
            <a:r>
              <a:rPr lang="en-US" dirty="0"/>
              <a:t>Because of the large diameter piping and differences in maintenance requirements for airport hydrant systems, Subpart K of 40 CFR 280 was created to specifically address airport hydrant systems, as well as field-constructed tanks.</a:t>
            </a:r>
          </a:p>
          <a:p>
            <a:r>
              <a:rPr lang="en-US" dirty="0"/>
              <a:t>Currently, no systems in Montana meet this EPA definition.</a:t>
            </a:r>
          </a:p>
        </p:txBody>
      </p:sp>
    </p:spTree>
    <p:extLst>
      <p:ext uri="{BB962C8B-B14F-4D97-AF65-F5344CB8AC3E}">
        <p14:creationId xmlns:p14="http://schemas.microsoft.com/office/powerpoint/2010/main" val="134531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Deferrals Continued…</a:t>
            </a:r>
          </a:p>
        </p:txBody>
      </p:sp>
      <p:sp>
        <p:nvSpPr>
          <p:cNvPr id="3" name="Content Placeholder 2"/>
          <p:cNvSpPr>
            <a:spLocks noGrp="1"/>
          </p:cNvSpPr>
          <p:nvPr>
            <p:ph idx="1"/>
          </p:nvPr>
        </p:nvSpPr>
        <p:spPr>
          <a:xfrm>
            <a:off x="914400" y="1295400"/>
            <a:ext cx="7772400" cy="5060160"/>
          </a:xfrm>
        </p:spPr>
        <p:txBody>
          <a:bodyPr>
            <a:normAutofit lnSpcReduction="10000"/>
          </a:bodyPr>
          <a:lstStyle/>
          <a:p>
            <a:r>
              <a:rPr lang="en-US" dirty="0"/>
              <a:t>Field-constructed tanks</a:t>
            </a:r>
          </a:p>
          <a:p>
            <a:pPr lvl="1"/>
            <a:r>
              <a:rPr lang="en-US" dirty="0"/>
              <a:t>Also addressed in 40 CFR 280, Subpart K</a:t>
            </a:r>
          </a:p>
          <a:p>
            <a:pPr lvl="1"/>
            <a:r>
              <a:rPr lang="en-US" dirty="0"/>
              <a:t>A tank constructed of concrete that is poured in the field, or a steel or fiberglass tank primarily fabricated in the field.</a:t>
            </a:r>
          </a:p>
          <a:p>
            <a:pPr lvl="2"/>
            <a:r>
              <a:rPr lang="en-US" dirty="0"/>
              <a:t>Tanks that are primarily factory built, but assembled in the field, are considered factory built tanks.</a:t>
            </a:r>
          </a:p>
          <a:p>
            <a:pPr lvl="2"/>
            <a:r>
              <a:rPr lang="en-US" dirty="0"/>
              <a:t>Tanks with components primarily manufactured in a factory with minimal assembly in the field, are considered factory built tanks.</a:t>
            </a:r>
          </a:p>
          <a:p>
            <a:pPr lvl="1"/>
            <a:r>
              <a:rPr lang="en-US" dirty="0"/>
              <a:t>Montana does not currently have any field-constructed tanks.</a:t>
            </a:r>
          </a:p>
        </p:txBody>
      </p:sp>
    </p:spTree>
    <p:extLst>
      <p:ext uri="{BB962C8B-B14F-4D97-AF65-F5344CB8AC3E}">
        <p14:creationId xmlns:p14="http://schemas.microsoft.com/office/powerpoint/2010/main" val="88197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Deferrals Continued…</a:t>
            </a:r>
          </a:p>
        </p:txBody>
      </p:sp>
      <p:sp>
        <p:nvSpPr>
          <p:cNvPr id="3" name="Content Placeholder 2"/>
          <p:cNvSpPr>
            <a:spLocks noGrp="1"/>
          </p:cNvSpPr>
          <p:nvPr>
            <p:ph idx="1"/>
          </p:nvPr>
        </p:nvSpPr>
        <p:spPr/>
        <p:txBody>
          <a:bodyPr>
            <a:normAutofit/>
          </a:bodyPr>
          <a:lstStyle/>
          <a:p>
            <a:r>
              <a:rPr lang="en-US" dirty="0"/>
              <a:t>USTs storing fuel solely for use by Emergency Power Generators</a:t>
            </a:r>
          </a:p>
          <a:p>
            <a:pPr lvl="1"/>
            <a:r>
              <a:rPr lang="en-US" dirty="0"/>
              <a:t>Deferral for release detection has been removed </a:t>
            </a:r>
          </a:p>
          <a:p>
            <a:pPr lvl="1"/>
            <a:r>
              <a:rPr lang="en-US" dirty="0"/>
              <a:t>Federal regulatory requirements align with Montana’s  current UST Program regulations on EPGs</a:t>
            </a:r>
          </a:p>
          <a:p>
            <a:pPr marL="454914" lvl="1"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841" y="4114800"/>
            <a:ext cx="3633787" cy="261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1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a:t>
            </a:r>
          </a:p>
        </p:txBody>
      </p:sp>
      <p:sp>
        <p:nvSpPr>
          <p:cNvPr id="3" name="Content Placeholder 2"/>
          <p:cNvSpPr>
            <a:spLocks noGrp="1"/>
          </p:cNvSpPr>
          <p:nvPr>
            <p:ph idx="1"/>
          </p:nvPr>
        </p:nvSpPr>
        <p:spPr>
          <a:xfrm>
            <a:off x="914400" y="1295400"/>
            <a:ext cx="7772400" cy="5060160"/>
          </a:xfrm>
        </p:spPr>
        <p:txBody>
          <a:bodyPr>
            <a:normAutofit fontScale="92500" lnSpcReduction="20000"/>
          </a:bodyPr>
          <a:lstStyle/>
          <a:p>
            <a:r>
              <a:rPr lang="en-US" dirty="0">
                <a:solidFill>
                  <a:srgbClr val="FF0000"/>
                </a:solidFill>
              </a:rPr>
              <a:t>Vent line flow restrictors </a:t>
            </a:r>
            <a:r>
              <a:rPr lang="en-US" dirty="0"/>
              <a:t>(ball float vent valves) - are no longer an option for overfill protection in new UST systems and when these devices need to be replaced.</a:t>
            </a:r>
          </a:p>
          <a:p>
            <a:r>
              <a:rPr lang="en-US" dirty="0">
                <a:solidFill>
                  <a:srgbClr val="FF0000"/>
                </a:solidFill>
              </a:rPr>
              <a:t>Replacement of piping</a:t>
            </a:r>
            <a:r>
              <a:rPr lang="en-US" dirty="0"/>
              <a:t> – updated from “over”   50 % to 50% or more.</a:t>
            </a:r>
          </a:p>
          <a:p>
            <a:r>
              <a:rPr lang="en-US" dirty="0">
                <a:solidFill>
                  <a:srgbClr val="FF0000"/>
                </a:solidFill>
              </a:rPr>
              <a:t>Under-dispenser containment</a:t>
            </a:r>
            <a:r>
              <a:rPr lang="en-US" dirty="0"/>
              <a:t>– UDC must be installed when dispensers and equipment necessary to connect to the dispenser is replaced – includes check valves, shear valves, unburied risers or flex connectors, or other transitional components that are underneath the dispenser and used to connect the dispenser to the UG piping.</a:t>
            </a:r>
          </a:p>
        </p:txBody>
      </p:sp>
    </p:spTree>
    <p:extLst>
      <p:ext uri="{BB962C8B-B14F-4D97-AF65-F5344CB8AC3E}">
        <p14:creationId xmlns:p14="http://schemas.microsoft.com/office/powerpoint/2010/main" val="249243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EDBA-4788-4307-AD23-ABD34138FC87}"/>
              </a:ext>
            </a:extLst>
          </p:cNvPr>
          <p:cNvSpPr>
            <a:spLocks noGrp="1"/>
          </p:cNvSpPr>
          <p:nvPr>
            <p:ph type="title"/>
          </p:nvPr>
        </p:nvSpPr>
        <p:spPr/>
        <p:txBody>
          <a:bodyPr/>
          <a:lstStyle/>
          <a:p>
            <a:r>
              <a:rPr lang="en-US" dirty="0"/>
              <a:t>Other Changes Continued…</a:t>
            </a:r>
          </a:p>
        </p:txBody>
      </p:sp>
      <p:sp>
        <p:nvSpPr>
          <p:cNvPr id="3" name="Content Placeholder 2">
            <a:extLst>
              <a:ext uri="{FF2B5EF4-FFF2-40B4-BE49-F238E27FC236}">
                <a16:creationId xmlns:a16="http://schemas.microsoft.com/office/drawing/2014/main" id="{92698906-3A46-4DD3-BE6B-DE44610EBD60}"/>
              </a:ext>
            </a:extLst>
          </p:cNvPr>
          <p:cNvSpPr>
            <a:spLocks noGrp="1"/>
          </p:cNvSpPr>
          <p:nvPr>
            <p:ph idx="1"/>
          </p:nvPr>
        </p:nvSpPr>
        <p:spPr/>
        <p:txBody>
          <a:bodyPr/>
          <a:lstStyle/>
          <a:p>
            <a:r>
              <a:rPr lang="en-US" dirty="0">
                <a:solidFill>
                  <a:srgbClr val="FF0000"/>
                </a:solidFill>
              </a:rPr>
              <a:t>ALLDs and ISM </a:t>
            </a:r>
            <a:r>
              <a:rPr lang="en-US" dirty="0"/>
              <a:t>– 3.0 gph requirement 10 PSI line pressure within one hour.   Effective now.</a:t>
            </a:r>
          </a:p>
          <a:p>
            <a:r>
              <a:rPr lang="en-US" dirty="0">
                <a:solidFill>
                  <a:srgbClr val="FF0000"/>
                </a:solidFill>
              </a:rPr>
              <a:t>Removal of 5.0 gph ALLD re-test  </a:t>
            </a:r>
            <a:r>
              <a:rPr lang="en-US" dirty="0"/>
              <a:t>-   Failure of annual 3.0 gph test is a failure and must be replaced.  Effective now.</a:t>
            </a:r>
          </a:p>
          <a:p>
            <a:r>
              <a:rPr lang="en-US" dirty="0">
                <a:solidFill>
                  <a:srgbClr val="FF0000"/>
                </a:solidFill>
              </a:rPr>
              <a:t>Vapor and GW monitoring  </a:t>
            </a:r>
            <a:r>
              <a:rPr lang="en-US" dirty="0"/>
              <a:t>- allowed as a leak detection method until October 13, 2023.</a:t>
            </a:r>
          </a:p>
        </p:txBody>
      </p:sp>
    </p:spTree>
    <p:extLst>
      <p:ext uri="{BB962C8B-B14F-4D97-AF65-F5344CB8AC3E}">
        <p14:creationId xmlns:p14="http://schemas.microsoft.com/office/powerpoint/2010/main" val="87509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 Continued…</a:t>
            </a:r>
          </a:p>
        </p:txBody>
      </p:sp>
      <p:sp>
        <p:nvSpPr>
          <p:cNvPr id="3" name="Content Placeholder 2"/>
          <p:cNvSpPr>
            <a:spLocks noGrp="1"/>
          </p:cNvSpPr>
          <p:nvPr>
            <p:ph idx="1"/>
          </p:nvPr>
        </p:nvSpPr>
        <p:spPr>
          <a:xfrm>
            <a:off x="901831" y="1219200"/>
            <a:ext cx="7772400" cy="5410200"/>
          </a:xfrm>
        </p:spPr>
        <p:txBody>
          <a:bodyPr>
            <a:normAutofit/>
          </a:bodyPr>
          <a:lstStyle/>
          <a:p>
            <a:r>
              <a:rPr lang="en-US" dirty="0"/>
              <a:t>Compatibility</a:t>
            </a:r>
          </a:p>
          <a:p>
            <a:pPr lvl="1"/>
            <a:r>
              <a:rPr lang="en-US" dirty="0"/>
              <a:t>Definition of Motor fuel now clarifies the regulated substance to include hydrocarbons derived from non-petroleum sources, such as biomass, plant material, organic waste and shale oil.</a:t>
            </a:r>
          </a:p>
          <a:p>
            <a:pPr lvl="1"/>
            <a:r>
              <a:rPr lang="en-US" dirty="0"/>
              <a:t>Owners and operators must demonstrate compatibility of regulated substances containing greater than 10% ethanol and substances greater than 20% biodiesel.</a:t>
            </a:r>
          </a:p>
          <a:p>
            <a:pPr lvl="1"/>
            <a:r>
              <a:rPr lang="en-US" dirty="0"/>
              <a:t>Owners and operators still must use UST systems that are compatible with the substance stored.</a:t>
            </a:r>
          </a:p>
        </p:txBody>
      </p:sp>
    </p:spTree>
    <p:extLst>
      <p:ext uri="{BB962C8B-B14F-4D97-AF65-F5344CB8AC3E}">
        <p14:creationId xmlns:p14="http://schemas.microsoft.com/office/powerpoint/2010/main" val="393377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219200"/>
            <a:ext cx="7772400" cy="5136360"/>
          </a:xfrm>
        </p:spPr>
        <p:txBody>
          <a:bodyPr>
            <a:normAutofit lnSpcReduction="10000"/>
          </a:bodyPr>
          <a:lstStyle/>
          <a:p>
            <a:r>
              <a:rPr lang="en-US" dirty="0"/>
              <a:t>Owners and operators must demonstrate compatibility with the UST system:</a:t>
            </a:r>
          </a:p>
          <a:p>
            <a:endParaRPr lang="en-US" dirty="0"/>
          </a:p>
          <a:p>
            <a:pPr marL="68580" indent="0">
              <a:buNone/>
            </a:pPr>
            <a:endParaRPr lang="en-US" dirty="0"/>
          </a:p>
          <a:p>
            <a:endParaRPr lang="en-US" dirty="0"/>
          </a:p>
          <a:p>
            <a:pPr marL="68580" indent="0">
              <a:buNone/>
            </a:pPr>
            <a:endParaRPr lang="en-US" dirty="0"/>
          </a:p>
          <a:p>
            <a:pPr marL="68580" indent="0">
              <a:buNone/>
            </a:pPr>
            <a:endParaRPr lang="en-US" dirty="0"/>
          </a:p>
          <a:p>
            <a:pPr marL="68580" indent="0">
              <a:buNone/>
            </a:pPr>
            <a:endParaRPr lang="en-US" dirty="0"/>
          </a:p>
          <a:p>
            <a:pPr lvl="1"/>
            <a:r>
              <a:rPr lang="en-US" dirty="0"/>
              <a:t>Tank, piping, containment sumps, pumping equipment, release detection equipment, spill equipment, and overfill equipment.</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64"/>
          <a:stretch/>
        </p:blipFill>
        <p:spPr bwMode="auto">
          <a:xfrm>
            <a:off x="2743200" y="2092006"/>
            <a:ext cx="3352800" cy="29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67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pPr algn="ctr"/>
            <a:r>
              <a:rPr lang="en-US" dirty="0"/>
              <a:t>The new 2018 Montana UST rules – October 9, 2018</a:t>
            </a:r>
          </a:p>
        </p:txBody>
      </p:sp>
      <p:sp>
        <p:nvSpPr>
          <p:cNvPr id="3" name="Content Placeholder 2"/>
          <p:cNvSpPr>
            <a:spLocks noGrp="1"/>
          </p:cNvSpPr>
          <p:nvPr>
            <p:ph idx="1"/>
          </p:nvPr>
        </p:nvSpPr>
        <p:spPr>
          <a:xfrm>
            <a:off x="914400" y="2438400"/>
            <a:ext cx="7772400" cy="3398040"/>
          </a:xfrm>
        </p:spPr>
        <p:txBody>
          <a:bodyPr/>
          <a:lstStyle/>
          <a:p>
            <a:pPr marL="68580" indent="0">
              <a:buNone/>
            </a:pPr>
            <a:endParaRPr lang="en-US" dirty="0"/>
          </a:p>
          <a:p>
            <a:pPr marL="68580" indent="0">
              <a:buNone/>
            </a:pPr>
            <a:endParaRPr lang="en-US" dirty="0"/>
          </a:p>
        </p:txBody>
      </p:sp>
      <p:sp>
        <p:nvSpPr>
          <p:cNvPr id="5" name="TextBox 4">
            <a:extLst>
              <a:ext uri="{FF2B5EF4-FFF2-40B4-BE49-F238E27FC236}">
                <a16:creationId xmlns:a16="http://schemas.microsoft.com/office/drawing/2014/main" id="{8AA1F4A3-837A-4270-97B9-CFB1CE28B2D1}"/>
              </a:ext>
            </a:extLst>
          </p:cNvPr>
          <p:cNvSpPr txBox="1"/>
          <p:nvPr/>
        </p:nvSpPr>
        <p:spPr>
          <a:xfrm>
            <a:off x="3200400" y="2438400"/>
            <a:ext cx="4724400" cy="830997"/>
          </a:xfrm>
          <a:prstGeom prst="rect">
            <a:avLst/>
          </a:prstGeom>
          <a:noFill/>
        </p:spPr>
        <p:txBody>
          <a:bodyPr wrap="square" rtlCol="0">
            <a:spAutoFit/>
          </a:bodyPr>
          <a:lstStyle/>
          <a:p>
            <a:r>
              <a:rPr lang="en-US" sz="4800" dirty="0">
                <a:solidFill>
                  <a:schemeClr val="bg1"/>
                </a:solidFill>
              </a:rPr>
              <a:t>October 6, 2018</a:t>
            </a:r>
          </a:p>
        </p:txBody>
      </p:sp>
      <p:pic>
        <p:nvPicPr>
          <p:cNvPr id="1026" name="Picture 2" descr="Image result for image of ust walkthrough inspection">
            <a:extLst>
              <a:ext uri="{FF2B5EF4-FFF2-40B4-BE49-F238E27FC236}">
                <a16:creationId xmlns:a16="http://schemas.microsoft.com/office/drawing/2014/main" id="{5BA659BA-0DB9-4723-BFBE-598579E96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579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295400"/>
            <a:ext cx="7772400" cy="5060160"/>
          </a:xfrm>
        </p:spPr>
        <p:txBody>
          <a:bodyPr>
            <a:normAutofit fontScale="92500" lnSpcReduction="10000"/>
          </a:bodyPr>
          <a:lstStyle/>
          <a:p>
            <a:r>
              <a:rPr lang="en-US" dirty="0"/>
              <a:t>Owners and operators may demonstrate compatibility of the UST system by using one of the following options:</a:t>
            </a:r>
          </a:p>
          <a:p>
            <a:pPr marL="969264" lvl="1" indent="-514350">
              <a:buFont typeface="+mj-lt"/>
              <a:buAutoNum type="arabicPeriod"/>
            </a:pPr>
            <a:r>
              <a:rPr lang="en-US" dirty="0"/>
              <a:t>Certification of listing of UST system equipment or components by a nationally recognized, independent testing laboratory for use with the substance stored; or</a:t>
            </a:r>
          </a:p>
          <a:p>
            <a:pPr marL="969264" lvl="1" indent="-514350">
              <a:buFont typeface="+mj-lt"/>
              <a:buAutoNum type="arabicPeriod"/>
            </a:pPr>
            <a:r>
              <a:rPr lang="en-US" dirty="0"/>
              <a:t>Equipment or component manufacturer approval.  The manufacturer’s approval must be in writing, indicate an affirmative state of compatibility, specify the range of biofuel blends the equipment or component is compatible with, and be from the equipment or component manufacturer; or</a:t>
            </a:r>
          </a:p>
        </p:txBody>
      </p:sp>
    </p:spTree>
    <p:extLst>
      <p:ext uri="{BB962C8B-B14F-4D97-AF65-F5344CB8AC3E}">
        <p14:creationId xmlns:p14="http://schemas.microsoft.com/office/powerpoint/2010/main" val="16422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Continued…</a:t>
            </a:r>
          </a:p>
        </p:txBody>
      </p:sp>
      <p:sp>
        <p:nvSpPr>
          <p:cNvPr id="3" name="Content Placeholder 2"/>
          <p:cNvSpPr>
            <a:spLocks noGrp="1"/>
          </p:cNvSpPr>
          <p:nvPr>
            <p:ph idx="1"/>
          </p:nvPr>
        </p:nvSpPr>
        <p:spPr>
          <a:xfrm>
            <a:off x="914400" y="1447800"/>
            <a:ext cx="7772400" cy="4907760"/>
          </a:xfrm>
        </p:spPr>
        <p:txBody>
          <a:bodyPr>
            <a:normAutofit/>
          </a:bodyPr>
          <a:lstStyle/>
          <a:p>
            <a:pPr marL="969264" lvl="1" indent="-514350">
              <a:buFont typeface="+mj-lt"/>
              <a:buAutoNum type="arabicPeriod" startAt="3"/>
            </a:pPr>
            <a:r>
              <a:rPr lang="en-US" dirty="0"/>
              <a:t>Use another option determined by the implementing agency to be no less protective of human health and the environment.</a:t>
            </a:r>
          </a:p>
          <a:p>
            <a:r>
              <a:rPr lang="en-US" dirty="0"/>
              <a:t>Owners and operators must maintain records documenting compliance as long as the UST system is used to store the regulated substance.</a:t>
            </a:r>
          </a:p>
        </p:txBody>
      </p:sp>
    </p:spTree>
    <p:extLst>
      <p:ext uri="{BB962C8B-B14F-4D97-AF65-F5344CB8AC3E}">
        <p14:creationId xmlns:p14="http://schemas.microsoft.com/office/powerpoint/2010/main" val="97195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5D51-C9DC-4D40-89DB-A8007662B9D6}"/>
              </a:ext>
            </a:extLst>
          </p:cNvPr>
          <p:cNvSpPr>
            <a:spLocks noGrp="1"/>
          </p:cNvSpPr>
          <p:nvPr>
            <p:ph type="title"/>
          </p:nvPr>
        </p:nvSpPr>
        <p:spPr>
          <a:xfrm>
            <a:off x="914400" y="152400"/>
            <a:ext cx="7772400" cy="914400"/>
          </a:xfrm>
        </p:spPr>
        <p:txBody>
          <a:bodyPr/>
          <a:lstStyle/>
          <a:p>
            <a:r>
              <a:rPr lang="en-US" dirty="0"/>
              <a:t>Compatibility Continued…</a:t>
            </a:r>
          </a:p>
        </p:txBody>
      </p:sp>
      <p:sp>
        <p:nvSpPr>
          <p:cNvPr id="3" name="Content Placeholder 2">
            <a:extLst>
              <a:ext uri="{FF2B5EF4-FFF2-40B4-BE49-F238E27FC236}">
                <a16:creationId xmlns:a16="http://schemas.microsoft.com/office/drawing/2014/main" id="{C9D66C81-478C-45E4-89EC-4CD7C9F10FF3}"/>
              </a:ext>
            </a:extLst>
          </p:cNvPr>
          <p:cNvSpPr>
            <a:spLocks noGrp="1"/>
          </p:cNvSpPr>
          <p:nvPr>
            <p:ph idx="1"/>
          </p:nvPr>
        </p:nvSpPr>
        <p:spPr>
          <a:xfrm>
            <a:off x="914400" y="838200"/>
            <a:ext cx="7772400" cy="5517360"/>
          </a:xfrm>
        </p:spPr>
        <p:txBody>
          <a:bodyPr/>
          <a:lstStyle/>
          <a:p>
            <a:r>
              <a:rPr lang="en-US" dirty="0">
                <a:solidFill>
                  <a:schemeClr val="accent6">
                    <a:lumMod val="60000"/>
                    <a:lumOff val="40000"/>
                  </a:schemeClr>
                </a:solidFill>
                <a:hlinkClick r:id="rId3"/>
              </a:rPr>
              <a:t>https://www.epa.gov/ust/emerging-fuels-and-underground-storage-tanks-usts</a:t>
            </a:r>
            <a:endParaRPr lang="en-US" dirty="0">
              <a:solidFill>
                <a:schemeClr val="accent6">
                  <a:lumMod val="60000"/>
                  <a:lumOff val="40000"/>
                </a:schemeClr>
              </a:solidFill>
            </a:endParaRPr>
          </a:p>
          <a:p>
            <a:endParaRPr lang="en-US" dirty="0"/>
          </a:p>
        </p:txBody>
      </p:sp>
      <p:pic>
        <p:nvPicPr>
          <p:cNvPr id="7" name="Picture 6">
            <a:extLst>
              <a:ext uri="{FF2B5EF4-FFF2-40B4-BE49-F238E27FC236}">
                <a16:creationId xmlns:a16="http://schemas.microsoft.com/office/drawing/2014/main" id="{257395FB-0FE8-45AD-99E2-66D6A3900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37" y="1926435"/>
            <a:ext cx="8630469" cy="4855365"/>
          </a:xfrm>
          <a:prstGeom prst="rect">
            <a:avLst/>
          </a:prstGeom>
        </p:spPr>
      </p:pic>
    </p:spTree>
    <p:extLst>
      <p:ext uri="{BB962C8B-B14F-4D97-AF65-F5344CB8AC3E}">
        <p14:creationId xmlns:p14="http://schemas.microsoft.com/office/powerpoint/2010/main" val="86565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en-US" dirty="0"/>
              <a:t>Other Changes Continued…</a:t>
            </a:r>
          </a:p>
        </p:txBody>
      </p:sp>
      <p:sp>
        <p:nvSpPr>
          <p:cNvPr id="3" name="Content Placeholder 2"/>
          <p:cNvSpPr>
            <a:spLocks noGrp="1"/>
          </p:cNvSpPr>
          <p:nvPr>
            <p:ph idx="1"/>
          </p:nvPr>
        </p:nvSpPr>
        <p:spPr>
          <a:xfrm>
            <a:off x="457200" y="990600"/>
            <a:ext cx="7772400" cy="5715000"/>
          </a:xfrm>
        </p:spPr>
        <p:txBody>
          <a:bodyPr>
            <a:normAutofit/>
          </a:bodyPr>
          <a:lstStyle/>
          <a:p>
            <a:r>
              <a:rPr lang="en-US" dirty="0"/>
              <a:t>Interstitial Monitoring Results</a:t>
            </a:r>
          </a:p>
          <a:p>
            <a:pPr lvl="1"/>
            <a:r>
              <a:rPr lang="en-US" dirty="0"/>
              <a:t>The old federal regulations</a:t>
            </a:r>
          </a:p>
          <a:p>
            <a:pPr marL="454914" lvl="1" indent="0">
              <a:buNone/>
            </a:pPr>
            <a:r>
              <a:rPr lang="en-US" dirty="0"/>
              <a:t>     implicitly covered interstitial </a:t>
            </a:r>
          </a:p>
          <a:p>
            <a:pPr marL="454914" lvl="1" indent="0">
              <a:buNone/>
            </a:pPr>
            <a:r>
              <a:rPr lang="en-US" dirty="0"/>
              <a:t>     monitoring when reporting suspect releases    </a:t>
            </a:r>
          </a:p>
          <a:p>
            <a:pPr marL="454914" lvl="1" indent="0">
              <a:buNone/>
            </a:pPr>
            <a:r>
              <a:rPr lang="en-US" dirty="0"/>
              <a:t>     because it was a method of leak detection.</a:t>
            </a:r>
          </a:p>
          <a:p>
            <a:pPr lvl="1"/>
            <a:r>
              <a:rPr lang="en-US" dirty="0"/>
              <a:t>The updated regulations now explicitly cover interstitial monitoring with regard to suspect releases.</a:t>
            </a:r>
          </a:p>
          <a:p>
            <a:pPr lvl="2"/>
            <a:r>
              <a:rPr lang="en-US" dirty="0"/>
              <a:t>Liquid in interstitial spaces of secondarily UST systems is now an unusual operating condition, as well as an ISM alarm</a:t>
            </a:r>
          </a:p>
          <a:p>
            <a:pPr lvl="3"/>
            <a:r>
              <a:rPr lang="en-US" dirty="0"/>
              <a:t>Leaks must be investigated, addressed and as necessary, reported.</a:t>
            </a:r>
          </a:p>
          <a:p>
            <a:pPr marL="454914" lvl="1"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84736"/>
            <a:ext cx="1905000" cy="134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92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EA86-1B1C-466D-9AA3-77566CE09AD6}"/>
              </a:ext>
            </a:extLst>
          </p:cNvPr>
          <p:cNvSpPr>
            <a:spLocks noGrp="1"/>
          </p:cNvSpPr>
          <p:nvPr>
            <p:ph type="title"/>
          </p:nvPr>
        </p:nvSpPr>
        <p:spPr/>
        <p:txBody>
          <a:bodyPr/>
          <a:lstStyle/>
          <a:p>
            <a:r>
              <a:rPr lang="en-US" dirty="0"/>
              <a:t>Link to our regulations:</a:t>
            </a:r>
          </a:p>
        </p:txBody>
      </p:sp>
      <p:sp>
        <p:nvSpPr>
          <p:cNvPr id="3" name="Content Placeholder 2">
            <a:extLst>
              <a:ext uri="{FF2B5EF4-FFF2-40B4-BE49-F238E27FC236}">
                <a16:creationId xmlns:a16="http://schemas.microsoft.com/office/drawing/2014/main" id="{2E904BB1-365E-49C7-B98C-B91664EDB16E}"/>
              </a:ext>
            </a:extLst>
          </p:cNvPr>
          <p:cNvSpPr>
            <a:spLocks noGrp="1"/>
          </p:cNvSpPr>
          <p:nvPr>
            <p:ph idx="1"/>
          </p:nvPr>
        </p:nvSpPr>
        <p:spPr/>
        <p:txBody>
          <a:bodyPr/>
          <a:lstStyle/>
          <a:p>
            <a:r>
              <a:rPr lang="en-US" dirty="0"/>
              <a:t>On our website under Resources, Laws and Rules:</a:t>
            </a:r>
          </a:p>
          <a:p>
            <a:pPr marL="454914" lvl="1" indent="0">
              <a:buNone/>
            </a:pPr>
            <a:r>
              <a:rPr lang="en-US" dirty="0">
                <a:hlinkClick r:id="rId2"/>
              </a:rPr>
              <a:t>http://mtrules.org/gateway/ChapterHome.asp?Chapter=17%2E56</a:t>
            </a:r>
            <a:endParaRPr lang="en-US" dirty="0"/>
          </a:p>
          <a:p>
            <a:pPr marL="454914" lvl="1" indent="0">
              <a:buNone/>
            </a:pPr>
            <a:endParaRPr lang="en-US" dirty="0"/>
          </a:p>
          <a:p>
            <a:r>
              <a:rPr lang="en-US" dirty="0"/>
              <a:t>Monthly walkthrough inspection checklist: </a:t>
            </a:r>
            <a:r>
              <a:rPr lang="en-US" dirty="0">
                <a:hlinkClick r:id="rId3"/>
              </a:rPr>
              <a:t>http://deq.mt.gov/Portals/112/Land/UST/Documents/PDFfiles/WalkthroughInspectionForm.pdf</a:t>
            </a:r>
            <a:endParaRPr lang="en-US" dirty="0"/>
          </a:p>
          <a:p>
            <a:endParaRPr lang="en-US" dirty="0"/>
          </a:p>
          <a:p>
            <a:pPr marL="68580" indent="0">
              <a:buNone/>
            </a:pPr>
            <a:endParaRPr lang="en-US" dirty="0"/>
          </a:p>
        </p:txBody>
      </p:sp>
    </p:spTree>
    <p:extLst>
      <p:ext uri="{BB962C8B-B14F-4D97-AF65-F5344CB8AC3E}">
        <p14:creationId xmlns:p14="http://schemas.microsoft.com/office/powerpoint/2010/main" val="84236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9B575C9D-8B29-4FE1-9163-F773C1D31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057400"/>
            <a:ext cx="6016907" cy="2791349"/>
          </a:xfrm>
        </p:spPr>
      </p:pic>
    </p:spTree>
    <p:extLst>
      <p:ext uri="{BB962C8B-B14F-4D97-AF65-F5344CB8AC3E}">
        <p14:creationId xmlns:p14="http://schemas.microsoft.com/office/powerpoint/2010/main" val="20056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a:xfrm>
            <a:off x="914400" y="1447800"/>
            <a:ext cx="7772400" cy="5105400"/>
          </a:xfrm>
        </p:spPr>
        <p:txBody>
          <a:bodyPr>
            <a:normAutofit/>
          </a:bodyPr>
          <a:lstStyle/>
          <a:p>
            <a:r>
              <a:rPr lang="en-US" dirty="0"/>
              <a:t>Operation and Maintenance:</a:t>
            </a:r>
          </a:p>
          <a:p>
            <a:pPr lvl="1"/>
            <a:r>
              <a:rPr lang="en-US" dirty="0"/>
              <a:t>Walk-through inspections:</a:t>
            </a:r>
          </a:p>
          <a:p>
            <a:pPr lvl="2"/>
            <a:r>
              <a:rPr lang="en-US" dirty="0"/>
              <a:t>Every </a:t>
            </a:r>
            <a:r>
              <a:rPr lang="en-US" sz="2200" dirty="0">
                <a:solidFill>
                  <a:schemeClr val="accent1">
                    <a:lumMod val="75000"/>
                  </a:schemeClr>
                </a:solidFill>
              </a:rPr>
              <a:t>30</a:t>
            </a:r>
            <a:r>
              <a:rPr lang="en-US" dirty="0"/>
              <a:t> days:</a:t>
            </a:r>
          </a:p>
          <a:p>
            <a:pPr lvl="3"/>
            <a:r>
              <a:rPr lang="en-US" dirty="0"/>
              <a:t>Visually check spill prevention equipment (spill bucket, fill cap, fill pipe) – exception: facilities with deliveries &gt; 30 days, check </a:t>
            </a:r>
            <a:r>
              <a:rPr lang="en-US" dirty="0">
                <a:solidFill>
                  <a:schemeClr val="accent1">
                    <a:lumMod val="75000"/>
                  </a:schemeClr>
                </a:solidFill>
              </a:rPr>
              <a:t>prior</a:t>
            </a:r>
            <a:r>
              <a:rPr lang="en-US" dirty="0"/>
              <a:t> to each delivery</a:t>
            </a:r>
          </a:p>
          <a:p>
            <a:pPr lvl="3"/>
            <a:r>
              <a:rPr lang="en-US" dirty="0"/>
              <a:t>Check release detection equipment</a:t>
            </a:r>
          </a:p>
          <a:p>
            <a:pPr lvl="4"/>
            <a:r>
              <a:rPr lang="en-US" dirty="0"/>
              <a:t>Operating with no alarms</a:t>
            </a:r>
          </a:p>
          <a:p>
            <a:pPr lvl="4"/>
            <a:r>
              <a:rPr lang="en-US" dirty="0"/>
              <a:t>No unusual operating conditions present</a:t>
            </a:r>
          </a:p>
          <a:p>
            <a:pPr lvl="4"/>
            <a:r>
              <a:rPr lang="en-US" dirty="0"/>
              <a:t>Ensure release detection records are reviewed and current</a:t>
            </a:r>
          </a:p>
          <a:p>
            <a:pPr lvl="5"/>
            <a:r>
              <a:rPr lang="en-US" dirty="0"/>
              <a:t>Facilities that utilize remote monitoring  may utilize this method for checking release detection records and alarms</a:t>
            </a:r>
          </a:p>
        </p:txBody>
      </p:sp>
      <p:pic>
        <p:nvPicPr>
          <p:cNvPr id="5" name="Picture 4">
            <a:extLst>
              <a:ext uri="{FF2B5EF4-FFF2-40B4-BE49-F238E27FC236}">
                <a16:creationId xmlns:a16="http://schemas.microsoft.com/office/drawing/2014/main" id="{0299E83C-9BD4-4E64-A392-AFF1646AB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28600"/>
            <a:ext cx="2008632" cy="2680722"/>
          </a:xfrm>
          <a:prstGeom prst="rect">
            <a:avLst/>
          </a:prstGeom>
        </p:spPr>
      </p:pic>
    </p:spTree>
    <p:extLst>
      <p:ext uri="{BB962C8B-B14F-4D97-AF65-F5344CB8AC3E}">
        <p14:creationId xmlns:p14="http://schemas.microsoft.com/office/powerpoint/2010/main" val="383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426464"/>
            <a:ext cx="7772400" cy="5202936"/>
          </a:xfrm>
        </p:spPr>
        <p:txBody>
          <a:bodyPr>
            <a:normAutofit lnSpcReduction="10000"/>
          </a:bodyPr>
          <a:lstStyle/>
          <a:p>
            <a:r>
              <a:rPr lang="en-US" dirty="0"/>
              <a:t>Walkthrough Inspections continued</a:t>
            </a:r>
          </a:p>
          <a:p>
            <a:pPr lvl="1"/>
            <a:r>
              <a:rPr lang="en-US" dirty="0"/>
              <a:t>Annually:</a:t>
            </a:r>
          </a:p>
          <a:p>
            <a:pPr lvl="2"/>
            <a:r>
              <a:rPr lang="en-US" dirty="0"/>
              <a:t>Visually check containment sumps</a:t>
            </a:r>
          </a:p>
          <a:p>
            <a:pPr lvl="2"/>
            <a:r>
              <a:rPr lang="en-US" dirty="0"/>
              <a:t>Check hand held release detection equipment (tank gauge sticks)</a:t>
            </a:r>
          </a:p>
          <a:p>
            <a:pPr lvl="1"/>
            <a:r>
              <a:rPr lang="en-US" dirty="0"/>
              <a:t>Use standard code of practice:  PEI RP 900, </a:t>
            </a:r>
            <a:r>
              <a:rPr lang="en-US" i="1" dirty="0"/>
              <a:t>Recommended Practices for the Inspection and Maintenance of UST Systems </a:t>
            </a:r>
            <a:r>
              <a:rPr lang="en-US" dirty="0"/>
              <a:t>as a code of practice, but must be followed in its entirety, or</a:t>
            </a:r>
          </a:p>
          <a:p>
            <a:pPr lvl="1"/>
            <a:r>
              <a:rPr lang="en-US" dirty="0"/>
              <a:t>Conduct walkthrough inspections developed by the department</a:t>
            </a:r>
          </a:p>
          <a:p>
            <a:pPr lvl="1"/>
            <a:r>
              <a:rPr lang="en-US" dirty="0">
                <a:solidFill>
                  <a:schemeClr val="accent1"/>
                </a:solidFill>
              </a:rPr>
              <a:t>O/O must begin walkthrough inspections no later than October 13, 2021.</a:t>
            </a:r>
          </a:p>
          <a:p>
            <a:pPr lvl="2"/>
            <a:endParaRPr lang="en-US" sz="2600" dirty="0"/>
          </a:p>
        </p:txBody>
      </p:sp>
    </p:spTree>
    <p:extLst>
      <p:ext uri="{BB962C8B-B14F-4D97-AF65-F5344CB8AC3E}">
        <p14:creationId xmlns:p14="http://schemas.microsoft.com/office/powerpoint/2010/main" val="395449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p:txBody>
          <a:bodyPr/>
          <a:lstStyle/>
          <a:p>
            <a:r>
              <a:rPr lang="en-US" dirty="0"/>
              <a:t>Spill Prevention Equipment Tests </a:t>
            </a:r>
          </a:p>
          <a:p>
            <a:pPr lvl="1"/>
            <a:r>
              <a:rPr lang="en-US" dirty="0"/>
              <a:t>Every three years tightness test</a:t>
            </a:r>
          </a:p>
          <a:p>
            <a:pPr lvl="2"/>
            <a:r>
              <a:rPr lang="en-US" dirty="0"/>
              <a:t>Liquid, pressure or vacuum</a:t>
            </a:r>
          </a:p>
          <a:p>
            <a:pPr lvl="2"/>
            <a:r>
              <a:rPr lang="en-US" dirty="0"/>
              <a:t>“Periodic” monitoring of double-walled spill bucket may be used in lieu of the three year test if O/O conducts periodic monitoring of the equipment at a frequency consistent with, or more frequent than the walkthrough inspection frequency</a:t>
            </a:r>
          </a:p>
          <a:p>
            <a:pPr lvl="3"/>
            <a:r>
              <a:rPr lang="en-US" dirty="0"/>
              <a:t>Example:  O/O checks vacuum, pressure, or liquid interstitial integrity indicators  of double-walled spill bucket as part of walkthrough inspection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084" y="1447800"/>
            <a:ext cx="2082800" cy="1562100"/>
          </a:xfrm>
          <a:prstGeom prst="rect">
            <a:avLst/>
          </a:prstGeom>
        </p:spPr>
      </p:pic>
    </p:spTree>
    <p:extLst>
      <p:ext uri="{BB962C8B-B14F-4D97-AF65-F5344CB8AC3E}">
        <p14:creationId xmlns:p14="http://schemas.microsoft.com/office/powerpoint/2010/main" val="26036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783560"/>
            <a:ext cx="7086600" cy="4541040"/>
          </a:xfrm>
        </p:spPr>
        <p:txBody>
          <a:bodyPr>
            <a:normAutofit/>
          </a:bodyPr>
          <a:lstStyle/>
          <a:p>
            <a:r>
              <a:rPr lang="en-US" dirty="0"/>
              <a:t>Overfill Prevention Equipment Inspections</a:t>
            </a:r>
          </a:p>
          <a:p>
            <a:pPr lvl="1"/>
            <a:r>
              <a:rPr lang="en-US" dirty="0"/>
              <a:t>Owners and operators must conduct </a:t>
            </a:r>
          </a:p>
          <a:p>
            <a:pPr marL="454914" lvl="1" indent="0">
              <a:buNone/>
            </a:pPr>
            <a:r>
              <a:rPr lang="en-US" dirty="0"/>
              <a:t>     overfill prevention equipment </a:t>
            </a:r>
          </a:p>
          <a:p>
            <a:pPr marL="454914" lvl="1" indent="0">
              <a:buNone/>
            </a:pPr>
            <a:r>
              <a:rPr lang="en-US" dirty="0"/>
              <a:t>            inspections at lease once every </a:t>
            </a:r>
          </a:p>
          <a:p>
            <a:pPr marL="454914" lvl="1" indent="0">
              <a:buNone/>
            </a:pPr>
            <a:r>
              <a:rPr lang="en-US" dirty="0"/>
              <a:t>            three years, </a:t>
            </a:r>
            <a:r>
              <a:rPr lang="en-US" i="1" dirty="0">
                <a:solidFill>
                  <a:schemeClr val="accent1"/>
                </a:solidFill>
              </a:rPr>
              <a:t>including</a:t>
            </a:r>
            <a:r>
              <a:rPr lang="en-US" i="1" dirty="0">
                <a:solidFill>
                  <a:schemeClr val="accent2"/>
                </a:solidFill>
              </a:rPr>
              <a:t> </a:t>
            </a:r>
            <a:r>
              <a:rPr lang="en-US" dirty="0"/>
              <a:t>BFVVs that have </a:t>
            </a:r>
          </a:p>
          <a:p>
            <a:pPr marL="454914" lvl="1" indent="0">
              <a:buNone/>
            </a:pPr>
            <a:r>
              <a:rPr lang="en-US" dirty="0"/>
              <a:t>            been paved-over</a:t>
            </a:r>
          </a:p>
          <a:p>
            <a:pPr marL="454914" lvl="1" indent="0">
              <a:buNone/>
            </a:pPr>
            <a:endParaRPr lang="en-US" dirty="0"/>
          </a:p>
          <a:p>
            <a:pPr marL="454914" lvl="1"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946769" y="1600200"/>
            <a:ext cx="1203960" cy="254889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64671" y="3892776"/>
            <a:ext cx="1312473" cy="2788920"/>
          </a:xfrm>
          <a:prstGeom prst="rect">
            <a:avLst/>
          </a:prstGeom>
          <a:noFill/>
          <a:ln>
            <a:noFill/>
          </a:ln>
        </p:spPr>
      </p:pic>
    </p:spTree>
    <p:extLst>
      <p:ext uri="{BB962C8B-B14F-4D97-AF65-F5344CB8AC3E}">
        <p14:creationId xmlns:p14="http://schemas.microsoft.com/office/powerpoint/2010/main" val="5679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Continued…</a:t>
            </a:r>
          </a:p>
        </p:txBody>
      </p:sp>
      <p:sp>
        <p:nvSpPr>
          <p:cNvPr id="3" name="Content Placeholder 2"/>
          <p:cNvSpPr>
            <a:spLocks noGrp="1"/>
          </p:cNvSpPr>
          <p:nvPr>
            <p:ph idx="1"/>
          </p:nvPr>
        </p:nvSpPr>
        <p:spPr>
          <a:xfrm>
            <a:off x="914400" y="1219200"/>
            <a:ext cx="7772400" cy="5410200"/>
          </a:xfrm>
        </p:spPr>
        <p:txBody>
          <a:bodyPr>
            <a:normAutofit/>
          </a:bodyPr>
          <a:lstStyle/>
          <a:p>
            <a:r>
              <a:rPr lang="en-US" dirty="0"/>
              <a:t>Secondary Containment Tests</a:t>
            </a:r>
          </a:p>
          <a:p>
            <a:pPr lvl="1"/>
            <a:r>
              <a:rPr lang="en-US" dirty="0"/>
              <a:t>Follows Montana’s three year tightness testing requirement of sumps and UDCs for Energy Act Tanks installed </a:t>
            </a:r>
            <a:r>
              <a:rPr lang="en-US" dirty="0">
                <a:solidFill>
                  <a:schemeClr val="accent1"/>
                </a:solidFill>
              </a:rPr>
              <a:t>November 26, 2009 </a:t>
            </a:r>
            <a:r>
              <a:rPr lang="en-US" dirty="0"/>
              <a:t>and later and systems where primary method of LD is interstitial monitoring.</a:t>
            </a:r>
          </a:p>
          <a:p>
            <a:pPr lvl="1"/>
            <a:r>
              <a:rPr lang="en-US" dirty="0"/>
              <a:t>Double-walled sumps and UDCs, if monitored “periodically” and included in the walkthrough inspection (i.e. O/O checks vacuum, pressure, or liquid interstitial integrity indicators of sump, UDC) can be used in lieu of 3 year tightness test.</a:t>
            </a:r>
          </a:p>
          <a:p>
            <a:pPr lvl="1"/>
            <a:endParaRPr lang="en-US" dirty="0"/>
          </a:p>
        </p:txBody>
      </p:sp>
    </p:spTree>
    <p:extLst>
      <p:ext uri="{BB962C8B-B14F-4D97-AF65-F5344CB8AC3E}">
        <p14:creationId xmlns:p14="http://schemas.microsoft.com/office/powerpoint/2010/main" val="119228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Additional Requirements for Operation and Maintenance</a:t>
            </a:r>
          </a:p>
        </p:txBody>
      </p:sp>
      <p:sp>
        <p:nvSpPr>
          <p:cNvPr id="3" name="Content Placeholder 2"/>
          <p:cNvSpPr>
            <a:spLocks noGrp="1"/>
          </p:cNvSpPr>
          <p:nvPr>
            <p:ph idx="1"/>
          </p:nvPr>
        </p:nvSpPr>
        <p:spPr>
          <a:xfrm>
            <a:off x="914400" y="2209800"/>
            <a:ext cx="7772400" cy="4145760"/>
          </a:xfrm>
        </p:spPr>
        <p:txBody>
          <a:bodyPr/>
          <a:lstStyle/>
          <a:p>
            <a:r>
              <a:rPr lang="en-US" dirty="0"/>
              <a:t>Release detection equipment tests</a:t>
            </a:r>
          </a:p>
          <a:p>
            <a:pPr lvl="1"/>
            <a:r>
              <a:rPr lang="en-US" dirty="0"/>
              <a:t>Annual operation and maintenance tests on electronic and mechanical components of their release detection equipment:</a:t>
            </a:r>
          </a:p>
          <a:p>
            <a:pPr lvl="2"/>
            <a:r>
              <a:rPr lang="en-US" dirty="0"/>
              <a:t>Automatic Tank Gauge (ATG) systems and other controllers	</a:t>
            </a:r>
          </a:p>
          <a:p>
            <a:pPr lvl="3"/>
            <a:r>
              <a:rPr lang="en-US" dirty="0"/>
              <a:t>Test Alarm</a:t>
            </a:r>
          </a:p>
          <a:p>
            <a:pPr lvl="3"/>
            <a:r>
              <a:rPr lang="en-US" dirty="0"/>
              <a:t>Verify system configuration</a:t>
            </a:r>
          </a:p>
          <a:p>
            <a:pPr lvl="3"/>
            <a:r>
              <a:rPr lang="en-US" dirty="0"/>
              <a:t>Test battery back-up</a:t>
            </a:r>
          </a:p>
          <a:p>
            <a:pPr marL="1033272" lvl="3"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186" y="4419600"/>
            <a:ext cx="3533814" cy="20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57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US" dirty="0"/>
              <a:t>Release Detection Equipment Tests Continued</a:t>
            </a:r>
          </a:p>
        </p:txBody>
      </p:sp>
      <p:sp>
        <p:nvSpPr>
          <p:cNvPr id="3" name="Content Placeholder 2"/>
          <p:cNvSpPr>
            <a:spLocks noGrp="1"/>
          </p:cNvSpPr>
          <p:nvPr>
            <p:ph idx="1"/>
          </p:nvPr>
        </p:nvSpPr>
        <p:spPr>
          <a:xfrm>
            <a:off x="914400" y="1752600"/>
            <a:ext cx="7772400" cy="3474240"/>
          </a:xfrm>
        </p:spPr>
        <p:txBody>
          <a:bodyPr/>
          <a:lstStyle/>
          <a:p>
            <a:r>
              <a:rPr lang="en-US" dirty="0"/>
              <a:t>Probes and Sensors</a:t>
            </a:r>
          </a:p>
          <a:p>
            <a:pPr lvl="1"/>
            <a:r>
              <a:rPr lang="en-US" dirty="0"/>
              <a:t>Inspect for residual build-up</a:t>
            </a:r>
          </a:p>
          <a:p>
            <a:pPr lvl="1"/>
            <a:r>
              <a:rPr lang="en-US" dirty="0"/>
              <a:t>Ensure floats move freely</a:t>
            </a:r>
          </a:p>
          <a:p>
            <a:pPr lvl="1"/>
            <a:r>
              <a:rPr lang="en-US" dirty="0"/>
              <a:t>Ensure probe or sensor is not damaged</a:t>
            </a:r>
          </a:p>
          <a:p>
            <a:pPr lvl="1"/>
            <a:r>
              <a:rPr lang="en-US" dirty="0"/>
              <a:t>Ensure cables are free of kinks and breaks</a:t>
            </a:r>
          </a:p>
          <a:p>
            <a:pPr lvl="1"/>
            <a:r>
              <a:rPr lang="en-US" dirty="0"/>
              <a:t>Test alarm operability and communication with controller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832" y="5109870"/>
            <a:ext cx="6428868" cy="133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1562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7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17861</TotalTime>
  <Words>1453</Words>
  <Application>Microsoft Office PowerPoint</Application>
  <PresentationFormat>On-screen Show (4:3)</PresentationFormat>
  <Paragraphs>146</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Consolas</vt:lpstr>
      <vt:lpstr>Corbel</vt:lpstr>
      <vt:lpstr>Wingdings</vt:lpstr>
      <vt:lpstr>Wingdings 2</vt:lpstr>
      <vt:lpstr>Wingdings 3</vt:lpstr>
      <vt:lpstr>Metro</vt:lpstr>
      <vt:lpstr>A summary of the New 2018 Rule Changes Rule Changes</vt:lpstr>
      <vt:lpstr>The new 2018 Montana UST rules – October 9, 2018</vt:lpstr>
      <vt:lpstr>What’s New?</vt:lpstr>
      <vt:lpstr>What’s New Continued…</vt:lpstr>
      <vt:lpstr>What’s New Continued…</vt:lpstr>
      <vt:lpstr>What’s New Continued…</vt:lpstr>
      <vt:lpstr>What’s New Continued…</vt:lpstr>
      <vt:lpstr>Additional Requirements for Operation and Maintenance</vt:lpstr>
      <vt:lpstr>Release Detection Equipment Tests Continued</vt:lpstr>
      <vt:lpstr>Release Detection Equipment Tests Continued…</vt:lpstr>
      <vt:lpstr>Additional Requirements for Operation and Maintenance </vt:lpstr>
      <vt:lpstr>Addressing Deferrals</vt:lpstr>
      <vt:lpstr>Airport Hydrant Systems Continued</vt:lpstr>
      <vt:lpstr>Deferrals Continued…</vt:lpstr>
      <vt:lpstr>Deferrals Continued…</vt:lpstr>
      <vt:lpstr>Other Changes</vt:lpstr>
      <vt:lpstr>Other Changes Continued…</vt:lpstr>
      <vt:lpstr>Other Changes Continued…</vt:lpstr>
      <vt:lpstr>Compatibility Continued…</vt:lpstr>
      <vt:lpstr>Compatibility Continued…</vt:lpstr>
      <vt:lpstr>Compatibility Continued…</vt:lpstr>
      <vt:lpstr>Compatibility Continued…</vt:lpstr>
      <vt:lpstr>Other Changes Continued…</vt:lpstr>
      <vt:lpstr>Link to our regulations: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Summary of the New Federal  regulations</dc:title>
  <dc:creator>Administrator</dc:creator>
  <cp:lastModifiedBy>Hackney, Leanne</cp:lastModifiedBy>
  <cp:revision>174</cp:revision>
  <cp:lastPrinted>2019-02-06T22:01:56Z</cp:lastPrinted>
  <dcterms:created xsi:type="dcterms:W3CDTF">2016-02-21T19:32:42Z</dcterms:created>
  <dcterms:modified xsi:type="dcterms:W3CDTF">2019-10-15T20:46:57Z</dcterms:modified>
</cp:coreProperties>
</file>