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366" r:id="rId2"/>
    <p:sldId id="365" r:id="rId3"/>
    <p:sldId id="313" r:id="rId4"/>
    <p:sldId id="320" r:id="rId5"/>
    <p:sldId id="368" r:id="rId6"/>
    <p:sldId id="317" r:id="rId7"/>
    <p:sldId id="337" r:id="rId8"/>
    <p:sldId id="321" r:id="rId9"/>
    <p:sldId id="352" r:id="rId10"/>
    <p:sldId id="358" r:id="rId11"/>
    <p:sldId id="360" r:id="rId12"/>
    <p:sldId id="350" r:id="rId13"/>
    <p:sldId id="355" r:id="rId14"/>
    <p:sldId id="364" r:id="rId15"/>
  </p:sldIdLst>
  <p:sldSz cx="12192000" cy="6858000"/>
  <p:notesSz cx="7027863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20" autoAdjust="0"/>
    <p:restoredTop sz="82976" autoAdjust="0"/>
  </p:normalViewPr>
  <p:slideViewPr>
    <p:cSldViewPr snapToGrid="0">
      <p:cViewPr varScale="1">
        <p:scale>
          <a:sx n="82" d="100"/>
          <a:sy n="82" d="100"/>
        </p:scale>
        <p:origin x="114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2862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5407" cy="467310"/>
          </a:xfrm>
          <a:prstGeom prst="rect">
            <a:avLst/>
          </a:prstGeom>
        </p:spPr>
        <p:txBody>
          <a:bodyPr vert="horz" lIns="93373" tIns="46687" rIns="93373" bIns="4668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80830" y="0"/>
            <a:ext cx="3045407" cy="467310"/>
          </a:xfrm>
          <a:prstGeom prst="rect">
            <a:avLst/>
          </a:prstGeom>
        </p:spPr>
        <p:txBody>
          <a:bodyPr vert="horz" lIns="93373" tIns="46687" rIns="93373" bIns="46687" rtlCol="0"/>
          <a:lstStyle>
            <a:lvl1pPr algn="r">
              <a:defRPr sz="1200"/>
            </a:lvl1pPr>
          </a:lstStyle>
          <a:p>
            <a:fld id="{87677D53-8CF8-4AFD-B421-E8F50F6E7A3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9587" cy="31432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73" tIns="46687" rIns="93373" bIns="4668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787" y="4482296"/>
            <a:ext cx="5622290" cy="3667334"/>
          </a:xfrm>
          <a:prstGeom prst="rect">
            <a:avLst/>
          </a:prstGeom>
        </p:spPr>
        <p:txBody>
          <a:bodyPr vert="horz" lIns="93373" tIns="46687" rIns="93373" bIns="46687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4"/>
            <a:ext cx="3045407" cy="467309"/>
          </a:xfrm>
          <a:prstGeom prst="rect">
            <a:avLst/>
          </a:prstGeom>
        </p:spPr>
        <p:txBody>
          <a:bodyPr vert="horz" lIns="93373" tIns="46687" rIns="93373" bIns="4668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80830" y="8846554"/>
            <a:ext cx="3045407" cy="467309"/>
          </a:xfrm>
          <a:prstGeom prst="rect">
            <a:avLst/>
          </a:prstGeom>
        </p:spPr>
        <p:txBody>
          <a:bodyPr vert="horz" lIns="93373" tIns="46687" rIns="93373" bIns="46687" rtlCol="0" anchor="b"/>
          <a:lstStyle>
            <a:lvl1pPr algn="r">
              <a:defRPr sz="1200"/>
            </a:lvl1pPr>
          </a:lstStyle>
          <a:p>
            <a:fld id="{94FE187E-2CF0-4574-8B3C-39892C6A417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223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latin typeface="Arial Narrow" panose="020B0606020202030204" pitchFamily="34" charset="0"/>
              </a:rPr>
              <a:t>Annual up-date on numbers of Releases </a:t>
            </a:r>
            <a:r>
              <a:rPr lang="en-US" sz="2000" b="1" dirty="0">
                <a:latin typeface="Arial Narrow" panose="020B0606020202030204" pitchFamily="34" charset="0"/>
              </a:rPr>
              <a:t>Confirmed, Closed</a:t>
            </a:r>
            <a:r>
              <a:rPr lang="en-US" sz="2000" dirty="0">
                <a:latin typeface="Arial Narrow" panose="020B0606020202030204" pitchFamily="34" charset="0"/>
              </a:rPr>
              <a:t>, Remaining </a:t>
            </a:r>
            <a:r>
              <a:rPr lang="en-US" sz="2000" b="1" dirty="0">
                <a:latin typeface="Arial Narrow" panose="020B0606020202030204" pitchFamily="34" charset="0"/>
              </a:rPr>
              <a:t>Unresolved</a:t>
            </a:r>
          </a:p>
          <a:p>
            <a:endParaRPr lang="en-US" sz="2000" b="1" dirty="0">
              <a:latin typeface="Arial Narrow" panose="020B0606020202030204" pitchFamily="34" charset="0"/>
            </a:endParaRPr>
          </a:p>
          <a:p>
            <a:r>
              <a:rPr lang="en-US" sz="2000" b="1" dirty="0">
                <a:latin typeface="Arial Narrow" panose="020B0606020202030204" pitchFamily="34" charset="0"/>
              </a:rPr>
              <a:t>Closures of Legacy Releases </a:t>
            </a:r>
            <a:r>
              <a:rPr lang="en-US" sz="2000" b="0" dirty="0">
                <a:latin typeface="Arial Narrow" panose="020B0606020202030204" pitchFamily="34" charset="0"/>
              </a:rPr>
              <a:t>confirmed prior to 2000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E187E-2CF0-4574-8B3C-39892C6A417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28869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>
                <a:latin typeface="Arial Narrow" panose="020B0606020202030204" pitchFamily="34" charset="0"/>
              </a:rPr>
              <a:t>This table represents Release Confirmations and Closures for Time intervals: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Legacy Releases Confirmed prior to 2000 in response to UST system Upgrades  required by 1988 EPA Regulations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1999 Risked-Based Corrective Action Guidance and risked based screenings levels</a:t>
            </a:r>
          </a:p>
          <a:p>
            <a:endParaRPr lang="en-US" sz="2000" dirty="0">
              <a:latin typeface="Arial Narrow" panose="020B0606020202030204" pitchFamily="34" charset="0"/>
            </a:endParaRPr>
          </a:p>
          <a:p>
            <a:r>
              <a:rPr lang="en-US" sz="2000" dirty="0">
                <a:latin typeface="Arial Narrow" panose="020B0606020202030204" pitchFamily="34" charset="0"/>
              </a:rPr>
              <a:t>2009 updated RBSLs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E187E-2CF0-4574-8B3C-39892C6A417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9311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E187E-2CF0-4574-8B3C-39892C6A4173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396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600" dirty="0">
                <a:latin typeface="Arial Narrow" panose="020B0606020202030204" pitchFamily="34" charset="0"/>
              </a:rPr>
              <a:t>This table represents Release Confirmations and Closures for Time intervals:</a:t>
            </a:r>
          </a:p>
          <a:p>
            <a:endParaRPr lang="en-US" sz="1600" dirty="0"/>
          </a:p>
          <a:p>
            <a:r>
              <a:rPr lang="en-US" dirty="0"/>
              <a:t>Legacy Releases Confirmed prior to 2000 in response to UST system Upgrades 1988 EPA Regulations</a:t>
            </a:r>
          </a:p>
          <a:p>
            <a:endParaRPr lang="en-US" dirty="0"/>
          </a:p>
          <a:p>
            <a:r>
              <a:rPr lang="en-US" dirty="0"/>
              <a:t>1999 Risked-Based Corrective Action Guidance and risked based screenings levels</a:t>
            </a:r>
          </a:p>
          <a:p>
            <a:endParaRPr lang="en-US" dirty="0"/>
          </a:p>
          <a:p>
            <a:r>
              <a:rPr lang="en-US" dirty="0"/>
              <a:t>2009 updated RBSLs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4FE187E-2CF0-4574-8B3C-39892C6A4173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2016 OS Funding:  Closure based on file review for SB96 resulted in 15 other Releases Resolved w/o spending funds; 59 + 15 = 74 Closures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4FE187E-2CF0-4574-8B3C-39892C6A4173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4043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0A7DF8-B073-4700-A3F1-52348780C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5BC923-E57B-4E32-848C-754B8317D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09AA59-3401-4F41-9B59-2FD098683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608E5-716A-4BF0-8929-DB14F2B487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2E8064-729A-4871-94B5-92E9E48EA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50653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D1820-C0E9-4554-98CE-52D5ADB09F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46F243-80DF-4ACA-8425-ADD6AAEBE5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247704-B972-4A5A-AD71-8FDA81963E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AAC477-CA0F-4D99-A506-693B0B2B6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B9590-8B79-468D-98AD-5B1F2D6A0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3367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4DB1AE1-5E5F-4B1F-8016-0D43E8BE42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25D0921-6FB6-4F8B-ADAB-63C0085C6B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06D55-2467-46B7-98CC-2A7267D1E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E4E06E-6CB3-4EAD-9FE1-5A6E7441F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E3E9B-5FC4-41EE-8DE1-211312A78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697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93FCF7-8EA9-436E-B9B3-3A79F9CD54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8F220-69DD-48BE-829C-DB6BFD2646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9AEFF8-1EFD-486D-B8F5-E3A615A56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3F6EF-ED72-46F6-B5E7-0C68805D2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4C7C7D-A549-4E19-9065-720BB4DA9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872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AD93E-2994-4F04-BCE4-9F53E0D83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4F84B-AE24-4FCB-8B62-8D213CEB7F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2E4706-24D6-4353-B618-8DFE04B14A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24DB39-BA32-40A7-8E00-6B1F48011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651CC3-860B-4C1A-AC61-CD82044C3B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39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3E8DF-4DB6-4228-B632-F56CD2778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3E575-CC0C-4B86-BD7D-8A4D5481D1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81645DF-7DC7-4839-8965-92BBE3D4E2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5D4A9B-151C-4538-BBD5-ADA07DD26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5E8CF-04B6-4018-99CD-E4E06AD1D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6C4BA4-AC21-4EF1-AA90-A3D4A4BA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025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1B0FD3-D4C9-4B5A-B53D-62E927D69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0E5705-8B1E-4579-A9DF-31880B861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266DB1-2003-414D-BB4C-195FA2968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7EB664-E096-4C53-BF6B-D5C3E1D931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6CACE94-A466-46F4-A31E-0B87BBD37A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E8450C9-8324-4109-AC13-8DDCB65519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EF7086-6C19-4E2C-92D4-9D3CF56B8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2623834-EB45-485B-A3C3-1509A306C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200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626DF0-C8AF-4ED0-B923-8F331D60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83485B-775F-427A-87DA-40BF0600A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81714-BF8F-4E2F-8E37-751A88071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3200A3-698A-4CC8-9F17-A6F891DD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220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348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D7481D-A1CE-42CC-9A5C-47369A2FD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EAADA-8B3A-4AE2-80A7-1272C1F29A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869E46-DB0E-4546-B626-0BAFAFCD68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B3AD4-C132-432C-A905-32EFCE48AE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4427D-B04F-4C37-A49F-B0C2EFB395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97C42E-22AB-47AC-B4F6-74112EF75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405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D3104-1198-44CC-9783-77ECF2214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FC12E49-1341-441D-970C-5E2B1868DF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EA7721-CAF9-451C-9607-0BEC651650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B4D50F-423B-4846-871F-2CD08DAF6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FFCB59-3B2E-4034-B6B9-DDE262D8D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3AD752-5808-4D0C-A949-71D745CEA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02AFE3-04DF-495C-A1C4-ACB5165D5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782E59-0B3A-478C-8158-1955F66643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F4783A-0175-4E08-BD6D-1183E119DF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14EA8-5FD1-4ED0-AD99-65B22C165453}" type="datetimeFigureOut">
              <a:rPr lang="en-US" smtClean="0"/>
              <a:t>2/19/2021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EF301-2261-4487-B9CB-E9EAD3CC5C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5BE4E6-3275-4F63-81B7-4BB12019B9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7D523B-0904-4B8B-81D3-2C54A3250E3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329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9B51F71F-CA9F-4E18-83A3-08AEC683D4E1}"/>
              </a:ext>
            </a:extLst>
          </p:cNvPr>
          <p:cNvGrpSpPr/>
          <p:nvPr/>
        </p:nvGrpSpPr>
        <p:grpSpPr>
          <a:xfrm>
            <a:off x="0" y="142721"/>
            <a:ext cx="12192000" cy="6783572"/>
            <a:chOff x="180753" y="95693"/>
            <a:chExt cx="11717080" cy="6517758"/>
          </a:xfrm>
        </p:grpSpPr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2E43CC47-C0F1-47A1-962B-2F5274650303}"/>
                </a:ext>
              </a:extLst>
            </p:cNvPr>
            <p:cNvSpPr/>
            <p:nvPr/>
          </p:nvSpPr>
          <p:spPr>
            <a:xfrm>
              <a:off x="180753" y="95693"/>
              <a:ext cx="11717080" cy="6517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E88EA78-9075-42BB-A4F6-940E2F8DD585}"/>
                </a:ext>
              </a:extLst>
            </p:cNvPr>
            <p:cNvSpPr txBox="1"/>
            <p:nvPr/>
          </p:nvSpPr>
          <p:spPr>
            <a:xfrm>
              <a:off x="1756706" y="503401"/>
              <a:ext cx="8532672" cy="221787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4800" b="1" dirty="0">
                  <a:latin typeface="Arial Narrow" panose="020B0606020202030204" pitchFamily="34" charset="0"/>
                </a:rPr>
                <a:t>Montana’s Petroleum Tank Releases</a:t>
              </a:r>
            </a:p>
            <a:p>
              <a:pPr algn="ctr"/>
              <a:r>
                <a:rPr lang="en-US" sz="4800" b="1" dirty="0">
                  <a:latin typeface="Arial Narrow" panose="020B0606020202030204" pitchFamily="34" charset="0"/>
                </a:rPr>
                <a:t>Confirmations and Closures</a:t>
              </a:r>
            </a:p>
            <a:p>
              <a:pPr algn="ctr"/>
              <a:r>
                <a:rPr lang="en-US" sz="4800" b="1" dirty="0">
                  <a:latin typeface="Arial Narrow" panose="020B0606020202030204" pitchFamily="34" charset="0"/>
                </a:rPr>
                <a:t>1987 thru 2020</a:t>
              </a:r>
            </a:p>
          </p:txBody>
        </p: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CBCBBA38-28FB-408F-8485-A990A935AD1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4819" y="5712837"/>
              <a:ext cx="1663624" cy="837423"/>
            </a:xfrm>
            <a:prstGeom prst="rect">
              <a:avLst/>
            </a:prstGeom>
          </p:spPr>
        </p:pic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2B895569-CB87-4547-81C7-A0AC78394CBC}"/>
                </a:ext>
              </a:extLst>
            </p:cNvPr>
            <p:cNvSpPr txBox="1"/>
            <p:nvPr/>
          </p:nvSpPr>
          <p:spPr>
            <a:xfrm>
              <a:off x="3356538" y="3449240"/>
              <a:ext cx="5570178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3200" dirty="0">
                  <a:latin typeface="Arial Narrow" panose="020B0606020202030204" pitchFamily="34" charset="0"/>
                </a:rPr>
                <a:t>Consultants Day, February 23, 2021</a:t>
              </a:r>
            </a:p>
            <a:p>
              <a:pPr algn="ctr"/>
              <a:endParaRPr lang="en-US" sz="2000" dirty="0">
                <a:latin typeface="Arial Narrow" panose="020B0606020202030204" pitchFamily="34" charset="0"/>
              </a:endParaRPr>
            </a:p>
            <a:p>
              <a:pPr algn="ctr"/>
              <a:r>
                <a:rPr lang="en-US" sz="2000" dirty="0">
                  <a:latin typeface="Arial Narrow" panose="020B0606020202030204" pitchFamily="34" charset="0"/>
                </a:rPr>
                <a:t>Jay Shearer, Project Officer, DEQ-PTCS, Billings</a:t>
              </a:r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55052D38-5A7B-4AF5-9E31-1EB976AE58F3}"/>
                </a:ext>
              </a:extLst>
            </p:cNvPr>
            <p:cNvSpPr/>
            <p:nvPr/>
          </p:nvSpPr>
          <p:spPr>
            <a:xfrm>
              <a:off x="1474090" y="6278306"/>
              <a:ext cx="4213687" cy="2719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954539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AA243AA5-0290-407F-AE03-368E4298ABCB}"/>
              </a:ext>
            </a:extLst>
          </p:cNvPr>
          <p:cNvGrpSpPr/>
          <p:nvPr/>
        </p:nvGrpSpPr>
        <p:grpSpPr>
          <a:xfrm>
            <a:off x="0" y="-31898"/>
            <a:ext cx="12192000" cy="6921795"/>
            <a:chOff x="107915" y="39024"/>
            <a:chExt cx="11874977" cy="6818975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CC216AF5-99C5-4091-A11D-33E3873C581A}"/>
                </a:ext>
              </a:extLst>
            </p:cNvPr>
            <p:cNvGrpSpPr/>
            <p:nvPr/>
          </p:nvGrpSpPr>
          <p:grpSpPr>
            <a:xfrm>
              <a:off x="107915" y="39024"/>
              <a:ext cx="11874977" cy="6818975"/>
              <a:chOff x="107508" y="39033"/>
              <a:chExt cx="11830074" cy="6779950"/>
            </a:xfrm>
          </p:grpSpPr>
          <p:pic>
            <p:nvPicPr>
              <p:cNvPr id="9" name="Picture 8">
                <a:extLst>
                  <a:ext uri="{FF2B5EF4-FFF2-40B4-BE49-F238E27FC236}">
                    <a16:creationId xmlns:a16="http://schemas.microsoft.com/office/drawing/2014/main" id="{B6A3A21D-4A1D-49BA-932B-2F1F93A8447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07508" y="39033"/>
                <a:ext cx="11830074" cy="6779950"/>
              </a:xfrm>
              <a:prstGeom prst="rect">
                <a:avLst/>
              </a:prstGeom>
            </p:spPr>
          </p:pic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68A890E7-5B03-466E-85BB-0E61CAA1EA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475241" y="2652724"/>
                <a:ext cx="0" cy="103009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CF76DBDD-FC34-41AA-A72A-49F3BE0047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934571" y="3322765"/>
                <a:ext cx="0" cy="762489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">
                <a:extLst>
                  <a:ext uri="{FF2B5EF4-FFF2-40B4-BE49-F238E27FC236}">
                    <a16:creationId xmlns:a16="http://schemas.microsoft.com/office/drawing/2014/main" id="{5C11A04B-883E-4A17-8E44-9C35099E90F4}"/>
                  </a:ext>
                </a:extLst>
              </p:cNvPr>
              <p:cNvSpPr txBox="1"/>
              <p:nvPr/>
            </p:nvSpPr>
            <p:spPr>
              <a:xfrm>
                <a:off x="1307219" y="2102651"/>
                <a:ext cx="1443565" cy="656399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dirty="0">
                    <a:latin typeface="Arial Narrow" panose="020B0606020202030204" pitchFamily="34" charset="0"/>
                  </a:rPr>
                  <a:t>1999 RBCA Guidance &amp; RBSLs</a:t>
                </a:r>
              </a:p>
            </p:txBody>
          </p:sp>
          <p:sp>
            <p:nvSpPr>
              <p:cNvPr id="21" name="TextBox 1">
                <a:extLst>
                  <a:ext uri="{FF2B5EF4-FFF2-40B4-BE49-F238E27FC236}">
                    <a16:creationId xmlns:a16="http://schemas.microsoft.com/office/drawing/2014/main" id="{E0058960-6CF3-473E-9556-13BB5FF4CD2D}"/>
                  </a:ext>
                </a:extLst>
              </p:cNvPr>
              <p:cNvSpPr txBox="1"/>
              <p:nvPr/>
            </p:nvSpPr>
            <p:spPr>
              <a:xfrm>
                <a:off x="4774685" y="2776735"/>
                <a:ext cx="1137423" cy="391034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dirty="0">
                    <a:latin typeface="Arial Narrow" panose="020B0606020202030204" pitchFamily="34" charset="0"/>
                  </a:rPr>
                  <a:t>2009 RBSLs updated </a:t>
                </a: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43F4B175-BE95-44D9-8D19-CFAFCE4C642B}"/>
                  </a:ext>
                </a:extLst>
              </p:cNvPr>
              <p:cNvSpPr/>
              <p:nvPr/>
            </p:nvSpPr>
            <p:spPr>
              <a:xfrm>
                <a:off x="590403" y="6482815"/>
                <a:ext cx="4184282" cy="2754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rial Narrow" panose="020B0606020202030204" pitchFamily="34" charset="0"/>
                  </a:rPr>
                  <a:t>MT DEQ Petroleum Tank Cleanup Section, 1/29/2021 </a:t>
                </a:r>
              </a:p>
            </p:txBody>
          </p:sp>
        </p:grp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60E9CF21-8CF3-417C-92CA-7F211688BE67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98476" y="6223816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69378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>
            <a:extLst>
              <a:ext uri="{FF2B5EF4-FFF2-40B4-BE49-F238E27FC236}">
                <a16:creationId xmlns:a16="http://schemas.microsoft.com/office/drawing/2014/main" id="{940EE4D6-603F-4276-8D4C-C2A01704E914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0DABE2B6-4BD6-46A9-A366-1DD492294FD4}"/>
                </a:ext>
              </a:extLst>
            </p:cNvPr>
            <p:cNvGrpSpPr/>
            <p:nvPr/>
          </p:nvGrpSpPr>
          <p:grpSpPr>
            <a:xfrm>
              <a:off x="0" y="0"/>
              <a:ext cx="12192000" cy="6858000"/>
              <a:chOff x="84768" y="0"/>
              <a:chExt cx="11791798" cy="6858000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AD0BF276-62C7-4F79-A7C8-39B04D32FE47}"/>
                  </a:ext>
                </a:extLst>
              </p:cNvPr>
              <p:cNvGrpSpPr/>
              <p:nvPr/>
            </p:nvGrpSpPr>
            <p:grpSpPr>
              <a:xfrm>
                <a:off x="84768" y="0"/>
                <a:ext cx="11791798" cy="6858000"/>
                <a:chOff x="84143" y="190075"/>
                <a:chExt cx="11704735" cy="6667925"/>
              </a:xfrm>
            </p:grpSpPr>
            <p:pic>
              <p:nvPicPr>
                <p:cNvPr id="10" name="Picture 9">
                  <a:extLst>
                    <a:ext uri="{FF2B5EF4-FFF2-40B4-BE49-F238E27FC236}">
                      <a16:creationId xmlns:a16="http://schemas.microsoft.com/office/drawing/2014/main" id="{F84D64E6-B2D7-4C92-A1C8-D19ECB0D0C3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84143" y="190075"/>
                  <a:ext cx="11704735" cy="6667925"/>
                </a:xfrm>
                <a:prstGeom prst="rect">
                  <a:avLst/>
                </a:prstGeom>
              </p:spPr>
            </p:pic>
            <p:cxnSp>
              <p:nvCxnSpPr>
                <p:cNvPr id="8" name="Straight Arrow Connector 7">
                  <a:extLst>
                    <a:ext uri="{FF2B5EF4-FFF2-40B4-BE49-F238E27FC236}">
                      <a16:creationId xmlns:a16="http://schemas.microsoft.com/office/drawing/2014/main" id="{68A890E7-5B03-466E-85BB-0E61CAA1EA4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485875" y="2551814"/>
                  <a:ext cx="0" cy="1086720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stealth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Arrow Connector 16">
                  <a:extLst>
                    <a:ext uri="{FF2B5EF4-FFF2-40B4-BE49-F238E27FC236}">
                      <a16:creationId xmlns:a16="http://schemas.microsoft.com/office/drawing/2014/main" id="{CF76DBDD-FC34-41AA-A72A-49F3BE0047D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870775" y="2376639"/>
                  <a:ext cx="0" cy="762489"/>
                </a:xfrm>
                <a:prstGeom prst="straightConnector1">
                  <a:avLst/>
                </a:prstGeom>
                <a:ln w="19050">
                  <a:solidFill>
                    <a:schemeClr val="tx1"/>
                  </a:solidFill>
                  <a:tailEnd type="stealth" w="med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8" name="TextBox 1">
                  <a:extLst>
                    <a:ext uri="{FF2B5EF4-FFF2-40B4-BE49-F238E27FC236}">
                      <a16:creationId xmlns:a16="http://schemas.microsoft.com/office/drawing/2014/main" id="{5C11A04B-883E-4A17-8E44-9C35099E90F4}"/>
                    </a:ext>
                  </a:extLst>
                </p:cNvPr>
                <p:cNvSpPr txBox="1"/>
                <p:nvPr/>
              </p:nvSpPr>
              <p:spPr>
                <a:xfrm>
                  <a:off x="1317850" y="1996325"/>
                  <a:ext cx="1408995" cy="656399"/>
                </a:xfrm>
                <a:prstGeom prst="rect">
                  <a:avLst/>
                </a:prstGeom>
              </p:spPr>
              <p:txBody>
                <a:bodyPr wrap="square" rtlCol="0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>
                      <a:latin typeface="Arial Narrow" panose="020B0606020202030204" pitchFamily="34" charset="0"/>
                    </a:rPr>
                    <a:t>1999 RBCA Guidance &amp; RBSLs</a:t>
                  </a:r>
                </a:p>
              </p:txBody>
            </p:sp>
            <p:sp>
              <p:nvSpPr>
                <p:cNvPr id="21" name="TextBox 1">
                  <a:extLst>
                    <a:ext uri="{FF2B5EF4-FFF2-40B4-BE49-F238E27FC236}">
                      <a16:creationId xmlns:a16="http://schemas.microsoft.com/office/drawing/2014/main" id="{E0058960-6CF3-473E-9556-13BB5FF4CD2D}"/>
                    </a:ext>
                  </a:extLst>
                </p:cNvPr>
                <p:cNvSpPr txBox="1"/>
                <p:nvPr/>
              </p:nvSpPr>
              <p:spPr>
                <a:xfrm>
                  <a:off x="4668359" y="1800808"/>
                  <a:ext cx="1137423" cy="391034"/>
                </a:xfrm>
                <a:prstGeom prst="rect">
                  <a:avLst/>
                </a:prstGeom>
              </p:spPr>
              <p:txBody>
                <a:bodyPr wrap="square" rtlCol="0">
                  <a:noAutofit/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sz="1400" dirty="0">
                      <a:latin typeface="Arial Narrow" panose="020B0606020202030204" pitchFamily="34" charset="0"/>
                    </a:rPr>
                    <a:t>2009 RBSLs updated </a:t>
                  </a:r>
                </a:p>
              </p:txBody>
            </p:sp>
            <p:sp>
              <p:nvSpPr>
                <p:cNvPr id="9" name="Rectangle 8">
                  <a:extLst>
                    <a:ext uri="{FF2B5EF4-FFF2-40B4-BE49-F238E27FC236}">
                      <a16:creationId xmlns:a16="http://schemas.microsoft.com/office/drawing/2014/main" id="{6B218D74-26D0-4324-AF4A-AD9D550D7D88}"/>
                    </a:ext>
                  </a:extLst>
                </p:cNvPr>
                <p:cNvSpPr/>
                <p:nvPr/>
              </p:nvSpPr>
              <p:spPr>
                <a:xfrm>
                  <a:off x="640495" y="6572680"/>
                  <a:ext cx="4184282" cy="269322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en-US" sz="1200" dirty="0">
                      <a:latin typeface="Arial Narrow" panose="020B0606020202030204" pitchFamily="34" charset="0"/>
                    </a:rPr>
                    <a:t>MT DEQ Petroleum Tank Cleanup Section, 1/29/2021 </a:t>
                  </a:r>
                </a:p>
              </p:txBody>
            </p:sp>
          </p:grpSp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DF04C069-3671-49DA-B495-596F3020905E}"/>
                  </a:ext>
                </a:extLst>
              </p:cNvPr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8502" y="6211651"/>
                <a:ext cx="953512" cy="573080"/>
              </a:xfrm>
              <a:prstGeom prst="rect">
                <a:avLst/>
              </a:prstGeom>
            </p:spPr>
          </p:pic>
        </p:grp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9212EA8D-F72F-4C3D-AF3F-B8CB079A380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539537" y="3647121"/>
              <a:ext cx="0" cy="241814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6DE45D47-566F-4ED9-8D90-485D30B705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840253" y="3647121"/>
              <a:ext cx="0" cy="241814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sysDash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466200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40072F5-7377-45E5-84CC-D34138B53966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277133" y="189795"/>
            <a:chExt cx="11461663" cy="6753265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FA679DF-6CF9-4E9E-9504-352DB8C7C6B8}"/>
                </a:ext>
              </a:extLst>
            </p:cNvPr>
            <p:cNvGrpSpPr/>
            <p:nvPr/>
          </p:nvGrpSpPr>
          <p:grpSpPr>
            <a:xfrm>
              <a:off x="277133" y="189795"/>
              <a:ext cx="11461663" cy="6753265"/>
              <a:chOff x="-73742" y="-252204"/>
              <a:chExt cx="11461663" cy="6753265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B58B4298-55C9-4AE9-B340-6BB929B5DE4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-73742" y="-252204"/>
                <a:ext cx="11461663" cy="6753265"/>
              </a:xfrm>
              <a:prstGeom prst="rect">
                <a:avLst/>
              </a:prstGeom>
            </p:spPr>
          </p:pic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0E07EAA3-1D2A-4777-BF1B-808A30841F68}"/>
                  </a:ext>
                </a:extLst>
              </p:cNvPr>
              <p:cNvSpPr/>
              <p:nvPr/>
            </p:nvSpPr>
            <p:spPr>
              <a:xfrm>
                <a:off x="394090" y="6190490"/>
                <a:ext cx="4251910" cy="27699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200" dirty="0">
                    <a:latin typeface="Arial Narrow" panose="020B0606020202030204" pitchFamily="34" charset="0"/>
                  </a:rPr>
                  <a:t>MT DEQ Petroleum Tank Cleanup Section, 1/29/2021 </a:t>
                </a:r>
              </a:p>
            </p:txBody>
          </p:sp>
          <p:cxnSp>
            <p:nvCxnSpPr>
              <p:cNvPr id="12" name="Straight Arrow Connector 11">
                <a:extLst>
                  <a:ext uri="{FF2B5EF4-FFF2-40B4-BE49-F238E27FC236}">
                    <a16:creationId xmlns:a16="http://schemas.microsoft.com/office/drawing/2014/main" id="{937AD12B-048B-4539-840C-A64750351E1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699416" y="1946533"/>
                <a:ext cx="0" cy="1606829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>
                <a:extLst>
                  <a:ext uri="{FF2B5EF4-FFF2-40B4-BE49-F238E27FC236}">
                    <a16:creationId xmlns:a16="http://schemas.microsoft.com/office/drawing/2014/main" id="{AED1FC4B-8F1A-4E3F-8C87-8B84CF293D9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571569" y="2627305"/>
                <a:ext cx="0" cy="932838"/>
              </a:xfrm>
              <a:prstGeom prst="straightConnector1">
                <a:avLst/>
              </a:prstGeom>
              <a:ln w="28575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Box 1">
                <a:extLst>
                  <a:ext uri="{FF2B5EF4-FFF2-40B4-BE49-F238E27FC236}">
                    <a16:creationId xmlns:a16="http://schemas.microsoft.com/office/drawing/2014/main" id="{74927900-DC81-45B7-B5BD-BE0F4F293583}"/>
                  </a:ext>
                </a:extLst>
              </p:cNvPr>
              <p:cNvSpPr txBox="1"/>
              <p:nvPr/>
            </p:nvSpPr>
            <p:spPr>
              <a:xfrm>
                <a:off x="7454515" y="1399301"/>
                <a:ext cx="2919520" cy="735300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600" b="1" dirty="0">
                    <a:latin typeface="Arial Narrow" panose="020B0606020202030204" pitchFamily="34" charset="0"/>
                  </a:rPr>
                  <a:t>2013 Special Legislative Funding $400,000 (14 Closures) </a:t>
                </a:r>
              </a:p>
            </p:txBody>
          </p:sp>
          <p:sp>
            <p:nvSpPr>
              <p:cNvPr id="22" name="TextBox 1">
                <a:extLst>
                  <a:ext uri="{FF2B5EF4-FFF2-40B4-BE49-F238E27FC236}">
                    <a16:creationId xmlns:a16="http://schemas.microsoft.com/office/drawing/2014/main" id="{881077C0-8B9F-48E0-9637-2D371C976681}"/>
                  </a:ext>
                </a:extLst>
              </p:cNvPr>
              <p:cNvSpPr txBox="1"/>
              <p:nvPr/>
            </p:nvSpPr>
            <p:spPr>
              <a:xfrm>
                <a:off x="8269022" y="2065915"/>
                <a:ext cx="2611956" cy="564475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600" b="1" dirty="0">
                    <a:latin typeface="Arial Narrow" panose="020B0606020202030204" pitchFamily="34" charset="0"/>
                  </a:rPr>
                  <a:t>2016 Orphan Share Funding $1,483,000 (59</a:t>
                </a:r>
                <a:r>
                  <a:rPr lang="en-US" sz="1600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 </a:t>
                </a:r>
                <a:r>
                  <a:rPr lang="en-US" sz="1600" b="1" dirty="0">
                    <a:latin typeface="Arial Narrow" panose="020B0606020202030204" pitchFamily="34" charset="0"/>
                  </a:rPr>
                  <a:t>Closures)</a:t>
                </a:r>
              </a:p>
            </p:txBody>
          </p:sp>
          <p:sp>
            <p:nvSpPr>
              <p:cNvPr id="26" name="TextBox 1">
                <a:extLst>
                  <a:ext uri="{FF2B5EF4-FFF2-40B4-BE49-F238E27FC236}">
                    <a16:creationId xmlns:a16="http://schemas.microsoft.com/office/drawing/2014/main" id="{01ADA626-7AB5-419E-8976-CD018C3456E2}"/>
                  </a:ext>
                </a:extLst>
              </p:cNvPr>
              <p:cNvSpPr txBox="1"/>
              <p:nvPr/>
            </p:nvSpPr>
            <p:spPr>
              <a:xfrm>
                <a:off x="9169182" y="2811488"/>
                <a:ext cx="2001629" cy="564475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600" b="1" dirty="0">
                    <a:latin typeface="Arial Narrow" panose="020B0606020202030204" pitchFamily="34" charset="0"/>
                  </a:rPr>
                  <a:t>2020 - 2021 Legislative Funding $1,000,000</a:t>
                </a:r>
              </a:p>
            </p:txBody>
          </p:sp>
        </p:grpSp>
        <p:pic>
          <p:nvPicPr>
            <p:cNvPr id="27" name="Picture 26">
              <a:extLst>
                <a:ext uri="{FF2B5EF4-FFF2-40B4-BE49-F238E27FC236}">
                  <a16:creationId xmlns:a16="http://schemas.microsoft.com/office/drawing/2014/main" id="{AA007C46-43F5-42B4-B4C5-DAE5262CC3F9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9887" y="6302837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43107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67F794B4-B0D5-4CBE-AC79-FF97E9418366}"/>
              </a:ext>
            </a:extLst>
          </p:cNvPr>
          <p:cNvGrpSpPr/>
          <p:nvPr/>
        </p:nvGrpSpPr>
        <p:grpSpPr>
          <a:xfrm>
            <a:off x="0" y="0"/>
            <a:ext cx="12192000" cy="6858001"/>
            <a:chOff x="-525" y="-1"/>
            <a:chExt cx="12192000" cy="6858001"/>
          </a:xfrm>
        </p:grpSpPr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35E301CE-F10F-4753-B11D-614B9E6998F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525" y="-1"/>
              <a:ext cx="12192000" cy="6858001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86453C0-AB9F-4BDF-87AF-59D6E090BB01}"/>
                </a:ext>
              </a:extLst>
            </p:cNvPr>
            <p:cNvSpPr/>
            <p:nvPr/>
          </p:nvSpPr>
          <p:spPr>
            <a:xfrm>
              <a:off x="471829" y="6563689"/>
              <a:ext cx="3894820" cy="2616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1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CBC5D7C-671D-48A6-BAD8-D923F4BC6F80}"/>
                </a:ext>
              </a:extLst>
            </p:cNvPr>
            <p:cNvSpPr txBox="1"/>
            <p:nvPr/>
          </p:nvSpPr>
          <p:spPr>
            <a:xfrm>
              <a:off x="9992832" y="819780"/>
              <a:ext cx="102556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4757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0072A04-FDA7-4CA2-8B0D-E74431C88007}"/>
                </a:ext>
              </a:extLst>
            </p:cNvPr>
            <p:cNvSpPr txBox="1"/>
            <p:nvPr/>
          </p:nvSpPr>
          <p:spPr>
            <a:xfrm>
              <a:off x="10106268" y="4835731"/>
              <a:ext cx="79869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400" b="1" dirty="0"/>
                <a:t>927</a:t>
              </a:r>
              <a:endParaRPr lang="en-US" sz="2400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F160A8-4323-4681-AFFB-24E74958819B}"/>
                </a:ext>
              </a:extLst>
            </p:cNvPr>
            <p:cNvSpPr txBox="1"/>
            <p:nvPr/>
          </p:nvSpPr>
          <p:spPr>
            <a:xfrm>
              <a:off x="9992832" y="5242149"/>
              <a:ext cx="1244009" cy="334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b="1" dirty="0"/>
                <a:t>(865 PTCS)</a:t>
              </a:r>
              <a:endParaRPr lang="en-US" sz="1600" b="1" dirty="0">
                <a:solidFill>
                  <a:srgbClr val="FF0000"/>
                </a:solidFill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64ED5D3E-7C4A-40B4-98F0-C2FB0BE464F6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501" y="6219518"/>
              <a:ext cx="953512" cy="573080"/>
            </a:xfrm>
            <a:prstGeom prst="rect">
              <a:avLst/>
            </a:prstGeom>
          </p:spPr>
        </p:pic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4CE8712F-8874-48C6-8137-465ED5809AD3}"/>
                </a:ext>
              </a:extLst>
            </p:cNvPr>
            <p:cNvCxnSpPr>
              <a:cxnSpLocks/>
            </p:cNvCxnSpPr>
            <p:nvPr/>
          </p:nvCxnSpPr>
          <p:spPr>
            <a:xfrm>
              <a:off x="10239154" y="4232412"/>
              <a:ext cx="0" cy="629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0EAEB931-F815-4F8D-9726-4339122E4405}"/>
                </a:ext>
              </a:extLst>
            </p:cNvPr>
            <p:cNvCxnSpPr>
              <a:cxnSpLocks/>
            </p:cNvCxnSpPr>
            <p:nvPr/>
          </p:nvCxnSpPr>
          <p:spPr>
            <a:xfrm>
              <a:off x="7202892" y="4146699"/>
              <a:ext cx="3036262" cy="0"/>
            </a:xfrm>
            <a:prstGeom prst="line">
              <a:avLst/>
            </a:prstGeom>
            <a:ln w="19050">
              <a:solidFill>
                <a:schemeClr val="tx1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03303E57-2BB9-4CEB-AFF5-576BCF4DED53}"/>
                </a:ext>
              </a:extLst>
            </p:cNvPr>
            <p:cNvSpPr txBox="1"/>
            <p:nvPr/>
          </p:nvSpPr>
          <p:spPr>
            <a:xfrm>
              <a:off x="10282289" y="4232412"/>
              <a:ext cx="6640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000" i="1" dirty="0"/>
                <a:t>44%</a:t>
              </a:r>
              <a:endParaRPr lang="en-US" sz="2000" i="1" dirty="0">
                <a:solidFill>
                  <a:srgbClr val="FF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306100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A0A34A3-2D25-418C-A2FA-D5D0B38831A9}"/>
              </a:ext>
            </a:extLst>
          </p:cNvPr>
          <p:cNvSpPr txBox="1"/>
          <p:nvPr/>
        </p:nvSpPr>
        <p:spPr>
          <a:xfrm>
            <a:off x="2987749" y="1754372"/>
            <a:ext cx="557075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latin typeface="Arial Narrow" panose="020B0606020202030204" pitchFamily="34" charset="0"/>
              </a:rPr>
              <a:t>Questions ?</a:t>
            </a:r>
          </a:p>
        </p:txBody>
      </p:sp>
    </p:spTree>
    <p:extLst>
      <p:ext uri="{BB962C8B-B14F-4D97-AF65-F5344CB8AC3E}">
        <p14:creationId xmlns:p14="http://schemas.microsoft.com/office/powerpoint/2010/main" val="1130629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31721019-425A-4674-9EEB-8B07F41595E1}"/>
              </a:ext>
            </a:extLst>
          </p:cNvPr>
          <p:cNvGrpSpPr/>
          <p:nvPr/>
        </p:nvGrpSpPr>
        <p:grpSpPr>
          <a:xfrm>
            <a:off x="0" y="-396147"/>
            <a:ext cx="12192000" cy="7136160"/>
            <a:chOff x="54893" y="-233915"/>
            <a:chExt cx="12137107" cy="691198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FF31505-521C-4A5F-B43E-1FA655118329}"/>
                </a:ext>
              </a:extLst>
            </p:cNvPr>
            <p:cNvSpPr/>
            <p:nvPr/>
          </p:nvSpPr>
          <p:spPr>
            <a:xfrm>
              <a:off x="181040" y="179930"/>
              <a:ext cx="11696635" cy="649814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E1D753C-9CC6-46CD-82A4-08AF57E2B66F}"/>
                </a:ext>
              </a:extLst>
            </p:cNvPr>
            <p:cNvGrpSpPr/>
            <p:nvPr/>
          </p:nvGrpSpPr>
          <p:grpSpPr>
            <a:xfrm>
              <a:off x="54893" y="-233915"/>
              <a:ext cx="12137107" cy="6545447"/>
              <a:chOff x="114301" y="-145473"/>
              <a:chExt cx="12077699" cy="670216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E5088B-8048-47E9-A06E-4CCBD6B51D39}"/>
                  </a:ext>
                </a:extLst>
              </p:cNvPr>
              <p:cNvSpPr txBox="1"/>
              <p:nvPr/>
            </p:nvSpPr>
            <p:spPr>
              <a:xfrm>
                <a:off x="742808" y="3696967"/>
                <a:ext cx="2758069" cy="732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Legacy Releases 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1988 EPA Regulations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CBBD423-41B5-4E0B-B833-DA7CB5FD9CF5}"/>
                  </a:ext>
                </a:extLst>
              </p:cNvPr>
              <p:cNvSpPr txBox="1"/>
              <p:nvPr/>
            </p:nvSpPr>
            <p:spPr>
              <a:xfrm>
                <a:off x="218927" y="4466265"/>
                <a:ext cx="29243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1999 Risked-Based Corrective Action (RBCA) Guidance</a:t>
                </a:r>
              </a:p>
            </p:txBody>
          </p:sp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71490C3-796D-432D-A97F-6FB91B27F245}"/>
                  </a:ext>
                </a:extLst>
              </p:cNvPr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5823" y="359467"/>
                <a:ext cx="2340538" cy="1264126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A5CD203-591D-4A60-B26F-904E29386D60}"/>
                  </a:ext>
                </a:extLst>
              </p:cNvPr>
              <p:cNvSpPr/>
              <p:nvPr/>
            </p:nvSpPr>
            <p:spPr>
              <a:xfrm>
                <a:off x="2882882" y="389907"/>
                <a:ext cx="7990764" cy="5987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>
                    <a:latin typeface="Arial Narrow" panose="020B0606020202030204" pitchFamily="34" charset="0"/>
                  </a:rPr>
                  <a:t>Petroleum Tank Cleanup Section </a:t>
                </a:r>
                <a:r>
                  <a:rPr lang="en-US" sz="1200" dirty="0">
                    <a:latin typeface="Arial Narrow" panose="020B0606020202030204" pitchFamily="34" charset="0"/>
                  </a:rPr>
                  <a:t>updated1/29/2021</a:t>
                </a:r>
                <a:r>
                  <a:rPr lang="en-US" sz="3200" dirty="0">
                    <a:latin typeface="Arial Narrow" panose="020B0606020202030204" pitchFamily="34" charset="0"/>
                  </a:rPr>
                  <a:t> 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49E630-8F41-407C-8648-87D14E67907B}"/>
                  </a:ext>
                </a:extLst>
              </p:cNvPr>
              <p:cNvSpPr txBox="1"/>
              <p:nvPr/>
            </p:nvSpPr>
            <p:spPr>
              <a:xfrm>
                <a:off x="410927" y="5213184"/>
                <a:ext cx="27323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2009 updated Risked-Based Screening Levels (RBSLs)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D254219-AAF7-47DC-A8B9-45C8B9FB6A5A}"/>
                  </a:ext>
                </a:extLst>
              </p:cNvPr>
              <p:cNvSpPr/>
              <p:nvPr/>
            </p:nvSpPr>
            <p:spPr>
              <a:xfrm>
                <a:off x="141385" y="-145473"/>
                <a:ext cx="12050615" cy="58183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BE879A-343A-46BB-963C-2C50574021FD}"/>
                  </a:ext>
                </a:extLst>
              </p:cNvPr>
              <p:cNvSpPr/>
              <p:nvPr/>
            </p:nvSpPr>
            <p:spPr>
              <a:xfrm>
                <a:off x="114301" y="278280"/>
                <a:ext cx="11849984" cy="62784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42FE063-EFB1-4DC1-8AE5-B04A596697E9}"/>
                </a:ext>
              </a:extLst>
            </p:cNvPr>
            <p:cNvSpPr/>
            <p:nvPr/>
          </p:nvSpPr>
          <p:spPr>
            <a:xfrm>
              <a:off x="82110" y="179930"/>
              <a:ext cx="11908272" cy="63059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FD8387C-D7BF-43C1-8FFC-E4C37BC326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56432" y="921501"/>
              <a:ext cx="8635847" cy="5251571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E75C1FA-C064-4F66-9030-A260A23EBEBB}"/>
                </a:ext>
              </a:extLst>
            </p:cNvPr>
            <p:cNvSpPr/>
            <p:nvPr/>
          </p:nvSpPr>
          <p:spPr>
            <a:xfrm>
              <a:off x="5511062" y="6089301"/>
              <a:ext cx="62083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Arial Narrow" panose="020B0606020202030204" pitchFamily="34" charset="0"/>
                </a:rPr>
                <a:t>* </a:t>
              </a:r>
              <a:r>
                <a:rPr lang="en-US" sz="1400" dirty="0">
                  <a:latin typeface="Arial Narrow" panose="020B0606020202030204" pitchFamily="34" charset="0"/>
                </a:rPr>
                <a:t>Includes 21 Releases Confirmed and one (1) Release Closed during years prior to 1987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4914302-A97A-4391-BE1D-B0C887F8519A}"/>
                </a:ext>
              </a:extLst>
            </p:cNvPr>
            <p:cNvSpPr txBox="1"/>
            <p:nvPr/>
          </p:nvSpPr>
          <p:spPr>
            <a:xfrm>
              <a:off x="5681128" y="355983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*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9838268-C7D7-48DA-954B-29E80359B8AE}"/>
                </a:ext>
              </a:extLst>
            </p:cNvPr>
            <p:cNvSpPr txBox="1"/>
            <p:nvPr/>
          </p:nvSpPr>
          <p:spPr>
            <a:xfrm>
              <a:off x="8324741" y="355983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00297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>
            <a:extLst>
              <a:ext uri="{FF2B5EF4-FFF2-40B4-BE49-F238E27FC236}">
                <a16:creationId xmlns:a16="http://schemas.microsoft.com/office/drawing/2014/main" id="{9FCCFF91-91FF-49E9-87AC-2240242BC265}"/>
              </a:ext>
            </a:extLst>
          </p:cNvPr>
          <p:cNvGrpSpPr/>
          <p:nvPr/>
        </p:nvGrpSpPr>
        <p:grpSpPr>
          <a:xfrm>
            <a:off x="0" y="0"/>
            <a:ext cx="12252960" cy="6858000"/>
            <a:chOff x="-1" y="0"/>
            <a:chExt cx="12252960" cy="6985211"/>
          </a:xfrm>
        </p:grpSpPr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ACBDF0FD-0E2F-4342-841E-0DD838F9EA8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" y="0"/>
              <a:ext cx="12252960" cy="6985211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8A890E7-5B03-466E-85BB-0E61CAA1EA4A}"/>
                </a:ext>
              </a:extLst>
            </p:cNvPr>
            <p:cNvCxnSpPr>
              <a:cxnSpLocks/>
            </p:cNvCxnSpPr>
            <p:nvPr/>
          </p:nvCxnSpPr>
          <p:spPr>
            <a:xfrm>
              <a:off x="4882103" y="2474900"/>
              <a:ext cx="0" cy="123923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D3C0B4A-B949-48C0-BE14-FB4B38379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994044" y="2167305"/>
              <a:ext cx="8841" cy="119476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CF76DBDD-FC34-41AA-A72A-49F3BE0047D3}"/>
                </a:ext>
              </a:extLst>
            </p:cNvPr>
            <p:cNvCxnSpPr>
              <a:cxnSpLocks/>
            </p:cNvCxnSpPr>
            <p:nvPr/>
          </p:nvCxnSpPr>
          <p:spPr>
            <a:xfrm>
              <a:off x="7444101" y="3343719"/>
              <a:ext cx="0" cy="135200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">
              <a:extLst>
                <a:ext uri="{FF2B5EF4-FFF2-40B4-BE49-F238E27FC236}">
                  <a16:creationId xmlns:a16="http://schemas.microsoft.com/office/drawing/2014/main" id="{5C11A04B-883E-4A17-8E44-9C35099E90F4}"/>
                </a:ext>
              </a:extLst>
            </p:cNvPr>
            <p:cNvSpPr txBox="1"/>
            <p:nvPr/>
          </p:nvSpPr>
          <p:spPr>
            <a:xfrm>
              <a:off x="4682533" y="1850993"/>
              <a:ext cx="1839319" cy="604087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1999 RBCA Guidance &amp; RBSLs</a:t>
              </a:r>
            </a:p>
          </p:txBody>
        </p:sp>
        <p:sp>
          <p:nvSpPr>
            <p:cNvPr id="19" name="TextBox 1">
              <a:extLst>
                <a:ext uri="{FF2B5EF4-FFF2-40B4-BE49-F238E27FC236}">
                  <a16:creationId xmlns:a16="http://schemas.microsoft.com/office/drawing/2014/main" id="{BFB2BE01-450E-4FD6-BE11-8219FBE84294}"/>
                </a:ext>
              </a:extLst>
            </p:cNvPr>
            <p:cNvSpPr txBox="1"/>
            <p:nvPr/>
          </p:nvSpPr>
          <p:spPr>
            <a:xfrm>
              <a:off x="1544801" y="1566181"/>
              <a:ext cx="1592930" cy="488467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1988 EPA Regulations </a:t>
              </a:r>
            </a:p>
          </p:txBody>
        </p:sp>
        <p:sp>
          <p:nvSpPr>
            <p:cNvPr id="21" name="TextBox 1">
              <a:extLst>
                <a:ext uri="{FF2B5EF4-FFF2-40B4-BE49-F238E27FC236}">
                  <a16:creationId xmlns:a16="http://schemas.microsoft.com/office/drawing/2014/main" id="{E0058960-6CF3-473E-9556-13BB5FF4CD2D}"/>
                </a:ext>
              </a:extLst>
            </p:cNvPr>
            <p:cNvSpPr txBox="1"/>
            <p:nvPr/>
          </p:nvSpPr>
          <p:spPr>
            <a:xfrm>
              <a:off x="7258965" y="2679284"/>
              <a:ext cx="1289874" cy="561055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2009 RBSLs update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CF2EF96C-EB60-4188-AFDE-32D9BD7083E8}"/>
                </a:ext>
              </a:extLst>
            </p:cNvPr>
            <p:cNvSpPr/>
            <p:nvPr/>
          </p:nvSpPr>
          <p:spPr>
            <a:xfrm>
              <a:off x="519769" y="6668104"/>
              <a:ext cx="4213687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11" name="TextBox 1">
              <a:extLst>
                <a:ext uri="{FF2B5EF4-FFF2-40B4-BE49-F238E27FC236}">
                  <a16:creationId xmlns:a16="http://schemas.microsoft.com/office/drawing/2014/main" id="{819A040B-3307-4AE2-A6C0-2ED7071121C1}"/>
                </a:ext>
              </a:extLst>
            </p:cNvPr>
            <p:cNvSpPr txBox="1"/>
            <p:nvPr/>
          </p:nvSpPr>
          <p:spPr>
            <a:xfrm>
              <a:off x="2606474" y="4788737"/>
              <a:ext cx="1895815" cy="356891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i="1" dirty="0">
                  <a:latin typeface="Arial Narrow" panose="020B0606020202030204" pitchFamily="34" charset="0"/>
                </a:rPr>
                <a:t>Legacy Releases</a:t>
              </a:r>
            </a:p>
          </p:txBody>
        </p:sp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50DFE885-286C-4485-9B36-B11B64E0C49A}"/>
                </a:ext>
              </a:extLst>
            </p:cNvPr>
            <p:cNvCxnSpPr>
              <a:cxnSpLocks/>
            </p:cNvCxnSpPr>
            <p:nvPr/>
          </p:nvCxnSpPr>
          <p:spPr>
            <a:xfrm>
              <a:off x="1573550" y="4788737"/>
              <a:ext cx="3308553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AD293BD0-AB56-419C-AEE1-D85AF27BB49D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3013" y="6331915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8391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5B833850-162A-4430-8F9A-9419A52EF939}"/>
              </a:ext>
            </a:extLst>
          </p:cNvPr>
          <p:cNvGrpSpPr/>
          <p:nvPr/>
        </p:nvGrpSpPr>
        <p:grpSpPr>
          <a:xfrm>
            <a:off x="0" y="-65657"/>
            <a:ext cx="12252960" cy="6923657"/>
            <a:chOff x="-30480" y="-65658"/>
            <a:chExt cx="12252960" cy="698931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754639C-A5EA-4096-9E79-E220EF952C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-30480" y="-65658"/>
              <a:ext cx="12252960" cy="6989315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8A890E7-5B03-466E-85BB-0E61CAA1EA4A}"/>
                </a:ext>
              </a:extLst>
            </p:cNvPr>
            <p:cNvCxnSpPr>
              <a:cxnSpLocks/>
            </p:cNvCxnSpPr>
            <p:nvPr/>
          </p:nvCxnSpPr>
          <p:spPr>
            <a:xfrm>
              <a:off x="4845971" y="3121674"/>
              <a:ext cx="0" cy="39964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D3C0B4A-B949-48C0-BE14-FB4B38379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2174458" y="2559948"/>
              <a:ext cx="8172" cy="112345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CF76DBDD-FC34-41AA-A72A-49F3BE0047D3}"/>
                </a:ext>
              </a:extLst>
            </p:cNvPr>
            <p:cNvCxnSpPr>
              <a:cxnSpLocks/>
            </p:cNvCxnSpPr>
            <p:nvPr/>
          </p:nvCxnSpPr>
          <p:spPr>
            <a:xfrm>
              <a:off x="7362439" y="2103544"/>
              <a:ext cx="0" cy="756217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">
              <a:extLst>
                <a:ext uri="{FF2B5EF4-FFF2-40B4-BE49-F238E27FC236}">
                  <a16:creationId xmlns:a16="http://schemas.microsoft.com/office/drawing/2014/main" id="{5C11A04B-883E-4A17-8E44-9C35099E90F4}"/>
                </a:ext>
              </a:extLst>
            </p:cNvPr>
            <p:cNvSpPr txBox="1"/>
            <p:nvPr/>
          </p:nvSpPr>
          <p:spPr>
            <a:xfrm>
              <a:off x="4616768" y="2575052"/>
              <a:ext cx="1734501" cy="365695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1999 RBCA Guidance &amp; RBSLS</a:t>
              </a:r>
            </a:p>
          </p:txBody>
        </p:sp>
        <p:sp>
          <p:nvSpPr>
            <p:cNvPr id="19" name="TextBox 1">
              <a:extLst>
                <a:ext uri="{FF2B5EF4-FFF2-40B4-BE49-F238E27FC236}">
                  <a16:creationId xmlns:a16="http://schemas.microsoft.com/office/drawing/2014/main" id="{BFB2BE01-450E-4FD6-BE11-8219FBE84294}"/>
                </a:ext>
              </a:extLst>
            </p:cNvPr>
            <p:cNvSpPr txBox="1"/>
            <p:nvPr/>
          </p:nvSpPr>
          <p:spPr>
            <a:xfrm>
              <a:off x="2010943" y="1988359"/>
              <a:ext cx="1472387" cy="459314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1988 EPA</a:t>
              </a:r>
            </a:p>
            <a:p>
              <a:r>
                <a:rPr lang="en-US" sz="1600" b="1" dirty="0">
                  <a:latin typeface="Arial Narrow" panose="020B0606020202030204" pitchFamily="34" charset="0"/>
                </a:rPr>
                <a:t>Regulations </a:t>
              </a:r>
            </a:p>
          </p:txBody>
        </p:sp>
        <p:sp>
          <p:nvSpPr>
            <p:cNvPr id="21" name="TextBox 1">
              <a:extLst>
                <a:ext uri="{FF2B5EF4-FFF2-40B4-BE49-F238E27FC236}">
                  <a16:creationId xmlns:a16="http://schemas.microsoft.com/office/drawing/2014/main" id="{E0058960-6CF3-473E-9556-13BB5FF4CD2D}"/>
                </a:ext>
              </a:extLst>
            </p:cNvPr>
            <p:cNvSpPr txBox="1"/>
            <p:nvPr/>
          </p:nvSpPr>
          <p:spPr>
            <a:xfrm>
              <a:off x="7214298" y="1525860"/>
              <a:ext cx="1652906" cy="365696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2009 RBSLs updated 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86453C0-AB9F-4BDF-87AF-59D6E090BB01}"/>
                </a:ext>
              </a:extLst>
            </p:cNvPr>
            <p:cNvSpPr/>
            <p:nvPr/>
          </p:nvSpPr>
          <p:spPr>
            <a:xfrm>
              <a:off x="609582" y="6646658"/>
              <a:ext cx="3894820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0CBC5D7C-671D-48A6-BAD8-D923F4BC6F80}"/>
                </a:ext>
              </a:extLst>
            </p:cNvPr>
            <p:cNvSpPr txBox="1"/>
            <p:nvPr/>
          </p:nvSpPr>
          <p:spPr>
            <a:xfrm>
              <a:off x="10244949" y="772647"/>
              <a:ext cx="772492" cy="38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/>
                <a:t>4757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8149ECE-309A-460C-8F45-D9F5B0B94852}"/>
                </a:ext>
              </a:extLst>
            </p:cNvPr>
            <p:cNvSpPr txBox="1"/>
            <p:nvPr/>
          </p:nvSpPr>
          <p:spPr>
            <a:xfrm>
              <a:off x="10244949" y="1678848"/>
              <a:ext cx="772492" cy="38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/>
                <a:t>3830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80072A04-FDA7-4CA2-8B0D-E74431C88007}"/>
                </a:ext>
              </a:extLst>
            </p:cNvPr>
            <p:cNvSpPr txBox="1"/>
            <p:nvPr/>
          </p:nvSpPr>
          <p:spPr>
            <a:xfrm>
              <a:off x="10244949" y="4798746"/>
              <a:ext cx="610849" cy="380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b="1" dirty="0"/>
                <a:t>927</a:t>
              </a:r>
              <a:endParaRPr lang="en-US" b="1" dirty="0">
                <a:solidFill>
                  <a:srgbClr val="FF0000"/>
                </a:solidFill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DF160A8-4323-4681-AFFB-24E74958819B}"/>
                </a:ext>
              </a:extLst>
            </p:cNvPr>
            <p:cNvSpPr txBox="1"/>
            <p:nvPr/>
          </p:nvSpPr>
          <p:spPr>
            <a:xfrm>
              <a:off x="10099158" y="5076153"/>
              <a:ext cx="124400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600" dirty="0"/>
                <a:t>(865 PTCS)</a:t>
              </a:r>
              <a:endParaRPr lang="en-US" sz="1600" dirty="0">
                <a:solidFill>
                  <a:srgbClr val="FF0000"/>
                </a:solidFill>
              </a:endParaRP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4C966C9A-876C-41A3-B55E-86763B874A6B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6284920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469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31721019-425A-4674-9EEB-8B07F41595E1}"/>
              </a:ext>
            </a:extLst>
          </p:cNvPr>
          <p:cNvGrpSpPr/>
          <p:nvPr/>
        </p:nvGrpSpPr>
        <p:grpSpPr>
          <a:xfrm>
            <a:off x="0" y="-396147"/>
            <a:ext cx="12192000" cy="7136160"/>
            <a:chOff x="54893" y="-233915"/>
            <a:chExt cx="12137107" cy="691198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FF31505-521C-4A5F-B43E-1FA655118329}"/>
                </a:ext>
              </a:extLst>
            </p:cNvPr>
            <p:cNvSpPr/>
            <p:nvPr/>
          </p:nvSpPr>
          <p:spPr>
            <a:xfrm>
              <a:off x="181040" y="179930"/>
              <a:ext cx="11696635" cy="6498140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2E1D753C-9CC6-46CD-82A4-08AF57E2B66F}"/>
                </a:ext>
              </a:extLst>
            </p:cNvPr>
            <p:cNvGrpSpPr/>
            <p:nvPr/>
          </p:nvGrpSpPr>
          <p:grpSpPr>
            <a:xfrm>
              <a:off x="54893" y="-233915"/>
              <a:ext cx="12137107" cy="6545447"/>
              <a:chOff x="114301" y="-145473"/>
              <a:chExt cx="12077699" cy="6702161"/>
            </a:xfrm>
          </p:grpSpPr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46E5088B-8048-47E9-A06E-4CCBD6B51D39}"/>
                  </a:ext>
                </a:extLst>
              </p:cNvPr>
              <p:cNvSpPr txBox="1"/>
              <p:nvPr/>
            </p:nvSpPr>
            <p:spPr>
              <a:xfrm>
                <a:off x="742808" y="3696967"/>
                <a:ext cx="2758069" cy="73259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Legacy Releases </a:t>
                </a:r>
              </a:p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1988 EPA Regulations</a:t>
                </a:r>
              </a:p>
            </p:txBody>
          </p: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CBBD423-41B5-4E0B-B833-DA7CB5FD9CF5}"/>
                  </a:ext>
                </a:extLst>
              </p:cNvPr>
              <p:cNvSpPr txBox="1"/>
              <p:nvPr/>
            </p:nvSpPr>
            <p:spPr>
              <a:xfrm>
                <a:off x="218927" y="4466265"/>
                <a:ext cx="29243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1999 Risked-Based Corrective Action (RBCA) Guidance</a:t>
                </a:r>
              </a:p>
            </p:txBody>
          </p:sp>
          <p:pic>
            <p:nvPicPr>
              <p:cNvPr id="12" name="Picture 11">
                <a:extLst>
                  <a:ext uri="{FF2B5EF4-FFF2-40B4-BE49-F238E27FC236}">
                    <a16:creationId xmlns:a16="http://schemas.microsoft.com/office/drawing/2014/main" id="{E71490C3-796D-432D-A97F-6FB91B27F245}"/>
                  </a:ext>
                </a:extLst>
              </p:cNvPr>
              <p:cNvPicPr/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5823" y="359467"/>
                <a:ext cx="2340538" cy="1264126"/>
              </a:xfrm>
              <a:prstGeom prst="rect">
                <a:avLst/>
              </a:prstGeom>
            </p:spPr>
          </p:pic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BA5CD203-591D-4A60-B26F-904E29386D60}"/>
                  </a:ext>
                </a:extLst>
              </p:cNvPr>
              <p:cNvSpPr/>
              <p:nvPr/>
            </p:nvSpPr>
            <p:spPr>
              <a:xfrm>
                <a:off x="2882882" y="389907"/>
                <a:ext cx="7990764" cy="5987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3200" b="1" dirty="0">
                    <a:latin typeface="Arial Narrow" panose="020B0606020202030204" pitchFamily="34" charset="0"/>
                  </a:rPr>
                  <a:t>Petroleum Tank Cleanup Section </a:t>
                </a:r>
                <a:r>
                  <a:rPr lang="en-US" sz="1200" dirty="0">
                    <a:latin typeface="Arial Narrow" panose="020B0606020202030204" pitchFamily="34" charset="0"/>
                  </a:rPr>
                  <a:t>updated1/29/2021</a:t>
                </a:r>
                <a:r>
                  <a:rPr lang="en-US" sz="3200" dirty="0">
                    <a:latin typeface="Arial Narrow" panose="020B0606020202030204" pitchFamily="34" charset="0"/>
                  </a:rPr>
                  <a:t> 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6749E630-8F41-407C-8648-87D14E67907B}"/>
                  </a:ext>
                </a:extLst>
              </p:cNvPr>
              <p:cNvSpPr txBox="1"/>
              <p:nvPr/>
            </p:nvSpPr>
            <p:spPr>
              <a:xfrm>
                <a:off x="410927" y="5213184"/>
                <a:ext cx="2732324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>
                    <a:solidFill>
                      <a:srgbClr val="FF0000"/>
                    </a:solidFill>
                    <a:latin typeface="Arial Narrow" panose="020B0606020202030204" pitchFamily="34" charset="0"/>
                  </a:rPr>
                  <a:t>2009 updated Risked-Based Screening Levels (RBSLs)</a:t>
                </a:r>
              </a:p>
            </p:txBody>
          </p:sp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5D254219-AAF7-47DC-A8B9-45C8B9FB6A5A}"/>
                  </a:ext>
                </a:extLst>
              </p:cNvPr>
              <p:cNvSpPr/>
              <p:nvPr/>
            </p:nvSpPr>
            <p:spPr>
              <a:xfrm>
                <a:off x="141385" y="-145473"/>
                <a:ext cx="12050615" cy="581831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C5BE879A-343A-46BB-963C-2C50574021FD}"/>
                  </a:ext>
                </a:extLst>
              </p:cNvPr>
              <p:cNvSpPr/>
              <p:nvPr/>
            </p:nvSpPr>
            <p:spPr>
              <a:xfrm>
                <a:off x="114301" y="278280"/>
                <a:ext cx="11849984" cy="627840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742FE063-EFB1-4DC1-8AE5-B04A596697E9}"/>
                </a:ext>
              </a:extLst>
            </p:cNvPr>
            <p:cNvSpPr/>
            <p:nvPr/>
          </p:nvSpPr>
          <p:spPr>
            <a:xfrm>
              <a:off x="82110" y="179930"/>
              <a:ext cx="11908272" cy="6305931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6FD8387C-D7BF-43C1-8FFC-E4C37BC3260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956432" y="921501"/>
              <a:ext cx="8635847" cy="5251571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5E75C1FA-C064-4F66-9030-A260A23EBEBB}"/>
                </a:ext>
              </a:extLst>
            </p:cNvPr>
            <p:cNvSpPr/>
            <p:nvPr/>
          </p:nvSpPr>
          <p:spPr>
            <a:xfrm>
              <a:off x="5511062" y="6089301"/>
              <a:ext cx="6208360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2400" b="1" dirty="0">
                  <a:latin typeface="Arial Narrow" panose="020B0606020202030204" pitchFamily="34" charset="0"/>
                </a:rPr>
                <a:t>* </a:t>
              </a:r>
              <a:r>
                <a:rPr lang="en-US" sz="1400" dirty="0">
                  <a:latin typeface="Arial Narrow" panose="020B0606020202030204" pitchFamily="34" charset="0"/>
                </a:rPr>
                <a:t>Includes 21 Releases Confirmed and one (1) Release Closed during years prior to 1987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4914302-A97A-4391-BE1D-B0C887F8519A}"/>
                </a:ext>
              </a:extLst>
            </p:cNvPr>
            <p:cNvSpPr txBox="1"/>
            <p:nvPr/>
          </p:nvSpPr>
          <p:spPr>
            <a:xfrm>
              <a:off x="5681128" y="355983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*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9838268-C7D7-48DA-954B-29E80359B8AE}"/>
                </a:ext>
              </a:extLst>
            </p:cNvPr>
            <p:cNvSpPr txBox="1"/>
            <p:nvPr/>
          </p:nvSpPr>
          <p:spPr>
            <a:xfrm>
              <a:off x="8324741" y="3559835"/>
              <a:ext cx="300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*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22680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>
            <a:extLst>
              <a:ext uri="{FF2B5EF4-FFF2-40B4-BE49-F238E27FC236}">
                <a16:creationId xmlns:a16="http://schemas.microsoft.com/office/drawing/2014/main" id="{40BA01EB-396A-4F6A-B17D-6E6A47F21562}"/>
              </a:ext>
            </a:extLst>
          </p:cNvPr>
          <p:cNvGrpSpPr/>
          <p:nvPr/>
        </p:nvGrpSpPr>
        <p:grpSpPr>
          <a:xfrm>
            <a:off x="0" y="-106326"/>
            <a:ext cx="12192000" cy="7070652"/>
            <a:chOff x="754911" y="-11959"/>
            <a:chExt cx="12192000" cy="6793362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B354F0B3-3B8D-4A65-B857-371BE6D1D82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754911" y="-11959"/>
              <a:ext cx="12192000" cy="6793362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42358D4C-1506-41A8-816A-C13A58EB30C9}"/>
                </a:ext>
              </a:extLst>
            </p:cNvPr>
            <p:cNvSpPr/>
            <p:nvPr/>
          </p:nvSpPr>
          <p:spPr>
            <a:xfrm>
              <a:off x="1349423" y="6480524"/>
              <a:ext cx="4150924" cy="27699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14A374-6431-4D73-AF71-490B06648759}"/>
                </a:ext>
              </a:extLst>
            </p:cNvPr>
            <p:cNvSpPr txBox="1"/>
            <p:nvPr/>
          </p:nvSpPr>
          <p:spPr>
            <a:xfrm>
              <a:off x="4801544" y="760493"/>
              <a:ext cx="139760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(1988 EPA Regs.) 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CD0C82D-EEF4-4D11-ADF2-1A35646D3D03}"/>
                </a:ext>
              </a:extLst>
            </p:cNvPr>
            <p:cNvSpPr txBox="1"/>
            <p:nvPr/>
          </p:nvSpPr>
          <p:spPr>
            <a:xfrm>
              <a:off x="6623196" y="4338877"/>
              <a:ext cx="1757386" cy="5027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1999 RBCA Guidance &amp; RBSLs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BB73795-3B5F-45C3-AB7A-74F8D0E228E6}"/>
                </a:ext>
              </a:extLst>
            </p:cNvPr>
            <p:cNvSpPr txBox="1"/>
            <p:nvPr/>
          </p:nvSpPr>
          <p:spPr>
            <a:xfrm>
              <a:off x="9947722" y="4841577"/>
              <a:ext cx="1757385" cy="3161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2009 RBSLs Updated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0035F26-0785-4532-BE89-0EF20554B38F}"/>
                </a:ext>
              </a:extLst>
            </p:cNvPr>
            <p:cNvSpPr txBox="1"/>
            <p:nvPr/>
          </p:nvSpPr>
          <p:spPr>
            <a:xfrm>
              <a:off x="2938832" y="1071206"/>
              <a:ext cx="1562554" cy="537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3754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8C4EC1-AD77-466D-9CE8-B0E32BF79F42}"/>
                </a:ext>
              </a:extLst>
            </p:cNvPr>
            <p:cNvSpPr txBox="1"/>
            <p:nvPr/>
          </p:nvSpPr>
          <p:spPr>
            <a:xfrm>
              <a:off x="9947722" y="4999668"/>
              <a:ext cx="1204403" cy="537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382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0E430BB-1583-4C0C-86FD-3DBEE581E007}"/>
                </a:ext>
              </a:extLst>
            </p:cNvPr>
            <p:cNvSpPr txBox="1"/>
            <p:nvPr/>
          </p:nvSpPr>
          <p:spPr>
            <a:xfrm>
              <a:off x="6754207" y="4792177"/>
              <a:ext cx="1071530" cy="5375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2800" b="1" dirty="0">
                  <a:solidFill>
                    <a:schemeClr val="bg1"/>
                  </a:solidFill>
                  <a:latin typeface="Arial Narrow" panose="020B0606020202030204" pitchFamily="34" charset="0"/>
                </a:rPr>
                <a:t>621</a:t>
              </a:r>
            </a:p>
          </p:txBody>
        </p:sp>
        <p:sp>
          <p:nvSpPr>
            <p:cNvPr id="11" name="TextBox 1">
              <a:extLst>
                <a:ext uri="{FF2B5EF4-FFF2-40B4-BE49-F238E27FC236}">
                  <a16:creationId xmlns:a16="http://schemas.microsoft.com/office/drawing/2014/main" id="{F6226FF2-3EB9-4E48-BF2E-69A4026DBE41}"/>
                </a:ext>
              </a:extLst>
            </p:cNvPr>
            <p:cNvSpPr txBox="1"/>
            <p:nvPr/>
          </p:nvSpPr>
          <p:spPr>
            <a:xfrm>
              <a:off x="3238990" y="716726"/>
              <a:ext cx="1895815" cy="395313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i="1" dirty="0">
                  <a:latin typeface="Arial Narrow" panose="020B0606020202030204" pitchFamily="34" charset="0"/>
                </a:rPr>
                <a:t>Legacy Releases</a:t>
              </a:r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789C7A4E-08B4-4762-946A-B7FE993FA6FD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7345" y="6184443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68453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>
            <a:extLst>
              <a:ext uri="{FF2B5EF4-FFF2-40B4-BE49-F238E27FC236}">
                <a16:creationId xmlns:a16="http://schemas.microsoft.com/office/drawing/2014/main" id="{B693F694-2036-444B-8710-B078895BD3E5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pic>
          <p:nvPicPr>
            <p:cNvPr id="19" name="Picture 18">
              <a:extLst>
                <a:ext uri="{FF2B5EF4-FFF2-40B4-BE49-F238E27FC236}">
                  <a16:creationId xmlns:a16="http://schemas.microsoft.com/office/drawing/2014/main" id="{382DEF5F-AEDC-4D12-A4EC-6A6EE982491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2192000" cy="6858000"/>
            </a:xfrm>
            <a:prstGeom prst="rect">
              <a:avLst/>
            </a:prstGeom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29AC56A9-9839-400F-8382-C8D9F0891730}"/>
                </a:ext>
              </a:extLst>
            </p:cNvPr>
            <p:cNvSpPr txBox="1"/>
            <p:nvPr/>
          </p:nvSpPr>
          <p:spPr>
            <a:xfrm>
              <a:off x="3138396" y="1252897"/>
              <a:ext cx="892313" cy="3935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3110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AE426E75-1BCE-4252-B4AF-9A326E6A7092}"/>
                </a:ext>
              </a:extLst>
            </p:cNvPr>
            <p:cNvSpPr txBox="1"/>
            <p:nvPr/>
          </p:nvSpPr>
          <p:spPr>
            <a:xfrm>
              <a:off x="6241141" y="5191753"/>
              <a:ext cx="708989" cy="3935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476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C722442-0724-4591-914A-0805C1BC24FB}"/>
                </a:ext>
              </a:extLst>
            </p:cNvPr>
            <p:cNvSpPr txBox="1"/>
            <p:nvPr/>
          </p:nvSpPr>
          <p:spPr>
            <a:xfrm>
              <a:off x="9306015" y="5393840"/>
              <a:ext cx="767551" cy="3905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242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6E7C624-7EB3-42AE-AF25-B561DF6A5911}"/>
                </a:ext>
              </a:extLst>
            </p:cNvPr>
            <p:cNvSpPr txBox="1"/>
            <p:nvPr/>
          </p:nvSpPr>
          <p:spPr>
            <a:xfrm>
              <a:off x="3199215" y="5117849"/>
              <a:ext cx="17349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644    </a:t>
              </a:r>
              <a:r>
                <a:rPr lang="en-US" sz="2000" b="1" dirty="0"/>
                <a:t>     </a:t>
              </a:r>
              <a:r>
                <a:rPr lang="en-US" sz="2000" b="1" dirty="0">
                  <a:solidFill>
                    <a:srgbClr val="0070C0"/>
                  </a:solidFill>
                </a:rPr>
                <a:t>17%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84BBB79-90A2-465F-9CCC-D6B3E33227DA}"/>
                </a:ext>
              </a:extLst>
            </p:cNvPr>
            <p:cNvSpPr txBox="1"/>
            <p:nvPr/>
          </p:nvSpPr>
          <p:spPr>
            <a:xfrm>
              <a:off x="9336848" y="5668399"/>
              <a:ext cx="147646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140</a:t>
              </a:r>
              <a:r>
                <a:rPr lang="en-US" sz="2000" b="1" dirty="0"/>
                <a:t>        </a:t>
              </a:r>
              <a:r>
                <a:rPr lang="en-US" sz="2000" b="1" dirty="0">
                  <a:solidFill>
                    <a:srgbClr val="0070C0"/>
                  </a:solidFill>
                </a:rPr>
                <a:t>37%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BA31E32-BAD7-40EF-84BD-576F06EA5159}"/>
                </a:ext>
              </a:extLst>
            </p:cNvPr>
            <p:cNvSpPr txBox="1"/>
            <p:nvPr/>
          </p:nvSpPr>
          <p:spPr>
            <a:xfrm>
              <a:off x="6241141" y="5661835"/>
              <a:ext cx="173498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145</a:t>
              </a:r>
              <a:r>
                <a:rPr lang="en-US" sz="2000" b="1" dirty="0"/>
                <a:t>        </a:t>
              </a:r>
              <a:r>
                <a:rPr lang="en-US" sz="2000" b="1" dirty="0">
                  <a:solidFill>
                    <a:srgbClr val="0070C0"/>
                  </a:solidFill>
                </a:rPr>
                <a:t>23%</a:t>
              </a: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9777F4DC-54CE-43EE-875D-8F9C34CD8B9E}"/>
                </a:ext>
              </a:extLst>
            </p:cNvPr>
            <p:cNvSpPr/>
            <p:nvPr/>
          </p:nvSpPr>
          <p:spPr>
            <a:xfrm>
              <a:off x="560079" y="6585545"/>
              <a:ext cx="4210047" cy="2724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114A374-6431-4D73-AF71-490B06648759}"/>
                </a:ext>
              </a:extLst>
            </p:cNvPr>
            <p:cNvSpPr txBox="1"/>
            <p:nvPr/>
          </p:nvSpPr>
          <p:spPr>
            <a:xfrm>
              <a:off x="4262794" y="927409"/>
              <a:ext cx="2138275" cy="302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(1988 EPA Regs.)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3CD0C82D-EEF4-4D11-ADF2-1A35646D3D03}"/>
                </a:ext>
              </a:extLst>
            </p:cNvPr>
            <p:cNvSpPr txBox="1"/>
            <p:nvPr/>
          </p:nvSpPr>
          <p:spPr>
            <a:xfrm>
              <a:off x="5950860" y="4668533"/>
              <a:ext cx="17349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1999 RBCA Guidance &amp; RBSLs 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BB73795-3B5F-45C3-AB7A-74F8D0E228E6}"/>
                </a:ext>
              </a:extLst>
            </p:cNvPr>
            <p:cNvSpPr txBox="1"/>
            <p:nvPr/>
          </p:nvSpPr>
          <p:spPr>
            <a:xfrm>
              <a:off x="8900643" y="5116533"/>
              <a:ext cx="1912669" cy="302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b="1" dirty="0">
                  <a:latin typeface="Arial Narrow" panose="020B0606020202030204" pitchFamily="34" charset="0"/>
                </a:rPr>
                <a:t>2009 RBSLs Updated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30035F26-0785-4532-BE89-0EF20554B38F}"/>
                </a:ext>
              </a:extLst>
            </p:cNvPr>
            <p:cNvSpPr txBox="1"/>
            <p:nvPr/>
          </p:nvSpPr>
          <p:spPr>
            <a:xfrm>
              <a:off x="2137687" y="1154273"/>
              <a:ext cx="792556" cy="302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i="1" dirty="0"/>
                <a:t>3754:</a:t>
              </a:r>
              <a:endParaRPr lang="en-US" sz="1400" i="1" dirty="0">
                <a:solidFill>
                  <a:srgbClr val="FF0000"/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2B8C4EC1-AD77-466D-9CE8-B0E32BF79F42}"/>
                </a:ext>
              </a:extLst>
            </p:cNvPr>
            <p:cNvSpPr txBox="1"/>
            <p:nvPr/>
          </p:nvSpPr>
          <p:spPr>
            <a:xfrm>
              <a:off x="8331802" y="5359107"/>
              <a:ext cx="667340" cy="302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i="1" dirty="0"/>
                <a:t>382:</a:t>
              </a:r>
              <a:endParaRPr lang="en-US" sz="1400" i="1" dirty="0">
                <a:solidFill>
                  <a:srgbClr val="FF0000"/>
                </a:solidFill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30E430BB-1583-4C0C-86FD-3DBEE581E007}"/>
                </a:ext>
              </a:extLst>
            </p:cNvPr>
            <p:cNvSpPr txBox="1"/>
            <p:nvPr/>
          </p:nvSpPr>
          <p:spPr>
            <a:xfrm>
              <a:off x="5251561" y="5040389"/>
              <a:ext cx="699299" cy="3027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i="1" dirty="0"/>
                <a:t>621:</a:t>
              </a:r>
              <a:endParaRPr lang="en-US" sz="1400" i="1" dirty="0">
                <a:solidFill>
                  <a:srgbClr val="FF0000"/>
                </a:solidFill>
              </a:endParaRPr>
            </a:p>
          </p:txBody>
        </p:sp>
        <p:sp>
          <p:nvSpPr>
            <p:cNvPr id="18" name="TextBox 1">
              <a:extLst>
                <a:ext uri="{FF2B5EF4-FFF2-40B4-BE49-F238E27FC236}">
                  <a16:creationId xmlns:a16="http://schemas.microsoft.com/office/drawing/2014/main" id="{AD0FDF57-DB71-40E1-938D-38BC229891FE}"/>
                </a:ext>
              </a:extLst>
            </p:cNvPr>
            <p:cNvSpPr txBox="1"/>
            <p:nvPr/>
          </p:nvSpPr>
          <p:spPr>
            <a:xfrm>
              <a:off x="2665102" y="890595"/>
              <a:ext cx="1895815" cy="351036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800" b="1" i="1" dirty="0">
                  <a:latin typeface="Arial Narrow" panose="020B0606020202030204" pitchFamily="34" charset="0"/>
                </a:rPr>
                <a:t>Legacy Releases</a:t>
              </a:r>
            </a:p>
          </p:txBody>
        </p: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3605B302-24CC-4D41-AC0B-EDF4A8E42D12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3323" y="6237715"/>
              <a:ext cx="953512" cy="5636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90910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>
            <a:extLst>
              <a:ext uri="{FF2B5EF4-FFF2-40B4-BE49-F238E27FC236}">
                <a16:creationId xmlns:a16="http://schemas.microsoft.com/office/drawing/2014/main" id="{C9FC15FC-A696-4120-A0A8-5FAD4A34B164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34850" y="0"/>
            <a:chExt cx="12122300" cy="6826866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7C4B848-DA8F-4E19-A65B-0CDEA94D0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4850" y="0"/>
              <a:ext cx="12122300" cy="6826866"/>
            </a:xfrm>
            <a:prstGeom prst="rect">
              <a:avLst/>
            </a:prstGeom>
          </p:spPr>
        </p:pic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68A890E7-5B03-466E-85BB-0E61CAA1EA4A}"/>
                </a:ext>
              </a:extLst>
            </p:cNvPr>
            <p:cNvCxnSpPr>
              <a:cxnSpLocks/>
            </p:cNvCxnSpPr>
            <p:nvPr/>
          </p:nvCxnSpPr>
          <p:spPr>
            <a:xfrm>
              <a:off x="4678124" y="2826357"/>
              <a:ext cx="0" cy="104809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>
              <a:extLst>
                <a:ext uri="{FF2B5EF4-FFF2-40B4-BE49-F238E27FC236}">
                  <a16:creationId xmlns:a16="http://schemas.microsoft.com/office/drawing/2014/main" id="{7D3C0B4A-B949-48C0-BE14-FB4B3837971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37431" y="2352497"/>
              <a:ext cx="23342" cy="1521959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>
              <a:extLst>
                <a:ext uri="{FF2B5EF4-FFF2-40B4-BE49-F238E27FC236}">
                  <a16:creationId xmlns:a16="http://schemas.microsoft.com/office/drawing/2014/main" id="{CF76DBDD-FC34-41AA-A72A-49F3BE0047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070564" y="3484382"/>
              <a:ext cx="8971" cy="137095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">
              <a:extLst>
                <a:ext uri="{FF2B5EF4-FFF2-40B4-BE49-F238E27FC236}">
                  <a16:creationId xmlns:a16="http://schemas.microsoft.com/office/drawing/2014/main" id="{5C11A04B-883E-4A17-8E44-9C35099E90F4}"/>
                </a:ext>
              </a:extLst>
            </p:cNvPr>
            <p:cNvSpPr txBox="1"/>
            <p:nvPr/>
          </p:nvSpPr>
          <p:spPr>
            <a:xfrm>
              <a:off x="4527763" y="2249007"/>
              <a:ext cx="1693338" cy="660960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1999 RBCA Guidance &amp; RBSLs</a:t>
              </a:r>
            </a:p>
          </p:txBody>
        </p:sp>
        <p:sp>
          <p:nvSpPr>
            <p:cNvPr id="19" name="TextBox 1">
              <a:extLst>
                <a:ext uri="{FF2B5EF4-FFF2-40B4-BE49-F238E27FC236}">
                  <a16:creationId xmlns:a16="http://schemas.microsoft.com/office/drawing/2014/main" id="{BFB2BE01-450E-4FD6-BE11-8219FBE84294}"/>
                </a:ext>
              </a:extLst>
            </p:cNvPr>
            <p:cNvSpPr txBox="1"/>
            <p:nvPr/>
          </p:nvSpPr>
          <p:spPr>
            <a:xfrm>
              <a:off x="1473203" y="1780882"/>
              <a:ext cx="1616207" cy="526450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1988 EPA Regulations </a:t>
              </a:r>
            </a:p>
          </p:txBody>
        </p:sp>
        <p:sp>
          <p:nvSpPr>
            <p:cNvPr id="21" name="TextBox 1">
              <a:extLst>
                <a:ext uri="{FF2B5EF4-FFF2-40B4-BE49-F238E27FC236}">
                  <a16:creationId xmlns:a16="http://schemas.microsoft.com/office/drawing/2014/main" id="{E0058960-6CF3-473E-9556-13BB5FF4CD2D}"/>
                </a:ext>
              </a:extLst>
            </p:cNvPr>
            <p:cNvSpPr txBox="1"/>
            <p:nvPr/>
          </p:nvSpPr>
          <p:spPr>
            <a:xfrm>
              <a:off x="6929751" y="2826357"/>
              <a:ext cx="1475343" cy="393751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600" b="1" dirty="0">
                  <a:latin typeface="Arial Narrow" panose="020B0606020202030204" pitchFamily="34" charset="0"/>
                </a:rPr>
                <a:t>2009 RBSLs updated 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E07EAA3-1D2A-4777-BF1B-808A30841F68}"/>
                </a:ext>
              </a:extLst>
            </p:cNvPr>
            <p:cNvSpPr/>
            <p:nvPr/>
          </p:nvSpPr>
          <p:spPr>
            <a:xfrm>
              <a:off x="552829" y="6509393"/>
              <a:ext cx="4275260" cy="28625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1200" dirty="0">
                  <a:latin typeface="Arial Narrow" panose="020B0606020202030204" pitchFamily="34" charset="0"/>
                </a:rPr>
                <a:t>MT DEQ Petroleum Tank Cleanup Section, 1/29/2021 </a:t>
              </a:r>
            </a:p>
          </p:txBody>
        </p:sp>
        <p:sp>
          <p:nvSpPr>
            <p:cNvPr id="12" name="TextBox 1">
              <a:extLst>
                <a:ext uri="{FF2B5EF4-FFF2-40B4-BE49-F238E27FC236}">
                  <a16:creationId xmlns:a16="http://schemas.microsoft.com/office/drawing/2014/main" id="{94D14444-A78F-425B-AE52-1B85988D9996}"/>
                </a:ext>
              </a:extLst>
            </p:cNvPr>
            <p:cNvSpPr txBox="1"/>
            <p:nvPr/>
          </p:nvSpPr>
          <p:spPr>
            <a:xfrm>
              <a:off x="2307254" y="4627435"/>
              <a:ext cx="1937036" cy="686808"/>
            </a:xfrm>
            <a:prstGeom prst="rect">
              <a:avLst/>
            </a:prstGeom>
          </p:spPr>
          <p:txBody>
            <a:bodyPr wrap="square" rtlCol="0">
              <a:noAutofit/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800" b="1" i="1" dirty="0">
                  <a:latin typeface="Arial Narrow" panose="020B0606020202030204" pitchFamily="34" charset="0"/>
                </a:rPr>
                <a:t>Legacy Releases</a:t>
              </a:r>
            </a:p>
            <a:p>
              <a:pPr algn="ctr"/>
              <a:endParaRPr lang="en-US" sz="800" b="1" i="1" dirty="0">
                <a:latin typeface="Arial Narrow" panose="020B0606020202030204" pitchFamily="34" charset="0"/>
              </a:endParaRPr>
            </a:p>
            <a:p>
              <a:pPr algn="ctr"/>
              <a:r>
                <a:rPr lang="en-US" sz="1800" b="1" i="1" dirty="0">
                  <a:latin typeface="Arial Narrow" panose="020B0606020202030204" pitchFamily="34" charset="0"/>
                </a:rPr>
                <a:t>Confirmed</a:t>
              </a:r>
            </a:p>
          </p:txBody>
        </p:sp>
        <p:cxnSp>
          <p:nvCxnSpPr>
            <p:cNvPr id="13" name="Straight Arrow Connector 12">
              <a:extLst>
                <a:ext uri="{FF2B5EF4-FFF2-40B4-BE49-F238E27FC236}">
                  <a16:creationId xmlns:a16="http://schemas.microsoft.com/office/drawing/2014/main" id="{59C4C38F-7497-4878-9213-6C9986952573}"/>
                </a:ext>
              </a:extLst>
            </p:cNvPr>
            <p:cNvCxnSpPr>
              <a:cxnSpLocks/>
            </p:cNvCxnSpPr>
            <p:nvPr/>
          </p:nvCxnSpPr>
          <p:spPr>
            <a:xfrm>
              <a:off x="1418544" y="5048156"/>
              <a:ext cx="3259580" cy="0"/>
            </a:xfrm>
            <a:prstGeom prst="straightConnector1">
              <a:avLst/>
            </a:prstGeom>
            <a:ln w="28575">
              <a:solidFill>
                <a:schemeClr val="tx1"/>
              </a:solidFill>
              <a:prstDash val="dash"/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9B330B4B-5BB6-48BD-B785-F6440C143EEE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707" y="6172200"/>
              <a:ext cx="974244" cy="59223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07358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3BD694-3B49-47C4-888E-8895881AD54B}"/>
              </a:ext>
            </a:extLst>
          </p:cNvPr>
          <p:cNvGrpSpPr/>
          <p:nvPr/>
        </p:nvGrpSpPr>
        <p:grpSpPr>
          <a:xfrm>
            <a:off x="0" y="0"/>
            <a:ext cx="12192000" cy="6858000"/>
            <a:chOff x="238378" y="-90377"/>
            <a:chExt cx="11953622" cy="678357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5D78D853-B9AA-4530-AACC-9970DF8454A1}"/>
                </a:ext>
              </a:extLst>
            </p:cNvPr>
            <p:cNvGrpSpPr/>
            <p:nvPr/>
          </p:nvGrpSpPr>
          <p:grpSpPr>
            <a:xfrm>
              <a:off x="238378" y="-90377"/>
              <a:ext cx="11953622" cy="6783572"/>
              <a:chOff x="130870" y="0"/>
              <a:chExt cx="11953622" cy="6783572"/>
            </a:xfrm>
          </p:grpSpPr>
          <p:pic>
            <p:nvPicPr>
              <p:cNvPr id="25" name="Picture 24">
                <a:extLst>
                  <a:ext uri="{FF2B5EF4-FFF2-40B4-BE49-F238E27FC236}">
                    <a16:creationId xmlns:a16="http://schemas.microsoft.com/office/drawing/2014/main" id="{C574ADC7-4607-4876-8B72-50324357D3A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30870" y="0"/>
                <a:ext cx="11953622" cy="6783572"/>
              </a:xfrm>
              <a:prstGeom prst="rect">
                <a:avLst/>
              </a:prstGeom>
            </p:spPr>
          </p:pic>
          <p:cxnSp>
            <p:nvCxnSpPr>
              <p:cNvPr id="8" name="Straight Arrow Connector 7">
                <a:extLst>
                  <a:ext uri="{FF2B5EF4-FFF2-40B4-BE49-F238E27FC236}">
                    <a16:creationId xmlns:a16="http://schemas.microsoft.com/office/drawing/2014/main" id="{68A890E7-5B03-466E-85BB-0E61CAA1EA4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517772" y="2505497"/>
                <a:ext cx="0" cy="1030091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>
                <a:extLst>
                  <a:ext uri="{FF2B5EF4-FFF2-40B4-BE49-F238E27FC236}">
                    <a16:creationId xmlns:a16="http://schemas.microsoft.com/office/drawing/2014/main" id="{CF76DBDD-FC34-41AA-A72A-49F3BE0047D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019631" y="3250627"/>
                <a:ext cx="0" cy="1095297"/>
              </a:xfrm>
              <a:prstGeom prst="straightConnector1">
                <a:avLst/>
              </a:prstGeom>
              <a:ln w="19050">
                <a:solidFill>
                  <a:schemeClr val="tx1"/>
                </a:solidFill>
                <a:tailEnd type="stealth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8" name="TextBox 1">
                <a:extLst>
                  <a:ext uri="{FF2B5EF4-FFF2-40B4-BE49-F238E27FC236}">
                    <a16:creationId xmlns:a16="http://schemas.microsoft.com/office/drawing/2014/main" id="{5C11A04B-883E-4A17-8E44-9C35099E90F4}"/>
                  </a:ext>
                </a:extLst>
              </p:cNvPr>
              <p:cNvSpPr txBox="1"/>
              <p:nvPr/>
            </p:nvSpPr>
            <p:spPr>
              <a:xfrm>
                <a:off x="1332216" y="1849098"/>
                <a:ext cx="1488218" cy="656399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dirty="0">
                    <a:latin typeface="Arial Narrow" panose="020B0606020202030204" pitchFamily="34" charset="0"/>
                  </a:rPr>
                  <a:t>1999 RBCA Guidance &amp; RBSLs</a:t>
                </a:r>
              </a:p>
            </p:txBody>
          </p:sp>
          <p:sp>
            <p:nvSpPr>
              <p:cNvPr id="21" name="TextBox 1">
                <a:extLst>
                  <a:ext uri="{FF2B5EF4-FFF2-40B4-BE49-F238E27FC236}">
                    <a16:creationId xmlns:a16="http://schemas.microsoft.com/office/drawing/2014/main" id="{E0058960-6CF3-473E-9556-13BB5FF4CD2D}"/>
                  </a:ext>
                </a:extLst>
              </p:cNvPr>
              <p:cNvSpPr txBox="1"/>
              <p:nvPr/>
            </p:nvSpPr>
            <p:spPr>
              <a:xfrm>
                <a:off x="4859745" y="2662301"/>
                <a:ext cx="1137423" cy="391034"/>
              </a:xfrm>
              <a:prstGeom prst="rect">
                <a:avLst/>
              </a:prstGeom>
            </p:spPr>
            <p:txBody>
              <a:bodyPr wrap="square" rtlCol="0">
                <a:noAutofit/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sz="1400" dirty="0">
                    <a:latin typeface="Arial Narrow" panose="020B0606020202030204" pitchFamily="34" charset="0"/>
                  </a:rPr>
                  <a:t>2009 RBSLs updated </a:t>
                </a:r>
              </a:p>
            </p:txBody>
          </p:sp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3D652046-B472-4DA9-8346-FC7A74516EC3}"/>
                  </a:ext>
                </a:extLst>
              </p:cNvPr>
              <p:cNvSpPr/>
              <p:nvPr/>
            </p:nvSpPr>
            <p:spPr>
              <a:xfrm>
                <a:off x="926215" y="6449781"/>
                <a:ext cx="4184282" cy="30777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1400" dirty="0">
                    <a:latin typeface="Arial Narrow" panose="020B0606020202030204" pitchFamily="34" charset="0"/>
                  </a:rPr>
                  <a:t>MT DEQ Petroleum Tank Cleanup Section, 1/29/2021 </a:t>
                </a:r>
              </a:p>
            </p:txBody>
          </p:sp>
        </p:grp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694E1E1-E200-41E7-B522-A8066EE9452C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7356" y="6046850"/>
              <a:ext cx="953512" cy="5730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3631338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84352</TotalTime>
  <Words>495</Words>
  <Application>Microsoft Office PowerPoint</Application>
  <PresentationFormat>Widescreen</PresentationFormat>
  <Paragraphs>108</Paragraphs>
  <Slides>14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Shearer, Jay</dc:creator>
  <cp:lastModifiedBy>Shearer, Jay</cp:lastModifiedBy>
  <cp:revision>284</cp:revision>
  <cp:lastPrinted>2021-02-16T22:30:33Z</cp:lastPrinted>
  <dcterms:created xsi:type="dcterms:W3CDTF">2018-10-12T02:25:18Z</dcterms:created>
  <dcterms:modified xsi:type="dcterms:W3CDTF">2021-02-20T02:06:22Z</dcterms:modified>
</cp:coreProperties>
</file>